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docProps/app.xml" ContentType="application/vnd.openxmlformats-officedocument.extended-properties+xml"/>
  <Override PartName="/docProps/core.xml" ContentType="application/vnd.openxmlformats-package.core-properties+xml"/>
  <Override PartName="/ppt/charts/chart1.xml" ContentType="application/vnd.openxmlformats-officedocument.drawingml.chart+xml"/>
  <Override PartName="/ppt/charts/chart10.xml" ContentType="application/vnd.openxmlformats-officedocument.drawingml.chart+xml"/>
  <Override PartName="/ppt/charts/chart100.xml" ContentType="application/vnd.openxmlformats-officedocument.drawingml.chart+xml"/>
  <Override PartName="/ppt/charts/chart101.xml" ContentType="application/vnd.openxmlformats-officedocument.drawingml.chart+xml"/>
  <Override PartName="/ppt/charts/chart102.xml" ContentType="application/vnd.openxmlformats-officedocument.drawingml.chart+xml"/>
  <Override PartName="/ppt/charts/chart11.xml" ContentType="application/vnd.openxmlformats-officedocument.drawingml.chart+xml"/>
  <Override PartName="/ppt/charts/chart110.xml" ContentType="application/vnd.openxmlformats-officedocument.drawingml.chart+xml"/>
  <Override PartName="/ppt/charts/chart111.xml" ContentType="application/vnd.openxmlformats-officedocument.drawingml.chart+xml"/>
  <Override PartName="/ppt/charts/chart112.xml" ContentType="application/vnd.openxmlformats-officedocument.drawingml.chart+xml"/>
  <Override PartName="/ppt/charts/chart113.xml" ContentType="application/vnd.openxmlformats-officedocument.drawingml.chart+xml"/>
  <Override PartName="/ppt/charts/chart114.xml" ContentType="application/vnd.openxmlformats-officedocument.drawingml.chart+xml"/>
  <Override PartName="/ppt/charts/chart115.xml" ContentType="application/vnd.openxmlformats-officedocument.drawingml.chart+xml"/>
  <Override PartName="/ppt/charts/chart116.xml" ContentType="application/vnd.openxmlformats-officedocument.drawingml.chart+xml"/>
  <Override PartName="/ppt/charts/chart117.xml" ContentType="application/vnd.openxmlformats-officedocument.drawingml.chart+xml"/>
  <Override PartName="/ppt/charts/chart118.xml" ContentType="application/vnd.openxmlformats-officedocument.drawingml.chart+xml"/>
  <Override PartName="/ppt/charts/chart119.xml" ContentType="application/vnd.openxmlformats-officedocument.drawingml.chart+xml"/>
  <Override PartName="/ppt/charts/chart12.xml" ContentType="application/vnd.openxmlformats-officedocument.drawingml.chart+xml"/>
  <Override PartName="/ppt/charts/chart120.xml" ContentType="application/vnd.openxmlformats-officedocument.drawingml.chart+xml"/>
  <Override PartName="/ppt/charts/chart122.xml" ContentType="application/vnd.openxmlformats-officedocument.drawingml.chart+xml"/>
  <Override PartName="/ppt/charts/chart123.xml" ContentType="application/vnd.openxmlformats-officedocument.drawingml.chart+xml"/>
  <Override PartName="/ppt/charts/chart124.xml" ContentType="application/vnd.openxmlformats-officedocument.drawingml.chart+xml"/>
  <Override PartName="/ppt/charts/chart125.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chart129.xml" ContentType="application/vnd.openxmlformats-officedocument.drawingml.chart+xml"/>
  <Override PartName="/ppt/charts/chart13.xml" ContentType="application/vnd.openxmlformats-officedocument.drawingml.chart+xml"/>
  <Override PartName="/ppt/charts/chart130.xml" ContentType="application/vnd.openxmlformats-officedocument.drawingml.chart+xml"/>
  <Override PartName="/ppt/charts/chart134.xml" ContentType="application/vnd.openxmlformats-officedocument.drawingml.chart+xml"/>
  <Override PartName="/ppt/charts/chart135.xml" ContentType="application/vnd.openxmlformats-officedocument.drawingml.chart+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chart14.xml" ContentType="application/vnd.openxmlformats-officedocument.drawingml.chart+xml"/>
  <Override PartName="/ppt/charts/chart141.xml" ContentType="application/vnd.openxmlformats-officedocument.drawingml.chart+xml"/>
  <Override PartName="/ppt/charts/chart142.xml" ContentType="application/vnd.openxmlformats-officedocument.drawingml.chart+xml"/>
  <Override PartName="/ppt/charts/chart143.xml" ContentType="application/vnd.openxmlformats-officedocument.drawingml.chart+xml"/>
  <Override PartName="/ppt/charts/chart144.xml" ContentType="application/vnd.openxmlformats-officedocument.drawingml.chart+xml"/>
  <Override PartName="/ppt/charts/chart145.xml" ContentType="application/vnd.openxmlformats-officedocument.drawingml.chart+xml"/>
  <Override PartName="/ppt/charts/chart146.xml" ContentType="application/vnd.openxmlformats-officedocument.drawingml.chart+xml"/>
  <Override PartName="/ppt/charts/chart147.xml" ContentType="application/vnd.openxmlformats-officedocument.drawingml.chart+xml"/>
  <Override PartName="/ppt/charts/chart148.xml" ContentType="application/vnd.openxmlformats-officedocument.drawingml.chart+xml"/>
  <Override PartName="/ppt/charts/chart149.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4.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6.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charts/chart7.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8.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chart87.xml" ContentType="application/vnd.openxmlformats-officedocument.drawingml.chart+xml"/>
  <Override PartName="/ppt/charts/chart88.xml" ContentType="application/vnd.openxmlformats-officedocument.drawingml.chart+xml"/>
  <Override PartName="/ppt/charts/chart89.xml" ContentType="application/vnd.openxmlformats-officedocument.drawingml.chart+xml"/>
  <Override PartName="/ppt/charts/chart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charts/chart92.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charts/colors1.xml" ContentType="application/vnd.ms-office.chartcolorstyle+xml"/>
  <Override PartName="/ppt/charts/colors10.xml" ContentType="application/vnd.ms-office.chartcolorstyle+xml"/>
  <Override PartName="/ppt/charts/colors100.xml" ContentType="application/vnd.ms-office.chartcolorstyle+xml"/>
  <Override PartName="/ppt/charts/colors101.xml" ContentType="application/vnd.ms-office.chartcolorstyle+xml"/>
  <Override PartName="/ppt/charts/colors102.xml" ContentType="application/vnd.ms-office.chartcolorstyle+xml"/>
  <Override PartName="/ppt/charts/colors11.xml" ContentType="application/vnd.ms-office.chartcolorstyle+xml"/>
  <Override PartName="/ppt/charts/colors110.xml" ContentType="application/vnd.ms-office.chartcolorstyle+xml"/>
  <Override PartName="/ppt/charts/colors111.xml" ContentType="application/vnd.ms-office.chartcolorstyle+xml"/>
  <Override PartName="/ppt/charts/colors112.xml" ContentType="application/vnd.ms-office.chartcolorstyle+xml"/>
  <Override PartName="/ppt/charts/colors113.xml" ContentType="application/vnd.ms-office.chartcolorstyle+xml"/>
  <Override PartName="/ppt/charts/colors114.xml" ContentType="application/vnd.ms-office.chartcolorstyle+xml"/>
  <Override PartName="/ppt/charts/colors115.xml" ContentType="application/vnd.ms-office.chartcolorstyle+xml"/>
  <Override PartName="/ppt/charts/colors116.xml" ContentType="application/vnd.ms-office.chartcolorstyle+xml"/>
  <Override PartName="/ppt/charts/colors117.xml" ContentType="application/vnd.ms-office.chartcolorstyle+xml"/>
  <Override PartName="/ppt/charts/colors118.xml" ContentType="application/vnd.ms-office.chartcolorstyle+xml"/>
  <Override PartName="/ppt/charts/colors119.xml" ContentType="application/vnd.ms-office.chartcolorstyle+xml"/>
  <Override PartName="/ppt/charts/colors12.xml" ContentType="application/vnd.ms-office.chartcolorstyle+xml"/>
  <Override PartName="/ppt/charts/colors120.xml" ContentType="application/vnd.ms-office.chartcolorstyle+xml"/>
  <Override PartName="/ppt/charts/colors122.xml" ContentType="application/vnd.ms-office.chartcolorstyle+xml"/>
  <Override PartName="/ppt/charts/colors123.xml" ContentType="application/vnd.ms-office.chartcolorstyle+xml"/>
  <Override PartName="/ppt/charts/colors124.xml" ContentType="application/vnd.ms-office.chartcolorstyle+xml"/>
  <Override PartName="/ppt/charts/colors125.xml" ContentType="application/vnd.ms-office.chartcolorstyle+xml"/>
  <Override PartName="/ppt/charts/colors127.xml" ContentType="application/vnd.ms-office.chartcolorstyle+xml"/>
  <Override PartName="/ppt/charts/colors128.xml" ContentType="application/vnd.ms-office.chartcolorstyle+xml"/>
  <Override PartName="/ppt/charts/colors129.xml" ContentType="application/vnd.ms-office.chartcolorstyle+xml"/>
  <Override PartName="/ppt/charts/colors13.xml" ContentType="application/vnd.ms-office.chartcolorstyle+xml"/>
  <Override PartName="/ppt/charts/colors130.xml" ContentType="application/vnd.ms-office.chartcolorstyle+xml"/>
  <Override PartName="/ppt/charts/colors134.xml" ContentType="application/vnd.ms-office.chartcolorstyle+xml"/>
  <Override PartName="/ppt/charts/colors135.xml" ContentType="application/vnd.ms-office.chartcolorstyle+xml"/>
  <Override PartName="/ppt/charts/colors136.xml" ContentType="application/vnd.ms-office.chartcolorstyle+xml"/>
  <Override PartName="/ppt/charts/colors137.xml" ContentType="application/vnd.ms-office.chartcolorstyle+xml"/>
  <Override PartName="/ppt/charts/colors138.xml" ContentType="application/vnd.ms-office.chartcolorstyle+xml"/>
  <Override PartName="/ppt/charts/colors139.xml" ContentType="application/vnd.ms-office.chartcolorstyle+xml"/>
  <Override PartName="/ppt/charts/colors14.xml" ContentType="application/vnd.ms-office.chartcolorstyle+xml"/>
  <Override PartName="/ppt/charts/colors141.xml" ContentType="application/vnd.ms-office.chartcolorstyle+xml"/>
  <Override PartName="/ppt/charts/colors142.xml" ContentType="application/vnd.ms-office.chartcolorstyle+xml"/>
  <Override PartName="/ppt/charts/colors143.xml" ContentType="application/vnd.ms-office.chartcolorstyle+xml"/>
  <Override PartName="/ppt/charts/colors144.xml" ContentType="application/vnd.ms-office.chartcolorstyle+xml"/>
  <Override PartName="/ppt/charts/colors145.xml" ContentType="application/vnd.ms-office.chartcolorstyle+xml"/>
  <Override PartName="/ppt/charts/colors146.xml" ContentType="application/vnd.ms-office.chartcolorstyle+xml"/>
  <Override PartName="/ppt/charts/colors147.xml" ContentType="application/vnd.ms-office.chartcolorstyle+xml"/>
  <Override PartName="/ppt/charts/colors148.xml" ContentType="application/vnd.ms-office.chartcolorstyle+xml"/>
  <Override PartName="/ppt/charts/colors149.xml" ContentType="application/vnd.ms-office.chartcolorstyle+xml"/>
  <Override PartName="/ppt/charts/colors15.xml" ContentType="application/vnd.ms-office.chartcolorstyle+xml"/>
  <Override PartName="/ppt/charts/colors16.xml" ContentType="application/vnd.ms-office.chartcolorstyle+xml"/>
  <Override PartName="/ppt/charts/colors17.xml" ContentType="application/vnd.ms-office.chartcolorstyle+xml"/>
  <Override PartName="/ppt/charts/colors18.xml" ContentType="application/vnd.ms-office.chartcolorstyle+xml"/>
  <Override PartName="/ppt/charts/colors19.xml" ContentType="application/vnd.ms-office.chartcolorstyle+xml"/>
  <Override PartName="/ppt/charts/colors2.xml" ContentType="application/vnd.ms-office.chartcolorstyle+xml"/>
  <Override PartName="/ppt/charts/colors20.xml" ContentType="application/vnd.ms-office.chartcolorstyle+xml"/>
  <Override PartName="/ppt/charts/colors21.xml" ContentType="application/vnd.ms-office.chartcolorstyle+xml"/>
  <Override PartName="/ppt/charts/colors22.xml" ContentType="application/vnd.ms-office.chartcolorstyle+xml"/>
  <Override PartName="/ppt/charts/colors23.xml" ContentType="application/vnd.ms-office.chartcolorstyle+xml"/>
  <Override PartName="/ppt/charts/colors24.xml" ContentType="application/vnd.ms-office.chartcolorstyle+xml"/>
  <Override PartName="/ppt/charts/colors25.xml" ContentType="application/vnd.ms-office.chartcolorstyle+xml"/>
  <Override PartName="/ppt/charts/colors26.xml" ContentType="application/vnd.ms-office.chartcolorstyle+xml"/>
  <Override PartName="/ppt/charts/colors28.xml" ContentType="application/vnd.ms-office.chartcolorstyle+xml"/>
  <Override PartName="/ppt/charts/colors29.xml" ContentType="application/vnd.ms-office.chartcolorstyle+xml"/>
  <Override PartName="/ppt/charts/colors3.xml" ContentType="application/vnd.ms-office.chartcolorstyle+xml"/>
  <Override PartName="/ppt/charts/colors30.xml" ContentType="application/vnd.ms-office.chartcolorstyle+xml"/>
  <Override PartName="/ppt/charts/colors31.xml" ContentType="application/vnd.ms-office.chartcolorstyle+xml"/>
  <Override PartName="/ppt/charts/colors33.xml" ContentType="application/vnd.ms-office.chartcolorstyle+xml"/>
  <Override PartName="/ppt/charts/colors34.xml" ContentType="application/vnd.ms-office.chartcolorstyle+xml"/>
  <Override PartName="/ppt/charts/colors35.xml" ContentType="application/vnd.ms-office.chartcolorstyle+xml"/>
  <Override PartName="/ppt/charts/colors36.xml" ContentType="application/vnd.ms-office.chartcolorstyle+xml"/>
  <Override PartName="/ppt/charts/colors4.xml" ContentType="application/vnd.ms-office.chartcolorstyle+xml"/>
  <Override PartName="/ppt/charts/colors40.xml" ContentType="application/vnd.ms-office.chartcolorstyle+xml"/>
  <Override PartName="/ppt/charts/colors41.xml" ContentType="application/vnd.ms-office.chartcolorstyle+xml"/>
  <Override PartName="/ppt/charts/colors42.xml" ContentType="application/vnd.ms-office.chartcolorstyle+xml"/>
  <Override PartName="/ppt/charts/colors43.xml" ContentType="application/vnd.ms-office.chartcolorstyle+xml"/>
  <Override PartName="/ppt/charts/colors44.xml" ContentType="application/vnd.ms-office.chartcolorstyle+xml"/>
  <Override PartName="/ppt/charts/colors45.xml" ContentType="application/vnd.ms-office.chartcolorstyle+xml"/>
  <Override PartName="/ppt/charts/colors47.xml" ContentType="application/vnd.ms-office.chartcolorstyle+xml"/>
  <Override PartName="/ppt/charts/colors48.xml" ContentType="application/vnd.ms-office.chartcolorstyle+xml"/>
  <Override PartName="/ppt/charts/colors49.xml" ContentType="application/vnd.ms-office.chartcolorstyle+xml"/>
  <Override PartName="/ppt/charts/colors5.xml" ContentType="application/vnd.ms-office.chartcolorstyle+xml"/>
  <Override PartName="/ppt/charts/colors50.xml" ContentType="application/vnd.ms-office.chartcolorstyle+xml"/>
  <Override PartName="/ppt/charts/colors51.xml" ContentType="application/vnd.ms-office.chartcolorstyle+xml"/>
  <Override PartName="/ppt/charts/colors52.xml" ContentType="application/vnd.ms-office.chartcolorstyle+xml"/>
  <Override PartName="/ppt/charts/colors53.xml" ContentType="application/vnd.ms-office.chartcolorstyle+xml"/>
  <Override PartName="/ppt/charts/colors54.xml" ContentType="application/vnd.ms-office.chartcolorstyle+xml"/>
  <Override PartName="/ppt/charts/colors55.xml" ContentType="application/vnd.ms-office.chartcolorstyle+xml"/>
  <Override PartName="/ppt/charts/colors6.xml" ContentType="application/vnd.ms-office.chartcolorstyle+xml"/>
  <Override PartName="/ppt/charts/colors63.xml" ContentType="application/vnd.ms-office.chartcolorstyle+xml"/>
  <Override PartName="/ppt/charts/colors64.xml" ContentType="application/vnd.ms-office.chartcolorstyle+xml"/>
  <Override PartName="/ppt/charts/colors65.xml" ContentType="application/vnd.ms-office.chartcolorstyle+xml"/>
  <Override PartName="/ppt/charts/colors66.xml" ContentType="application/vnd.ms-office.chartcolorstyle+xml"/>
  <Override PartName="/ppt/charts/colors67.xml" ContentType="application/vnd.ms-office.chartcolorstyle+xml"/>
  <Override PartName="/ppt/charts/colors68.xml" ContentType="application/vnd.ms-office.chartcolorstyle+xml"/>
  <Override PartName="/ppt/charts/colors69.xml" ContentType="application/vnd.ms-office.chartcolorstyle+xml"/>
  <Override PartName="/ppt/charts/colors7.xml" ContentType="application/vnd.ms-office.chartcolorstyle+xml"/>
  <Override PartName="/ppt/charts/colors70.xml" ContentType="application/vnd.ms-office.chartcolorstyle+xml"/>
  <Override PartName="/ppt/charts/colors71.xml" ContentType="application/vnd.ms-office.chartcolorstyle+xml"/>
  <Override PartName="/ppt/charts/colors72.xml" ContentType="application/vnd.ms-office.chartcolorstyle+xml"/>
  <Override PartName="/ppt/charts/colors73.xml" ContentType="application/vnd.ms-office.chartcolorstyle+xml"/>
  <Override PartName="/ppt/charts/colors75.xml" ContentType="application/vnd.ms-office.chartcolorstyle+xml"/>
  <Override PartName="/ppt/charts/colors76.xml" ContentType="application/vnd.ms-office.chartcolorstyle+xml"/>
  <Override PartName="/ppt/charts/colors77.xml" ContentType="application/vnd.ms-office.chartcolorstyle+xml"/>
  <Override PartName="/ppt/charts/colors78.xml" ContentType="application/vnd.ms-office.chartcolorstyle+xml"/>
  <Override PartName="/ppt/charts/colors8.xml" ContentType="application/vnd.ms-office.chartcolorstyle+xml"/>
  <Override PartName="/ppt/charts/colors80.xml" ContentType="application/vnd.ms-office.chartcolorstyle+xml"/>
  <Override PartName="/ppt/charts/colors81.xml" ContentType="application/vnd.ms-office.chartcolorstyle+xml"/>
  <Override PartName="/ppt/charts/colors82.xml" ContentType="application/vnd.ms-office.chartcolorstyle+xml"/>
  <Override PartName="/ppt/charts/colors83.xml" ContentType="application/vnd.ms-office.chartcolorstyle+xml"/>
  <Override PartName="/ppt/charts/colors87.xml" ContentType="application/vnd.ms-office.chartcolorstyle+xml"/>
  <Override PartName="/ppt/charts/colors88.xml" ContentType="application/vnd.ms-office.chartcolorstyle+xml"/>
  <Override PartName="/ppt/charts/colors89.xml" ContentType="application/vnd.ms-office.chartcolorstyle+xml"/>
  <Override PartName="/ppt/charts/colors9.xml" ContentType="application/vnd.ms-office.chartcolorstyle+xml"/>
  <Override PartName="/ppt/charts/colors90.xml" ContentType="application/vnd.ms-office.chartcolorstyle+xml"/>
  <Override PartName="/ppt/charts/colors91.xml" ContentType="application/vnd.ms-office.chartcolorstyle+xml"/>
  <Override PartName="/ppt/charts/colors92.xml" ContentType="application/vnd.ms-office.chartcolorstyle+xml"/>
  <Override PartName="/ppt/charts/colors94.xml" ContentType="application/vnd.ms-office.chartcolorstyle+xml"/>
  <Override PartName="/ppt/charts/colors95.xml" ContentType="application/vnd.ms-office.chartcolorstyle+xml"/>
  <Override PartName="/ppt/charts/colors96.xml" ContentType="application/vnd.ms-office.chartcolorstyle+xml"/>
  <Override PartName="/ppt/charts/colors97.xml" ContentType="application/vnd.ms-office.chartcolorstyle+xml"/>
  <Override PartName="/ppt/charts/colors98.xml" ContentType="application/vnd.ms-office.chartcolorstyle+xml"/>
  <Override PartName="/ppt/charts/colors99.xml" ContentType="application/vnd.ms-office.chartcolorstyle+xml"/>
  <Override PartName="/ppt/charts/style1.xml" ContentType="application/vnd.ms-office.chartstyle+xml"/>
  <Override PartName="/ppt/charts/style10.xml" ContentType="application/vnd.ms-office.chartstyle+xml"/>
  <Override PartName="/ppt/charts/style100.xml" ContentType="application/vnd.ms-office.chartstyle+xml"/>
  <Override PartName="/ppt/charts/style101.xml" ContentType="application/vnd.ms-office.chartstyle+xml"/>
  <Override PartName="/ppt/charts/style102.xml" ContentType="application/vnd.ms-office.chartstyle+xml"/>
  <Override PartName="/ppt/charts/style11.xml" ContentType="application/vnd.ms-office.chartstyle+xml"/>
  <Override PartName="/ppt/charts/style110.xml" ContentType="application/vnd.ms-office.chartstyle+xml"/>
  <Override PartName="/ppt/charts/style111.xml" ContentType="application/vnd.ms-office.chartstyle+xml"/>
  <Override PartName="/ppt/charts/style112.xml" ContentType="application/vnd.ms-office.chartstyle+xml"/>
  <Override PartName="/ppt/charts/style113.xml" ContentType="application/vnd.ms-office.chartstyle+xml"/>
  <Override PartName="/ppt/charts/style114.xml" ContentType="application/vnd.ms-office.chartstyle+xml"/>
  <Override PartName="/ppt/charts/style115.xml" ContentType="application/vnd.ms-office.chartstyle+xml"/>
  <Override PartName="/ppt/charts/style116.xml" ContentType="application/vnd.ms-office.chartstyle+xml"/>
  <Override PartName="/ppt/charts/style117.xml" ContentType="application/vnd.ms-office.chartstyle+xml"/>
  <Override PartName="/ppt/charts/style118.xml" ContentType="application/vnd.ms-office.chartstyle+xml"/>
  <Override PartName="/ppt/charts/style119.xml" ContentType="application/vnd.ms-office.chartstyle+xml"/>
  <Override PartName="/ppt/charts/style12.xml" ContentType="application/vnd.ms-office.chartstyle+xml"/>
  <Override PartName="/ppt/charts/style120.xml" ContentType="application/vnd.ms-office.chartstyle+xml"/>
  <Override PartName="/ppt/charts/style122.xml" ContentType="application/vnd.ms-office.chartstyle+xml"/>
  <Override PartName="/ppt/charts/style123.xml" ContentType="application/vnd.ms-office.chartstyle+xml"/>
  <Override PartName="/ppt/charts/style124.xml" ContentType="application/vnd.ms-office.chartstyle+xml"/>
  <Override PartName="/ppt/charts/style125.xml" ContentType="application/vnd.ms-office.chartstyle+xml"/>
  <Override PartName="/ppt/charts/style127.xml" ContentType="application/vnd.ms-office.chartstyle+xml"/>
  <Override PartName="/ppt/charts/style128.xml" ContentType="application/vnd.ms-office.chartstyle+xml"/>
  <Override PartName="/ppt/charts/style129.xml" ContentType="application/vnd.ms-office.chartstyle+xml"/>
  <Override PartName="/ppt/charts/style13.xml" ContentType="application/vnd.ms-office.chartstyle+xml"/>
  <Override PartName="/ppt/charts/style130.xml" ContentType="application/vnd.ms-office.chartstyle+xml"/>
  <Override PartName="/ppt/charts/style134.xml" ContentType="application/vnd.ms-office.chartstyle+xml"/>
  <Override PartName="/ppt/charts/style135.xml" ContentType="application/vnd.ms-office.chartstyle+xml"/>
  <Override PartName="/ppt/charts/style136.xml" ContentType="application/vnd.ms-office.chartstyle+xml"/>
  <Override PartName="/ppt/charts/style137.xml" ContentType="application/vnd.ms-office.chartstyle+xml"/>
  <Override PartName="/ppt/charts/style138.xml" ContentType="application/vnd.ms-office.chartstyle+xml"/>
  <Override PartName="/ppt/charts/style139.xml" ContentType="application/vnd.ms-office.chartstyle+xml"/>
  <Override PartName="/ppt/charts/style14.xml" ContentType="application/vnd.ms-office.chartstyle+xml"/>
  <Override PartName="/ppt/charts/style141.xml" ContentType="application/vnd.ms-office.chartstyle+xml"/>
  <Override PartName="/ppt/charts/style142.xml" ContentType="application/vnd.ms-office.chartstyle+xml"/>
  <Override PartName="/ppt/charts/style143.xml" ContentType="application/vnd.ms-office.chartstyle+xml"/>
  <Override PartName="/ppt/charts/style144.xml" ContentType="application/vnd.ms-office.chartstyle+xml"/>
  <Override PartName="/ppt/charts/style145.xml" ContentType="application/vnd.ms-office.chartstyle+xml"/>
  <Override PartName="/ppt/charts/style146.xml" ContentType="application/vnd.ms-office.chartstyle+xml"/>
  <Override PartName="/ppt/charts/style147.xml" ContentType="application/vnd.ms-office.chartstyle+xml"/>
  <Override PartName="/ppt/charts/style148.xml" ContentType="application/vnd.ms-office.chartstyle+xml"/>
  <Override PartName="/ppt/charts/style149.xml" ContentType="application/vnd.ms-office.chartstyle+xml"/>
  <Override PartName="/ppt/charts/style15.xml" ContentType="application/vnd.ms-office.chartstyle+xml"/>
  <Override PartName="/ppt/charts/style16.xml" ContentType="application/vnd.ms-office.chartstyle+xml"/>
  <Override PartName="/ppt/charts/style17.xml" ContentType="application/vnd.ms-office.chartstyle+xml"/>
  <Override PartName="/ppt/charts/style18.xml" ContentType="application/vnd.ms-office.chartstyle+xml"/>
  <Override PartName="/ppt/charts/style19.xml" ContentType="application/vnd.ms-office.chartstyle+xml"/>
  <Override PartName="/ppt/charts/style2.xml" ContentType="application/vnd.ms-office.chartstyle+xml"/>
  <Override PartName="/ppt/charts/style20.xml" ContentType="application/vnd.ms-office.chartstyle+xml"/>
  <Override PartName="/ppt/charts/style21.xml" ContentType="application/vnd.ms-office.chartstyle+xml"/>
  <Override PartName="/ppt/charts/style22.xml" ContentType="application/vnd.ms-office.chartstyle+xml"/>
  <Override PartName="/ppt/charts/style23.xml" ContentType="application/vnd.ms-office.chartstyle+xml"/>
  <Override PartName="/ppt/charts/style24.xml" ContentType="application/vnd.ms-office.chartstyle+xml"/>
  <Override PartName="/ppt/charts/style25.xml" ContentType="application/vnd.ms-office.chartstyle+xml"/>
  <Override PartName="/ppt/charts/style26.xml" ContentType="application/vnd.ms-office.chartstyle+xml"/>
  <Override PartName="/ppt/charts/style28.xml" ContentType="application/vnd.ms-office.chartstyle+xml"/>
  <Override PartName="/ppt/charts/style29.xml" ContentType="application/vnd.ms-office.chartstyle+xml"/>
  <Override PartName="/ppt/charts/style3.xml" ContentType="application/vnd.ms-office.chartstyle+xml"/>
  <Override PartName="/ppt/charts/style30.xml" ContentType="application/vnd.ms-office.chartstyle+xml"/>
  <Override PartName="/ppt/charts/style31.xml" ContentType="application/vnd.ms-office.chartstyle+xml"/>
  <Override PartName="/ppt/charts/style33.xml" ContentType="application/vnd.ms-office.chartstyle+xml"/>
  <Override PartName="/ppt/charts/style34.xml" ContentType="application/vnd.ms-office.chartstyle+xml"/>
  <Override PartName="/ppt/charts/style35.xml" ContentType="application/vnd.ms-office.chartstyle+xml"/>
  <Override PartName="/ppt/charts/style36.xml" ContentType="application/vnd.ms-office.chartstyle+xml"/>
  <Override PartName="/ppt/charts/style4.xml" ContentType="application/vnd.ms-office.chartstyle+xml"/>
  <Override PartName="/ppt/charts/style40.xml" ContentType="application/vnd.ms-office.chartstyle+xml"/>
  <Override PartName="/ppt/charts/style41.xml" ContentType="application/vnd.ms-office.chartstyle+xml"/>
  <Override PartName="/ppt/charts/style42.xml" ContentType="application/vnd.ms-office.chartstyle+xml"/>
  <Override PartName="/ppt/charts/style43.xml" ContentType="application/vnd.ms-office.chartstyle+xml"/>
  <Override PartName="/ppt/charts/style44.xml" ContentType="application/vnd.ms-office.chartstyle+xml"/>
  <Override PartName="/ppt/charts/style45.xml" ContentType="application/vnd.ms-office.chartstyle+xml"/>
  <Override PartName="/ppt/charts/style47.xml" ContentType="application/vnd.ms-office.chartstyle+xml"/>
  <Override PartName="/ppt/charts/style48.xml" ContentType="application/vnd.ms-office.chartstyle+xml"/>
  <Override PartName="/ppt/charts/style49.xml" ContentType="application/vnd.ms-office.chartstyle+xml"/>
  <Override PartName="/ppt/charts/style5.xml" ContentType="application/vnd.ms-office.chartstyle+xml"/>
  <Override PartName="/ppt/charts/style50.xml" ContentType="application/vnd.ms-office.chartstyle+xml"/>
  <Override PartName="/ppt/charts/style51.xml" ContentType="application/vnd.ms-office.chartstyle+xml"/>
  <Override PartName="/ppt/charts/style52.xml" ContentType="application/vnd.ms-office.chartstyle+xml"/>
  <Override PartName="/ppt/charts/style53.xml" ContentType="application/vnd.ms-office.chartstyle+xml"/>
  <Override PartName="/ppt/charts/style54.xml" ContentType="application/vnd.ms-office.chartstyle+xml"/>
  <Override PartName="/ppt/charts/style55.xml" ContentType="application/vnd.ms-office.chartstyle+xml"/>
  <Override PartName="/ppt/charts/style6.xml" ContentType="application/vnd.ms-office.chartstyle+xml"/>
  <Override PartName="/ppt/charts/style63.xml" ContentType="application/vnd.ms-office.chartstyle+xml"/>
  <Override PartName="/ppt/charts/style64.xml" ContentType="application/vnd.ms-office.chartstyle+xml"/>
  <Override PartName="/ppt/charts/style65.xml" ContentType="application/vnd.ms-office.chartstyle+xml"/>
  <Override PartName="/ppt/charts/style66.xml" ContentType="application/vnd.ms-office.chartstyle+xml"/>
  <Override PartName="/ppt/charts/style67.xml" ContentType="application/vnd.ms-office.chartstyle+xml"/>
  <Override PartName="/ppt/charts/style68.xml" ContentType="application/vnd.ms-office.chartstyle+xml"/>
  <Override PartName="/ppt/charts/style69.xml" ContentType="application/vnd.ms-office.chartstyle+xml"/>
  <Override PartName="/ppt/charts/style7.xml" ContentType="application/vnd.ms-office.chartstyle+xml"/>
  <Override PartName="/ppt/charts/style70.xml" ContentType="application/vnd.ms-office.chartstyle+xml"/>
  <Override PartName="/ppt/charts/style71.xml" ContentType="application/vnd.ms-office.chartstyle+xml"/>
  <Override PartName="/ppt/charts/style72.xml" ContentType="application/vnd.ms-office.chartstyle+xml"/>
  <Override PartName="/ppt/charts/style73.xml" ContentType="application/vnd.ms-office.chartstyle+xml"/>
  <Override PartName="/ppt/charts/style75.xml" ContentType="application/vnd.ms-office.chartstyle+xml"/>
  <Override PartName="/ppt/charts/style76.xml" ContentType="application/vnd.ms-office.chartstyle+xml"/>
  <Override PartName="/ppt/charts/style77.xml" ContentType="application/vnd.ms-office.chartstyle+xml"/>
  <Override PartName="/ppt/charts/style78.xml" ContentType="application/vnd.ms-office.chartstyle+xml"/>
  <Override PartName="/ppt/charts/style8.xml" ContentType="application/vnd.ms-office.chartstyle+xml"/>
  <Override PartName="/ppt/charts/style80.xml" ContentType="application/vnd.ms-office.chartstyle+xml"/>
  <Override PartName="/ppt/charts/style81.xml" ContentType="application/vnd.ms-office.chartstyle+xml"/>
  <Override PartName="/ppt/charts/style82.xml" ContentType="application/vnd.ms-office.chartstyle+xml"/>
  <Override PartName="/ppt/charts/style83.xml" ContentType="application/vnd.ms-office.chartstyle+xml"/>
  <Override PartName="/ppt/charts/style87.xml" ContentType="application/vnd.ms-office.chartstyle+xml"/>
  <Override PartName="/ppt/charts/style88.xml" ContentType="application/vnd.ms-office.chartstyle+xml"/>
  <Override PartName="/ppt/charts/style89.xml" ContentType="application/vnd.ms-office.chartstyle+xml"/>
  <Override PartName="/ppt/charts/style9.xml" ContentType="application/vnd.ms-office.chartstyle+xml"/>
  <Override PartName="/ppt/charts/style90.xml" ContentType="application/vnd.ms-office.chartstyle+xml"/>
  <Override PartName="/ppt/charts/style91.xml" ContentType="application/vnd.ms-office.chartstyle+xml"/>
  <Override PartName="/ppt/charts/style92.xml" ContentType="application/vnd.ms-office.chartstyle+xml"/>
  <Override PartName="/ppt/charts/style94.xml" ContentType="application/vnd.ms-office.chartstyle+xml"/>
  <Override PartName="/ppt/charts/style95.xml" ContentType="application/vnd.ms-office.chartstyle+xml"/>
  <Override PartName="/ppt/charts/style96.xml" ContentType="application/vnd.ms-office.chartstyle+xml"/>
  <Override PartName="/ppt/charts/style97.xml" ContentType="application/vnd.ms-office.chartstyle+xml"/>
  <Override PartName="/ppt/charts/style98.xml" ContentType="application/vnd.ms-office.chartstyle+xml"/>
  <Override PartName="/ppt/charts/style99.xml" ContentType="application/vnd.ms-office.chartstyle+xml"/>
  <Override PartName="/ppt/drawings/drawing1.xml" ContentType="application/vnd.openxmlformats-officedocument.drawingml.chartshapes+xml"/>
  <Override PartName="/ppt/drawings/drawing10.xml" ContentType="application/vnd.openxmlformats-officedocument.drawingml.chartshapes+xml"/>
  <Override PartName="/ppt/drawings/drawing100.xml" ContentType="application/vnd.openxmlformats-officedocument.drawingml.chartshapes+xml"/>
  <Override PartName="/ppt/drawings/drawing101.xml" ContentType="application/vnd.openxmlformats-officedocument.drawingml.chartshapes+xml"/>
  <Override PartName="/ppt/drawings/drawing102.xml" ContentType="application/vnd.openxmlformats-officedocument.drawingml.chartshapes+xml"/>
  <Override PartName="/ppt/drawings/drawing103.xml" ContentType="application/vnd.openxmlformats-officedocument.drawingml.chartshapes+xml"/>
  <Override PartName="/ppt/drawings/drawing104.xml" ContentType="application/vnd.openxmlformats-officedocument.drawingml.chartshapes+xml"/>
  <Override PartName="/ppt/drawings/drawing105.xml" ContentType="application/vnd.openxmlformats-officedocument.drawingml.chartshapes+xml"/>
  <Override PartName="/ppt/drawings/drawing106.xml" ContentType="application/vnd.openxmlformats-officedocument.drawingml.chartshapes+xml"/>
  <Override PartName="/ppt/drawings/drawing107.xml" ContentType="application/vnd.openxmlformats-officedocument.drawingml.chartshapes+xml"/>
  <Override PartName="/ppt/drawings/drawing109.xml" ContentType="application/vnd.openxmlformats-officedocument.drawingml.chartshapes+xml"/>
  <Override PartName="/ppt/drawings/drawing11.xml" ContentType="application/vnd.openxmlformats-officedocument.drawingml.chartshapes+xml"/>
  <Override PartName="/ppt/drawings/drawing110.xml" ContentType="application/vnd.openxmlformats-officedocument.drawingml.chartshapes+xml"/>
  <Override PartName="/ppt/drawings/drawing111.xml" ContentType="application/vnd.openxmlformats-officedocument.drawingml.chartshapes+xml"/>
  <Override PartName="/ppt/drawings/drawing112.xml" ContentType="application/vnd.openxmlformats-officedocument.drawingml.chartshapes+xml"/>
  <Override PartName="/ppt/drawings/drawing114.xml" ContentType="application/vnd.openxmlformats-officedocument.drawingml.chartshapes+xml"/>
  <Override PartName="/ppt/drawings/drawing115.xml" ContentType="application/vnd.openxmlformats-officedocument.drawingml.chartshapes+xml"/>
  <Override PartName="/ppt/drawings/drawing116.xml" ContentType="application/vnd.openxmlformats-officedocument.drawingml.chartshapes+xml"/>
  <Override PartName="/ppt/drawings/drawing117.xml" ContentType="application/vnd.openxmlformats-officedocument.drawingml.chartshapes+xml"/>
  <Override PartName="/ppt/drawings/drawing12.xml" ContentType="application/vnd.openxmlformats-officedocument.drawingml.chartshapes+xml"/>
  <Override PartName="/ppt/drawings/drawing121.xml" ContentType="application/vnd.openxmlformats-officedocument.drawingml.chartshapes+xml"/>
  <Override PartName="/ppt/drawings/drawing122.xml" ContentType="application/vnd.openxmlformats-officedocument.drawingml.chartshapes+xml"/>
  <Override PartName="/ppt/drawings/drawing123.xml" ContentType="application/vnd.openxmlformats-officedocument.drawingml.chartshapes+xml"/>
  <Override PartName="/ppt/drawings/drawing124.xml" ContentType="application/vnd.openxmlformats-officedocument.drawingml.chartshapes+xml"/>
  <Override PartName="/ppt/drawings/drawing125.xml" ContentType="application/vnd.openxmlformats-officedocument.drawingml.chartshapes+xml"/>
  <Override PartName="/ppt/drawings/drawing126.xml" ContentType="application/vnd.openxmlformats-officedocument.drawingml.chartshapes+xml"/>
  <Override PartName="/ppt/drawings/drawing128.xml" ContentType="application/vnd.openxmlformats-officedocument.drawingml.chartshapes+xml"/>
  <Override PartName="/ppt/drawings/drawing129.xml" ContentType="application/vnd.openxmlformats-officedocument.drawingml.chartshapes+xml"/>
  <Override PartName="/ppt/drawings/drawing13.xml" ContentType="application/vnd.openxmlformats-officedocument.drawingml.chartshapes+xml"/>
  <Override PartName="/ppt/drawings/drawing130.xml" ContentType="application/vnd.openxmlformats-officedocument.drawingml.chartshapes+xml"/>
  <Override PartName="/ppt/drawings/drawing131.xml" ContentType="application/vnd.openxmlformats-officedocument.drawingml.chartshapes+xml"/>
  <Override PartName="/ppt/drawings/drawing132.xml" ContentType="application/vnd.openxmlformats-officedocument.drawingml.chartshapes+xml"/>
  <Override PartName="/ppt/drawings/drawing133.xml" ContentType="application/vnd.openxmlformats-officedocument.drawingml.chartshapes+xml"/>
  <Override PartName="/ppt/drawings/drawing134.xml" ContentType="application/vnd.openxmlformats-officedocument.drawingml.chartshapes+xml"/>
  <Override PartName="/ppt/drawings/drawing135.xml" ContentType="application/vnd.openxmlformats-officedocument.drawingml.chartshapes+xml"/>
  <Override PartName="/ppt/drawings/drawing136.xml" ContentType="application/vnd.openxmlformats-officedocument.drawingml.chartshapes+xml"/>
  <Override PartName="/ppt/drawings/drawing15.xml" ContentType="application/vnd.openxmlformats-officedocument.drawingml.chartshapes+xml"/>
  <Override PartName="/ppt/drawings/drawing16.xml" ContentType="application/vnd.openxmlformats-officedocument.drawingml.chartshapes+xml"/>
  <Override PartName="/ppt/drawings/drawing17.xml" ContentType="application/vnd.openxmlformats-officedocument.drawingml.chartshapes+xml"/>
  <Override PartName="/ppt/drawings/drawing18.xml" ContentType="application/vnd.openxmlformats-officedocument.drawingml.chartshapes+xml"/>
  <Override PartName="/ppt/drawings/drawing2.xml" ContentType="application/vnd.openxmlformats-officedocument.drawingml.chartshapes+xml"/>
  <Override PartName="/ppt/drawings/drawing20.xml" ContentType="application/vnd.openxmlformats-officedocument.drawingml.chartshapes+xml"/>
  <Override PartName="/ppt/drawings/drawing21.xml" ContentType="application/vnd.openxmlformats-officedocument.drawingml.chartshapes+xml"/>
  <Override PartName="/ppt/drawings/drawing22.xml" ContentType="application/vnd.openxmlformats-officedocument.drawingml.chartshapes+xml"/>
  <Override PartName="/ppt/drawings/drawing23.xml" ContentType="application/vnd.openxmlformats-officedocument.drawingml.chartshapes+xml"/>
  <Override PartName="/ppt/drawings/drawing27.xml" ContentType="application/vnd.openxmlformats-officedocument.drawingml.chartshapes+xml"/>
  <Override PartName="/ppt/drawings/drawing28.xml" ContentType="application/vnd.openxmlformats-officedocument.drawingml.chartshapes+xml"/>
  <Override PartName="/ppt/drawings/drawing29.xml" ContentType="application/vnd.openxmlformats-officedocument.drawingml.chartshapes+xml"/>
  <Override PartName="/ppt/drawings/drawing3.xml" ContentType="application/vnd.openxmlformats-officedocument.drawingml.chartshapes+xml"/>
  <Override PartName="/ppt/drawings/drawing30.xml" ContentType="application/vnd.openxmlformats-officedocument.drawingml.chartshapes+xml"/>
  <Override PartName="/ppt/drawings/drawing31.xml" ContentType="application/vnd.openxmlformats-officedocument.drawingml.chartshapes+xml"/>
  <Override PartName="/ppt/drawings/drawing32.xml" ContentType="application/vnd.openxmlformats-officedocument.drawingml.chartshapes+xml"/>
  <Override PartName="/ppt/drawings/drawing34.xml" ContentType="application/vnd.openxmlformats-officedocument.drawingml.chartshapes+xml"/>
  <Override PartName="/ppt/drawings/drawing35.xml" ContentType="application/vnd.openxmlformats-officedocument.drawingml.chartshapes+xml"/>
  <Override PartName="/ppt/drawings/drawing36.xml" ContentType="application/vnd.openxmlformats-officedocument.drawingml.chartshapes+xml"/>
  <Override PartName="/ppt/drawings/drawing37.xml" ContentType="application/vnd.openxmlformats-officedocument.drawingml.chartshapes+xml"/>
  <Override PartName="/ppt/drawings/drawing38.xml" ContentType="application/vnd.openxmlformats-officedocument.drawingml.chartshapes+xml"/>
  <Override PartName="/ppt/drawings/drawing39.xml" ContentType="application/vnd.openxmlformats-officedocument.drawingml.chartshapes+xml"/>
  <Override PartName="/ppt/drawings/drawing4.xml" ContentType="application/vnd.openxmlformats-officedocument.drawingml.chartshapes+xml"/>
  <Override PartName="/ppt/drawings/drawing40.xml" ContentType="application/vnd.openxmlformats-officedocument.drawingml.chartshapes+xml"/>
  <Override PartName="/ppt/drawings/drawing41.xml" ContentType="application/vnd.openxmlformats-officedocument.drawingml.chartshapes+xml"/>
  <Override PartName="/ppt/drawings/drawing42.xml" ContentType="application/vnd.openxmlformats-officedocument.drawingml.chartshapes+xml"/>
  <Override PartName="/ppt/drawings/drawing5.xml" ContentType="application/vnd.openxmlformats-officedocument.drawingml.chartshapes+xml"/>
  <Override PartName="/ppt/drawings/drawing50.xml" ContentType="application/vnd.openxmlformats-officedocument.drawingml.chartshapes+xml"/>
  <Override PartName="/ppt/drawings/drawing51.xml" ContentType="application/vnd.openxmlformats-officedocument.drawingml.chartshapes+xml"/>
  <Override PartName="/ppt/drawings/drawing52.xml" ContentType="application/vnd.openxmlformats-officedocument.drawingml.chartshapes+xml"/>
  <Override PartName="/ppt/drawings/drawing53.xml" ContentType="application/vnd.openxmlformats-officedocument.drawingml.chartshapes+xml"/>
  <Override PartName="/ppt/drawings/drawing54.xml" ContentType="application/vnd.openxmlformats-officedocument.drawingml.chartshapes+xml"/>
  <Override PartName="/ppt/drawings/drawing55.xml" ContentType="application/vnd.openxmlformats-officedocument.drawingml.chartshapes+xml"/>
  <Override PartName="/ppt/drawings/drawing56.xml" ContentType="application/vnd.openxmlformats-officedocument.drawingml.chartshapes+xml"/>
  <Override PartName="/ppt/drawings/drawing57.xml" ContentType="application/vnd.openxmlformats-officedocument.drawingml.chartshapes+xml"/>
  <Override PartName="/ppt/drawings/drawing58.xml" ContentType="application/vnd.openxmlformats-officedocument.drawingml.chartshapes+xml"/>
  <Override PartName="/ppt/drawings/drawing59.xml" ContentType="application/vnd.openxmlformats-officedocument.drawingml.chartshapes+xml"/>
  <Override PartName="/ppt/drawings/drawing6.xml" ContentType="application/vnd.openxmlformats-officedocument.drawingml.chartshapes+xml"/>
  <Override PartName="/ppt/drawings/drawing60.xml" ContentType="application/vnd.openxmlformats-officedocument.drawingml.chartshapes+xml"/>
  <Override PartName="/ppt/drawings/drawing62.xml" ContentType="application/vnd.openxmlformats-officedocument.drawingml.chartshapes+xml"/>
  <Override PartName="/ppt/drawings/drawing63.xml" ContentType="application/vnd.openxmlformats-officedocument.drawingml.chartshapes+xml"/>
  <Override PartName="/ppt/drawings/drawing64.xml" ContentType="application/vnd.openxmlformats-officedocument.drawingml.chartshapes+xml"/>
  <Override PartName="/ppt/drawings/drawing65.xml" ContentType="application/vnd.openxmlformats-officedocument.drawingml.chartshapes+xml"/>
  <Override PartName="/ppt/drawings/drawing67.xml" ContentType="application/vnd.openxmlformats-officedocument.drawingml.chartshapes+xml"/>
  <Override PartName="/ppt/drawings/drawing68.xml" ContentType="application/vnd.openxmlformats-officedocument.drawingml.chartshapes+xml"/>
  <Override PartName="/ppt/drawings/drawing69.xml" ContentType="application/vnd.openxmlformats-officedocument.drawingml.chartshapes+xml"/>
  <Override PartName="/ppt/drawings/drawing7.xml" ContentType="application/vnd.openxmlformats-officedocument.drawingml.chartshapes+xml"/>
  <Override PartName="/ppt/drawings/drawing70.xml" ContentType="application/vnd.openxmlformats-officedocument.drawingml.chartshapes+xml"/>
  <Override PartName="/ppt/drawings/drawing74.xml" ContentType="application/vnd.openxmlformats-officedocument.drawingml.chartshapes+xml"/>
  <Override PartName="/ppt/drawings/drawing75.xml" ContentType="application/vnd.openxmlformats-officedocument.drawingml.chartshapes+xml"/>
  <Override PartName="/ppt/drawings/drawing76.xml" ContentType="application/vnd.openxmlformats-officedocument.drawingml.chartshapes+xml"/>
  <Override PartName="/ppt/drawings/drawing77.xml" ContentType="application/vnd.openxmlformats-officedocument.drawingml.chartshapes+xml"/>
  <Override PartName="/ppt/drawings/drawing78.xml" ContentType="application/vnd.openxmlformats-officedocument.drawingml.chartshapes+xml"/>
  <Override PartName="/ppt/drawings/drawing79.xml" ContentType="application/vnd.openxmlformats-officedocument.drawingml.chartshapes+xml"/>
  <Override PartName="/ppt/drawings/drawing8.xml" ContentType="application/vnd.openxmlformats-officedocument.drawingml.chartshapes+xml"/>
  <Override PartName="/ppt/drawings/drawing81.xml" ContentType="application/vnd.openxmlformats-officedocument.drawingml.chartshapes+xml"/>
  <Override PartName="/ppt/drawings/drawing82.xml" ContentType="application/vnd.openxmlformats-officedocument.drawingml.chartshapes+xml"/>
  <Override PartName="/ppt/drawings/drawing83.xml" ContentType="application/vnd.openxmlformats-officedocument.drawingml.chartshapes+xml"/>
  <Override PartName="/ppt/drawings/drawing84.xml" ContentType="application/vnd.openxmlformats-officedocument.drawingml.chartshapes+xml"/>
  <Override PartName="/ppt/drawings/drawing85.xml" ContentType="application/vnd.openxmlformats-officedocument.drawingml.chartshapes+xml"/>
  <Override PartName="/ppt/drawings/drawing86.xml" ContentType="application/vnd.openxmlformats-officedocument.drawingml.chartshapes+xml"/>
  <Override PartName="/ppt/drawings/drawing87.xml" ContentType="application/vnd.openxmlformats-officedocument.drawingml.chartshapes+xml"/>
  <Override PartName="/ppt/drawings/drawing88.xml" ContentType="application/vnd.openxmlformats-officedocument.drawingml.chartshapes+xml"/>
  <Override PartName="/ppt/drawings/drawing89.xml" ContentType="application/vnd.openxmlformats-officedocument.drawingml.chartshapes+xml"/>
  <Override PartName="/ppt/drawings/drawing9.xml" ContentType="application/vnd.openxmlformats-officedocument.drawingml.chartshapes+xml"/>
  <Override PartName="/ppt/drawings/drawing97.xml" ContentType="application/vnd.openxmlformats-officedocument.drawingml.chartshapes+xml"/>
  <Override PartName="/ppt/drawings/drawing98.xml" ContentType="application/vnd.openxmlformats-officedocument.drawingml.chartshapes+xml"/>
  <Override PartName="/ppt/drawings/drawing99.xml" ContentType="application/vnd.openxmlformats-officedocument.drawingml.chartshap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1.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5.xml" ContentType="application/vnd.openxmlformats-officedocument.presentationml.notesSlide+xml"/>
  <Override PartName="/ppt/notesSlides/notesSlide37.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1.xml" ContentType="application/vnd.openxmlformats-officedocument.presentationml.notesSlide+xml"/>
  <Override PartName="/ppt/notesSlides/notesSlide53.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6.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2.xml" ContentType="application/vnd.openxmlformats-officedocument.presentationml.slide+xml"/>
  <Override PartName="/ppt/slides/slide54.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804" r:id="rId1"/>
  </p:sldMasterIdLst>
  <p:notesMasterIdLst>
    <p:notesMasterId r:id="rId81"/>
  </p:notesMasterIdLst>
  <p:sldIdLst>
    <p:sldId id="256" r:id="rId2"/>
    <p:sldId id="268" r:id="rId3"/>
    <p:sldId id="269" r:id="rId4"/>
    <p:sldId id="270" r:id="rId5"/>
    <p:sldId id="601" r:id="rId7"/>
    <p:sldId id="272" r:id="rId8"/>
    <p:sldId id="509" r:id="rId9"/>
    <p:sldId id="274" r:id="rId10"/>
    <p:sldId id="538" r:id="rId11"/>
    <p:sldId id="413" r:id="rId12"/>
    <p:sldId id="276" r:id="rId13"/>
    <p:sldId id="277" r:id="rId14"/>
    <p:sldId id="510" r:id="rId15"/>
    <p:sldId id="539" r:id="rId16"/>
    <p:sldId id="364" r:id="rId17"/>
    <p:sldId id="541" r:id="rId18"/>
    <p:sldId id="280" r:id="rId19"/>
    <p:sldId id="543" r:id="rId21"/>
    <p:sldId id="545" r:id="rId23"/>
    <p:sldId id="547" r:id="rId25"/>
    <p:sldId id="548" r:id="rId26"/>
    <p:sldId id="550" r:id="rId28"/>
    <p:sldId id="551" r:id="rId29"/>
    <p:sldId id="552" r:id="rId30"/>
    <p:sldId id="555" r:id="rId33"/>
    <p:sldId id="556" r:id="rId34"/>
    <p:sldId id="557" r:id="rId35"/>
    <p:sldId id="559" r:id="rId37"/>
    <p:sldId id="561" r:id="rId39"/>
    <p:sldId id="563" r:id="rId41"/>
    <p:sldId id="564" r:id="rId42"/>
    <p:sldId id="566" r:id="rId44"/>
    <p:sldId id="567" r:id="rId45"/>
    <p:sldId id="568" r:id="rId46"/>
    <p:sldId id="365" r:id="rId49"/>
    <p:sldId id="571" r:id="rId50"/>
    <p:sldId id="572" r:id="rId51"/>
    <p:sldId id="574" r:id="rId53"/>
    <p:sldId id="576" r:id="rId55"/>
    <p:sldId id="578" r:id="rId57"/>
    <p:sldId id="579" r:id="rId58"/>
    <p:sldId id="581" r:id="rId60"/>
    <p:sldId id="582" r:id="rId61"/>
    <p:sldId id="583" r:id="rId62"/>
  </p:sldIdLst>
  <p:sldSz cx="10691813" cy="7559675"/>
  <p:notesSz cx="6858000" cy="9144000"/>
  <p:embeddedFontLst>
    <p:embeddedFont>
      <p:font typeface="Arial Black" panose="020B0604020202020204" pitchFamily="34" charset="0"/>
      <p:bold r:id="rId82"/>
    </p:embeddedFont>
    <p:embeddedFont>
      <p:font typeface="Calibri" panose="020F0502020204030204" pitchFamily="34" charset="0"/>
      <p:regular r:id="rId83"/>
      <p:bold r:id="rId84"/>
      <p:italic r:id="rId85"/>
      <p:boldItalic r:id="rId86"/>
    </p:embeddedFont>
    <p:embeddedFont>
      <p:font typeface="Univers LT Std 45 Light" panose="020B0403020202020204" pitchFamily="34" charset="77"/>
      <p:regular r:id="rId87"/>
      <p:bold r:id="rId88"/>
      <p:italic r:id="rId89"/>
    </p:embeddedFont>
    <p:embeddedFont>
      <p:font typeface="Univers LT Std 55" panose="020B0603020202020204" pitchFamily="34" charset="0"/>
      <p:regular r:id="rId90"/>
      <p:bold r:id="rId91"/>
    </p:embeddedFont>
  </p:embeddedFontLst>
  <p:defaultTextStyle>
    <a:defPPr>
      <a:defRPr lang="sv-SE"/>
    </a:defPPr>
    <a:lvl1pPr algn="l" defTabSz="1041400"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520700" indent="-63500" algn="l" defTabSz="1041400"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1041400" indent="-127000" algn="l" defTabSz="1041400"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563688" indent="-192088" algn="l" defTabSz="1041400"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2084388" indent="-255588" algn="l" defTabSz="1041400"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336" userDrawn="1">
          <p15:clr>
            <a:srgbClr val="A4A3A4"/>
          </p15:clr>
        </p15:guide>
        <p15:guide id="2" pos="336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FFFF"/>
    <a:srgbClr val="C3E4E6"/>
    <a:srgbClr val="8DC5CB"/>
    <a:srgbClr val="2AA8B0"/>
    <a:srgbClr val="008C86"/>
    <a:srgbClr val="CCE9D6"/>
    <a:srgbClr val="D5E9CC"/>
    <a:srgbClr val="9DCC8F"/>
    <a:srgbClr val="64B44B"/>
    <a:srgbClr val="3095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202B0CA-FC54-4496-8BCA-5EF66A818D29}" styleName="Mörkt forma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93D81CF-94F2-401A-BA57-92F5A7B2D0C5}" styleName="Mellanmörkt format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54" autoAdjust="0"/>
    <p:restoredTop sz="96188"/>
  </p:normalViewPr>
  <p:slideViewPr>
    <p:cSldViewPr snapToGrid="0" snapToObjects="1">
      <p:cViewPr varScale="1">
        <p:scale>
          <a:sx n="137" d="100"/>
          <a:sy n="137" d="100"/>
        </p:scale>
        <p:origin x="2224" y="192"/>
      </p:cViewPr>
      <p:guideLst>
        <p:guide orient="horz" pos="2336"/>
        <p:guide pos="336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54" d="100"/>
          <a:sy n="154" d="100"/>
        </p:scale>
        <p:origin x="4408" y="2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 Type="http://schemas.openxmlformats.org/officeDocument/2006/relationships/slide" Target="slides/slide1.xml"/><Relationship Id="rId21" Type="http://schemas.openxmlformats.org/officeDocument/2006/relationships/slide" Target="slides/slide20.xml"/><Relationship Id="rId23" Type="http://schemas.openxmlformats.org/officeDocument/2006/relationships/slide" Target="slides/slide22.xml"/><Relationship Id="rId25" Type="http://schemas.openxmlformats.org/officeDocument/2006/relationships/slide" Target="slides/slide24.xml"/><Relationship Id="rId26" Type="http://schemas.openxmlformats.org/officeDocument/2006/relationships/slide" Target="slides/slide25.xml"/><Relationship Id="rId28" Type="http://schemas.openxmlformats.org/officeDocument/2006/relationships/slide" Target="slides/slide27.xml"/><Relationship Id="rId29" Type="http://schemas.openxmlformats.org/officeDocument/2006/relationships/slide" Target="slides/slide28.xml"/><Relationship Id="rId3" Type="http://schemas.openxmlformats.org/officeDocument/2006/relationships/slide" Target="slides/slide2.xml"/><Relationship Id="rId30" Type="http://schemas.openxmlformats.org/officeDocument/2006/relationships/slide" Target="slides/slide29.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7" Type="http://schemas.openxmlformats.org/officeDocument/2006/relationships/slide" Target="slides/slide36.xml"/><Relationship Id="rId39" Type="http://schemas.openxmlformats.org/officeDocument/2006/relationships/slide" Target="slides/slide38.xml"/><Relationship Id="rId4" Type="http://schemas.openxmlformats.org/officeDocument/2006/relationships/slide" Target="slides/slide3.xml"/><Relationship Id="rId41" Type="http://schemas.openxmlformats.org/officeDocument/2006/relationships/slide" Target="slides/slide40.xml"/><Relationship Id="rId42" Type="http://schemas.openxmlformats.org/officeDocument/2006/relationships/slide" Target="slides/slide41.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9" Type="http://schemas.openxmlformats.org/officeDocument/2006/relationships/slide" Target="slides/slide48.xml"/><Relationship Id="rId5" Type="http://schemas.openxmlformats.org/officeDocument/2006/relationships/slide" Target="slides/slide4.xml"/><Relationship Id="rId50" Type="http://schemas.openxmlformats.org/officeDocument/2006/relationships/slide" Target="slides/slide49.xml"/><Relationship Id="rId51" Type="http://schemas.openxmlformats.org/officeDocument/2006/relationships/slide" Target="slides/slide50.xml"/><Relationship Id="rId53" Type="http://schemas.openxmlformats.org/officeDocument/2006/relationships/slide" Target="slides/slide52.xml"/><Relationship Id="rId55" Type="http://schemas.openxmlformats.org/officeDocument/2006/relationships/slide" Target="slides/slide54.xml"/><Relationship Id="rId57" Type="http://schemas.openxmlformats.org/officeDocument/2006/relationships/slide" Target="slides/slide56.xml"/><Relationship Id="rId58" Type="http://schemas.openxmlformats.org/officeDocument/2006/relationships/slide" Target="slides/slide57.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7" Type="http://schemas.openxmlformats.org/officeDocument/2006/relationships/slide" Target="slides/slide6.xml"/><Relationship Id="rId8" Type="http://schemas.openxmlformats.org/officeDocument/2006/relationships/slide" Target="slides/slide7.xml"/><Relationship Id="rId81" Type="http://schemas.openxmlformats.org/officeDocument/2006/relationships/notesMaster" Target="notesMasters/notesMaster1.xml"/><Relationship Id="rId82" Type="http://schemas.openxmlformats.org/officeDocument/2006/relationships/font" Target="fonts/font1.fntdata"/><Relationship Id="rId83" Type="http://schemas.openxmlformats.org/officeDocument/2006/relationships/font" Target="fonts/font2.fntdata"/><Relationship Id="rId84" Type="http://schemas.openxmlformats.org/officeDocument/2006/relationships/font" Target="fonts/font3.fntdata"/><Relationship Id="rId85" Type="http://schemas.openxmlformats.org/officeDocument/2006/relationships/font" Target="fonts/font4.fntdata"/><Relationship Id="rId86" Type="http://schemas.openxmlformats.org/officeDocument/2006/relationships/font" Target="fonts/font5.fntdata"/><Relationship Id="rId87" Type="http://schemas.openxmlformats.org/officeDocument/2006/relationships/font" Target="fonts/font6.fntdata"/><Relationship Id="rId88" Type="http://schemas.openxmlformats.org/officeDocument/2006/relationships/font" Target="fonts/font7.fntdata"/><Relationship Id="rId89" Type="http://schemas.openxmlformats.org/officeDocument/2006/relationships/font" Target="fonts/font8.fntdata"/><Relationship Id="rId9" Type="http://schemas.openxmlformats.org/officeDocument/2006/relationships/slide" Target="slides/slide8.xml"/><Relationship Id="rId90" Type="http://schemas.openxmlformats.org/officeDocument/2006/relationships/font" Target="fonts/font9.fntdata"/><Relationship Id="rId91" Type="http://schemas.openxmlformats.org/officeDocument/2006/relationships/font" Target="fonts/font10.fntdata"/><Relationship Id="rId92" Type="http://schemas.openxmlformats.org/officeDocument/2006/relationships/presProps" Target="presProps.xml"/><Relationship Id="rId93" Type="http://schemas.openxmlformats.org/officeDocument/2006/relationships/viewProps" Target="viewProps.xml"/><Relationship Id="rId94" Type="http://schemas.openxmlformats.org/officeDocument/2006/relationships/theme" Target="theme/theme1.xml"/><Relationship Id="rId9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themeOverride" Target="../theme/themeOverride1.xml"/><Relationship Id="rId4" Type="http://schemas.openxmlformats.org/officeDocument/2006/relationships/package" Target="../embeddings/Microsoft_Excel-kalkylblad.xlsx"/><Relationship Id="rId5"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1" Type="http://schemas.microsoft.com/office/2011/relationships/chartStyle" Target="style10.xml"/><Relationship Id="rId2" Type="http://schemas.microsoft.com/office/2011/relationships/chartColorStyle" Target="colors10.xml"/><Relationship Id="rId3" Type="http://schemas.openxmlformats.org/officeDocument/2006/relationships/package" Target="../embeddings/Microsoft_Excel-kalkylblad9.xlsx"/></Relationships>
</file>

<file path=ppt/charts/_rels/chart100.xml.rels><?xml version='1.0' encoding='UTF-8' standalone='yes'?>
<Relationships xmlns="http://schemas.openxmlformats.org/package/2006/relationships"><Relationship Id="rId1" Type="http://schemas.microsoft.com/office/2011/relationships/chartStyle" Target="style100.xml"/><Relationship Id="rId2" Type="http://schemas.microsoft.com/office/2011/relationships/chartColorStyle" Target="colors100.xml"/><Relationship Id="rId3" Type="http://schemas.openxmlformats.org/officeDocument/2006/relationships/package" Target="../embeddings/Microsoft_Excel-kalkylblad99.xlsx"/><Relationship Id="rId4" Type="http://schemas.openxmlformats.org/officeDocument/2006/relationships/chartUserShapes" Target="../drawings/drawing87.xml"/></Relationships>
</file>

<file path=ppt/charts/_rels/chart101.xml.rels><?xml version='1.0' encoding='UTF-8' standalone='yes'?>
<Relationships xmlns="http://schemas.openxmlformats.org/package/2006/relationships"><Relationship Id="rId1" Type="http://schemas.microsoft.com/office/2011/relationships/chartStyle" Target="style101.xml"/><Relationship Id="rId2" Type="http://schemas.microsoft.com/office/2011/relationships/chartColorStyle" Target="colors101.xml"/><Relationship Id="rId3" Type="http://schemas.openxmlformats.org/officeDocument/2006/relationships/package" Target="../embeddings/Microsoft_Excel-kalkylblad100.xlsx"/><Relationship Id="rId4" Type="http://schemas.openxmlformats.org/officeDocument/2006/relationships/chartUserShapes" Target="../drawings/drawing88.xml"/></Relationships>
</file>

<file path=ppt/charts/_rels/chart102.xml.rels><?xml version='1.0' encoding='UTF-8' standalone='yes'?>
<Relationships xmlns="http://schemas.openxmlformats.org/package/2006/relationships"><Relationship Id="rId1" Type="http://schemas.microsoft.com/office/2011/relationships/chartStyle" Target="style102.xml"/><Relationship Id="rId2" Type="http://schemas.microsoft.com/office/2011/relationships/chartColorStyle" Target="colors102.xml"/><Relationship Id="rId3" Type="http://schemas.openxmlformats.org/officeDocument/2006/relationships/package" Target="../embeddings/Microsoft_Excel-kalkylblad101.xlsx"/><Relationship Id="rId4" Type="http://schemas.openxmlformats.org/officeDocument/2006/relationships/chartUserShapes" Target="../drawings/drawing89.xml"/></Relationships>
</file>

<file path=ppt/charts/_rels/chart11.xml.rels><?xml version='1.0' encoding='UTF-8' standalone='yes'?>
<Relationships xmlns="http://schemas.openxmlformats.org/package/2006/relationships"><Relationship Id="rId1" Type="http://schemas.microsoft.com/office/2011/relationships/chartStyle" Target="style11.xml"/><Relationship Id="rId2" Type="http://schemas.microsoft.com/office/2011/relationships/chartColorStyle" Target="colors11.xml"/><Relationship Id="rId3" Type="http://schemas.openxmlformats.org/officeDocument/2006/relationships/package" Target="../embeddings/Microsoft_Excel-kalkylblad10.xlsx"/></Relationships>
</file>

<file path=ppt/charts/_rels/chart110.xml.rels><?xml version='1.0' encoding='UTF-8' standalone='yes'?>
<Relationships xmlns="http://schemas.openxmlformats.org/package/2006/relationships"><Relationship Id="rId1" Type="http://schemas.microsoft.com/office/2011/relationships/chartStyle" Target="style110.xml"/><Relationship Id="rId2" Type="http://schemas.microsoft.com/office/2011/relationships/chartColorStyle" Target="colors110.xml"/><Relationship Id="rId3" Type="http://schemas.openxmlformats.org/officeDocument/2006/relationships/package" Target="../embeddings/Microsoft_Excel-kalkylblad109.xlsx"/><Relationship Id="rId4" Type="http://schemas.openxmlformats.org/officeDocument/2006/relationships/chartUserShapes" Target="../drawings/drawing97.xml"/></Relationships>
</file>

<file path=ppt/charts/_rels/chart111.xml.rels><?xml version='1.0' encoding='UTF-8' standalone='yes'?>
<Relationships xmlns="http://schemas.openxmlformats.org/package/2006/relationships"><Relationship Id="rId1" Type="http://schemas.microsoft.com/office/2011/relationships/chartStyle" Target="style111.xml"/><Relationship Id="rId2" Type="http://schemas.microsoft.com/office/2011/relationships/chartColorStyle" Target="colors111.xml"/><Relationship Id="rId3" Type="http://schemas.openxmlformats.org/officeDocument/2006/relationships/package" Target="../embeddings/Microsoft_Excel-kalkylblad110.xlsx"/><Relationship Id="rId4" Type="http://schemas.openxmlformats.org/officeDocument/2006/relationships/chartUserShapes" Target="../drawings/drawing98.xml"/></Relationships>
</file>

<file path=ppt/charts/_rels/chart112.xml.rels><?xml version='1.0' encoding='UTF-8' standalone='yes'?>
<Relationships xmlns="http://schemas.openxmlformats.org/package/2006/relationships"><Relationship Id="rId1" Type="http://schemas.microsoft.com/office/2011/relationships/chartStyle" Target="style112.xml"/><Relationship Id="rId2" Type="http://schemas.microsoft.com/office/2011/relationships/chartColorStyle" Target="colors112.xml"/><Relationship Id="rId3" Type="http://schemas.openxmlformats.org/officeDocument/2006/relationships/package" Target="../embeddings/Microsoft_Excel-kalkylblad111.xlsx"/><Relationship Id="rId4" Type="http://schemas.openxmlformats.org/officeDocument/2006/relationships/chartUserShapes" Target="../drawings/drawing99.xml"/></Relationships>
</file>

<file path=ppt/charts/_rels/chart113.xml.rels><?xml version='1.0' encoding='UTF-8' standalone='yes'?>
<Relationships xmlns="http://schemas.openxmlformats.org/package/2006/relationships"><Relationship Id="rId1" Type="http://schemas.microsoft.com/office/2011/relationships/chartStyle" Target="style113.xml"/><Relationship Id="rId2" Type="http://schemas.microsoft.com/office/2011/relationships/chartColorStyle" Target="colors113.xml"/><Relationship Id="rId3" Type="http://schemas.openxmlformats.org/officeDocument/2006/relationships/package" Target="../embeddings/Microsoft_Excel-kalkylblad112.xlsx"/><Relationship Id="rId4" Type="http://schemas.openxmlformats.org/officeDocument/2006/relationships/chartUserShapes" Target="../drawings/drawing100.xml"/></Relationships>
</file>

<file path=ppt/charts/_rels/chart114.xml.rels><?xml version='1.0' encoding='UTF-8' standalone='yes'?>
<Relationships xmlns="http://schemas.openxmlformats.org/package/2006/relationships"><Relationship Id="rId1" Type="http://schemas.microsoft.com/office/2011/relationships/chartStyle" Target="style114.xml"/><Relationship Id="rId2" Type="http://schemas.microsoft.com/office/2011/relationships/chartColorStyle" Target="colors114.xml"/><Relationship Id="rId3" Type="http://schemas.openxmlformats.org/officeDocument/2006/relationships/package" Target="../embeddings/Microsoft_Excel-kalkylblad113.xlsx"/><Relationship Id="rId4" Type="http://schemas.openxmlformats.org/officeDocument/2006/relationships/chartUserShapes" Target="../drawings/drawing101.xml"/></Relationships>
</file>

<file path=ppt/charts/_rels/chart115.xml.rels><?xml version='1.0' encoding='UTF-8' standalone='yes'?>
<Relationships xmlns="http://schemas.openxmlformats.org/package/2006/relationships"><Relationship Id="rId1" Type="http://schemas.microsoft.com/office/2011/relationships/chartStyle" Target="style115.xml"/><Relationship Id="rId2" Type="http://schemas.microsoft.com/office/2011/relationships/chartColorStyle" Target="colors115.xml"/><Relationship Id="rId3" Type="http://schemas.openxmlformats.org/officeDocument/2006/relationships/package" Target="../embeddings/Microsoft_Excel-kalkylblad114.xlsx"/><Relationship Id="rId4" Type="http://schemas.openxmlformats.org/officeDocument/2006/relationships/chartUserShapes" Target="../drawings/drawing102.xml"/></Relationships>
</file>

<file path=ppt/charts/_rels/chart116.xml.rels><?xml version='1.0' encoding='UTF-8' standalone='yes'?>
<Relationships xmlns="http://schemas.openxmlformats.org/package/2006/relationships"><Relationship Id="rId1" Type="http://schemas.microsoft.com/office/2011/relationships/chartStyle" Target="style116.xml"/><Relationship Id="rId2" Type="http://schemas.microsoft.com/office/2011/relationships/chartColorStyle" Target="colors116.xml"/><Relationship Id="rId3" Type="http://schemas.openxmlformats.org/officeDocument/2006/relationships/package" Target="../embeddings/Microsoft_Excel-kalkylblad115.xlsx"/><Relationship Id="rId4" Type="http://schemas.openxmlformats.org/officeDocument/2006/relationships/chartUserShapes" Target="../drawings/drawing103.xml"/></Relationships>
</file>

<file path=ppt/charts/_rels/chart117.xml.rels><?xml version='1.0' encoding='UTF-8' standalone='yes'?>
<Relationships xmlns="http://schemas.openxmlformats.org/package/2006/relationships"><Relationship Id="rId1" Type="http://schemas.microsoft.com/office/2011/relationships/chartStyle" Target="style117.xml"/><Relationship Id="rId2" Type="http://schemas.microsoft.com/office/2011/relationships/chartColorStyle" Target="colors117.xml"/><Relationship Id="rId3" Type="http://schemas.openxmlformats.org/officeDocument/2006/relationships/package" Target="../embeddings/Microsoft_Excel-kalkylblad116.xlsx"/><Relationship Id="rId4" Type="http://schemas.openxmlformats.org/officeDocument/2006/relationships/chartUserShapes" Target="../drawings/drawing104.xml"/></Relationships>
</file>

<file path=ppt/charts/_rels/chart118.xml.rels><?xml version='1.0' encoding='UTF-8' standalone='yes'?>
<Relationships xmlns="http://schemas.openxmlformats.org/package/2006/relationships"><Relationship Id="rId1" Type="http://schemas.microsoft.com/office/2011/relationships/chartStyle" Target="style118.xml"/><Relationship Id="rId2" Type="http://schemas.microsoft.com/office/2011/relationships/chartColorStyle" Target="colors118.xml"/><Relationship Id="rId3" Type="http://schemas.openxmlformats.org/officeDocument/2006/relationships/package" Target="../embeddings/Microsoft_Excel-kalkylblad117.xlsx"/><Relationship Id="rId4" Type="http://schemas.openxmlformats.org/officeDocument/2006/relationships/chartUserShapes" Target="../drawings/drawing105.xml"/></Relationships>
</file>

<file path=ppt/charts/_rels/chart119.xml.rels><?xml version='1.0' encoding='UTF-8' standalone='yes'?>
<Relationships xmlns="http://schemas.openxmlformats.org/package/2006/relationships"><Relationship Id="rId1" Type="http://schemas.microsoft.com/office/2011/relationships/chartStyle" Target="style119.xml"/><Relationship Id="rId2" Type="http://schemas.microsoft.com/office/2011/relationships/chartColorStyle" Target="colors119.xml"/><Relationship Id="rId3" Type="http://schemas.openxmlformats.org/officeDocument/2006/relationships/package" Target="../embeddings/Microsoft_Excel-kalkylblad118.xlsx"/><Relationship Id="rId4" Type="http://schemas.openxmlformats.org/officeDocument/2006/relationships/chartUserShapes" Target="../drawings/drawing106.xml"/></Relationships>
</file>

<file path=ppt/charts/_rels/chart12.xml.rels><?xml version='1.0' encoding='UTF-8' standalone='yes'?>
<Relationships xmlns="http://schemas.openxmlformats.org/package/2006/relationships"><Relationship Id="rId1" Type="http://schemas.microsoft.com/office/2011/relationships/chartStyle" Target="style12.xml"/><Relationship Id="rId2" Type="http://schemas.microsoft.com/office/2011/relationships/chartColorStyle" Target="colors12.xml"/><Relationship Id="rId3" Type="http://schemas.openxmlformats.org/officeDocument/2006/relationships/package" Target="../embeddings/Microsoft_Excel-kalkylblad11.xlsx"/></Relationships>
</file>

<file path=ppt/charts/_rels/chart120.xml.rels><?xml version='1.0' encoding='UTF-8' standalone='yes'?>
<Relationships xmlns="http://schemas.openxmlformats.org/package/2006/relationships"><Relationship Id="rId1" Type="http://schemas.microsoft.com/office/2011/relationships/chartStyle" Target="style120.xml"/><Relationship Id="rId2" Type="http://schemas.microsoft.com/office/2011/relationships/chartColorStyle" Target="colors120.xml"/><Relationship Id="rId3" Type="http://schemas.openxmlformats.org/officeDocument/2006/relationships/package" Target="../embeddings/Microsoft_Excel-kalkylblad119.xlsx"/><Relationship Id="rId4" Type="http://schemas.openxmlformats.org/officeDocument/2006/relationships/chartUserShapes" Target="../drawings/drawing107.xml"/></Relationships>
</file>

<file path=ppt/charts/_rels/chart122.xml.rels><?xml version='1.0' encoding='UTF-8' standalone='yes'?>
<Relationships xmlns="http://schemas.openxmlformats.org/package/2006/relationships"><Relationship Id="rId1" Type="http://schemas.microsoft.com/office/2011/relationships/chartStyle" Target="style122.xml"/><Relationship Id="rId2" Type="http://schemas.microsoft.com/office/2011/relationships/chartColorStyle" Target="colors122.xml"/><Relationship Id="rId3" Type="http://schemas.openxmlformats.org/officeDocument/2006/relationships/package" Target="../embeddings/Microsoft_Excel-kalkylblad121.xlsx"/><Relationship Id="rId4" Type="http://schemas.openxmlformats.org/officeDocument/2006/relationships/chartUserShapes" Target="../drawings/drawing109.xml"/></Relationships>
</file>

<file path=ppt/charts/_rels/chart123.xml.rels><?xml version='1.0' encoding='UTF-8' standalone='yes'?>
<Relationships xmlns="http://schemas.openxmlformats.org/package/2006/relationships"><Relationship Id="rId1" Type="http://schemas.microsoft.com/office/2011/relationships/chartStyle" Target="style123.xml"/><Relationship Id="rId2" Type="http://schemas.microsoft.com/office/2011/relationships/chartColorStyle" Target="colors123.xml"/><Relationship Id="rId3" Type="http://schemas.openxmlformats.org/officeDocument/2006/relationships/package" Target="../embeddings/Microsoft_Excel-kalkylblad122.xlsx"/><Relationship Id="rId4" Type="http://schemas.openxmlformats.org/officeDocument/2006/relationships/chartUserShapes" Target="../drawings/drawing110.xml"/></Relationships>
</file>

<file path=ppt/charts/_rels/chart124.xml.rels><?xml version='1.0' encoding='UTF-8' standalone='yes'?>
<Relationships xmlns="http://schemas.openxmlformats.org/package/2006/relationships"><Relationship Id="rId1" Type="http://schemas.microsoft.com/office/2011/relationships/chartStyle" Target="style124.xml"/><Relationship Id="rId2" Type="http://schemas.microsoft.com/office/2011/relationships/chartColorStyle" Target="colors124.xml"/><Relationship Id="rId3" Type="http://schemas.openxmlformats.org/officeDocument/2006/relationships/package" Target="../embeddings/Microsoft_Excel-kalkylblad123.xlsx"/><Relationship Id="rId4" Type="http://schemas.openxmlformats.org/officeDocument/2006/relationships/chartUserShapes" Target="../drawings/drawing111.xml"/></Relationships>
</file>

<file path=ppt/charts/_rels/chart125.xml.rels><?xml version='1.0' encoding='UTF-8' standalone='yes'?>
<Relationships xmlns="http://schemas.openxmlformats.org/package/2006/relationships"><Relationship Id="rId1" Type="http://schemas.microsoft.com/office/2011/relationships/chartStyle" Target="style125.xml"/><Relationship Id="rId2" Type="http://schemas.microsoft.com/office/2011/relationships/chartColorStyle" Target="colors125.xml"/><Relationship Id="rId3" Type="http://schemas.openxmlformats.org/officeDocument/2006/relationships/package" Target="../embeddings/Microsoft_Excel-kalkylblad124.xlsx"/><Relationship Id="rId4" Type="http://schemas.openxmlformats.org/officeDocument/2006/relationships/chartUserShapes" Target="../drawings/drawing112.xml"/></Relationships>
</file>

<file path=ppt/charts/_rels/chart127.xml.rels><?xml version='1.0' encoding='UTF-8' standalone='yes'?>
<Relationships xmlns="http://schemas.openxmlformats.org/package/2006/relationships"><Relationship Id="rId1" Type="http://schemas.microsoft.com/office/2011/relationships/chartStyle" Target="style127.xml"/><Relationship Id="rId2" Type="http://schemas.microsoft.com/office/2011/relationships/chartColorStyle" Target="colors127.xml"/><Relationship Id="rId3" Type="http://schemas.openxmlformats.org/officeDocument/2006/relationships/package" Target="../embeddings/Microsoft_Excel-kalkylblad126.xlsx"/><Relationship Id="rId4" Type="http://schemas.openxmlformats.org/officeDocument/2006/relationships/chartUserShapes" Target="../drawings/drawing114.xml"/></Relationships>
</file>

<file path=ppt/charts/_rels/chart128.xml.rels><?xml version='1.0' encoding='UTF-8' standalone='yes'?>
<Relationships xmlns="http://schemas.openxmlformats.org/package/2006/relationships"><Relationship Id="rId1" Type="http://schemas.microsoft.com/office/2011/relationships/chartStyle" Target="style128.xml"/><Relationship Id="rId2" Type="http://schemas.microsoft.com/office/2011/relationships/chartColorStyle" Target="colors128.xml"/><Relationship Id="rId3" Type="http://schemas.openxmlformats.org/officeDocument/2006/relationships/package" Target="../embeddings/Microsoft_Excel-kalkylblad127.xlsx"/><Relationship Id="rId4" Type="http://schemas.openxmlformats.org/officeDocument/2006/relationships/chartUserShapes" Target="../drawings/drawing115.xml"/></Relationships>
</file>

<file path=ppt/charts/_rels/chart129.xml.rels><?xml version='1.0' encoding='UTF-8' standalone='yes'?>
<Relationships xmlns="http://schemas.openxmlformats.org/package/2006/relationships"><Relationship Id="rId1" Type="http://schemas.microsoft.com/office/2011/relationships/chartStyle" Target="style129.xml"/><Relationship Id="rId2" Type="http://schemas.microsoft.com/office/2011/relationships/chartColorStyle" Target="colors129.xml"/><Relationship Id="rId3" Type="http://schemas.openxmlformats.org/officeDocument/2006/relationships/package" Target="../embeddings/Microsoft_Excel-kalkylblad128.xlsx"/><Relationship Id="rId4" Type="http://schemas.openxmlformats.org/officeDocument/2006/relationships/chartUserShapes" Target="../drawings/drawing116.xml"/></Relationships>
</file>

<file path=ppt/charts/_rels/chart13.xml.rels><?xml version='1.0' encoding='UTF-8' standalone='yes'?>
<Relationships xmlns="http://schemas.openxmlformats.org/package/2006/relationships"><Relationship Id="rId1" Type="http://schemas.microsoft.com/office/2011/relationships/chartStyle" Target="style13.xml"/><Relationship Id="rId2" Type="http://schemas.microsoft.com/office/2011/relationships/chartColorStyle" Target="colors13.xml"/><Relationship Id="rId3" Type="http://schemas.openxmlformats.org/officeDocument/2006/relationships/package" Target="../embeddings/Microsoft_Excel-kalkylblad12.xlsx"/></Relationships>
</file>

<file path=ppt/charts/_rels/chart130.xml.rels><?xml version='1.0' encoding='UTF-8' standalone='yes'?>
<Relationships xmlns="http://schemas.openxmlformats.org/package/2006/relationships"><Relationship Id="rId1" Type="http://schemas.microsoft.com/office/2011/relationships/chartStyle" Target="style130.xml"/><Relationship Id="rId2" Type="http://schemas.microsoft.com/office/2011/relationships/chartColorStyle" Target="colors130.xml"/><Relationship Id="rId3" Type="http://schemas.openxmlformats.org/officeDocument/2006/relationships/package" Target="../embeddings/Microsoft_Excel-kalkylblad129.xlsx"/><Relationship Id="rId4" Type="http://schemas.openxmlformats.org/officeDocument/2006/relationships/chartUserShapes" Target="../drawings/drawing117.xml"/></Relationships>
</file>

<file path=ppt/charts/_rels/chart134.xml.rels><?xml version='1.0' encoding='UTF-8' standalone='yes'?>
<Relationships xmlns="http://schemas.openxmlformats.org/package/2006/relationships"><Relationship Id="rId1" Type="http://schemas.microsoft.com/office/2011/relationships/chartStyle" Target="style134.xml"/><Relationship Id="rId2" Type="http://schemas.microsoft.com/office/2011/relationships/chartColorStyle" Target="colors134.xml"/><Relationship Id="rId3" Type="http://schemas.openxmlformats.org/officeDocument/2006/relationships/package" Target="../embeddings/Microsoft_Excel-kalkylblad133.xlsx"/><Relationship Id="rId4" Type="http://schemas.openxmlformats.org/officeDocument/2006/relationships/chartUserShapes" Target="../drawings/drawing121.xml"/></Relationships>
</file>

<file path=ppt/charts/_rels/chart135.xml.rels><?xml version='1.0' encoding='UTF-8' standalone='yes'?>
<Relationships xmlns="http://schemas.openxmlformats.org/package/2006/relationships"><Relationship Id="rId1" Type="http://schemas.microsoft.com/office/2011/relationships/chartStyle" Target="style135.xml"/><Relationship Id="rId2" Type="http://schemas.microsoft.com/office/2011/relationships/chartColorStyle" Target="colors135.xml"/><Relationship Id="rId3" Type="http://schemas.openxmlformats.org/officeDocument/2006/relationships/package" Target="../embeddings/Microsoft_Excel-kalkylblad134.xlsx"/><Relationship Id="rId4" Type="http://schemas.openxmlformats.org/officeDocument/2006/relationships/chartUserShapes" Target="../drawings/drawing122.xml"/></Relationships>
</file>

<file path=ppt/charts/_rels/chart136.xml.rels><?xml version='1.0' encoding='UTF-8' standalone='yes'?>
<Relationships xmlns="http://schemas.openxmlformats.org/package/2006/relationships"><Relationship Id="rId1" Type="http://schemas.microsoft.com/office/2011/relationships/chartStyle" Target="style136.xml"/><Relationship Id="rId2" Type="http://schemas.microsoft.com/office/2011/relationships/chartColorStyle" Target="colors136.xml"/><Relationship Id="rId3" Type="http://schemas.openxmlformats.org/officeDocument/2006/relationships/package" Target="../embeddings/Microsoft_Excel-kalkylblad135.xlsx"/><Relationship Id="rId4" Type="http://schemas.openxmlformats.org/officeDocument/2006/relationships/chartUserShapes" Target="../drawings/drawing123.xml"/></Relationships>
</file>

<file path=ppt/charts/_rels/chart137.xml.rels><?xml version='1.0' encoding='UTF-8' standalone='yes'?>
<Relationships xmlns="http://schemas.openxmlformats.org/package/2006/relationships"><Relationship Id="rId1" Type="http://schemas.microsoft.com/office/2011/relationships/chartStyle" Target="style137.xml"/><Relationship Id="rId2" Type="http://schemas.microsoft.com/office/2011/relationships/chartColorStyle" Target="colors137.xml"/><Relationship Id="rId3" Type="http://schemas.openxmlformats.org/officeDocument/2006/relationships/package" Target="../embeddings/Microsoft_Excel-kalkylblad136.xlsx"/><Relationship Id="rId4" Type="http://schemas.openxmlformats.org/officeDocument/2006/relationships/chartUserShapes" Target="../drawings/drawing124.xml"/></Relationships>
</file>

<file path=ppt/charts/_rels/chart138.xml.rels><?xml version='1.0' encoding='UTF-8' standalone='yes'?>
<Relationships xmlns="http://schemas.openxmlformats.org/package/2006/relationships"><Relationship Id="rId1" Type="http://schemas.microsoft.com/office/2011/relationships/chartStyle" Target="style138.xml"/><Relationship Id="rId2" Type="http://schemas.microsoft.com/office/2011/relationships/chartColorStyle" Target="colors138.xml"/><Relationship Id="rId3" Type="http://schemas.openxmlformats.org/officeDocument/2006/relationships/package" Target="../embeddings/Microsoft_Excel-kalkylblad137.xlsx"/><Relationship Id="rId4" Type="http://schemas.openxmlformats.org/officeDocument/2006/relationships/chartUserShapes" Target="../drawings/drawing125.xml"/></Relationships>
</file>

<file path=ppt/charts/_rels/chart139.xml.rels><?xml version='1.0' encoding='UTF-8' standalone='yes'?>
<Relationships xmlns="http://schemas.openxmlformats.org/package/2006/relationships"><Relationship Id="rId1" Type="http://schemas.microsoft.com/office/2011/relationships/chartStyle" Target="style139.xml"/><Relationship Id="rId2" Type="http://schemas.microsoft.com/office/2011/relationships/chartColorStyle" Target="colors139.xml"/><Relationship Id="rId3" Type="http://schemas.openxmlformats.org/officeDocument/2006/relationships/package" Target="../embeddings/Microsoft_Excel-kalkylblad138.xlsx"/><Relationship Id="rId4" Type="http://schemas.openxmlformats.org/officeDocument/2006/relationships/chartUserShapes" Target="../drawings/drawing126.xml"/></Relationships>
</file>

<file path=ppt/charts/_rels/chart14.xml.rels><?xml version='1.0' encoding='UTF-8' standalone='yes'?>
<Relationships xmlns="http://schemas.openxmlformats.org/package/2006/relationships"><Relationship Id="rId1" Type="http://schemas.microsoft.com/office/2011/relationships/chartStyle" Target="style14.xml"/><Relationship Id="rId2" Type="http://schemas.microsoft.com/office/2011/relationships/chartColorStyle" Target="colors14.xml"/><Relationship Id="rId3" Type="http://schemas.openxmlformats.org/officeDocument/2006/relationships/package" Target="../embeddings/Microsoft_Excel-kalkylblad13.xlsx"/></Relationships>
</file>

<file path=ppt/charts/_rels/chart141.xml.rels><?xml version='1.0' encoding='UTF-8' standalone='yes'?>
<Relationships xmlns="http://schemas.openxmlformats.org/package/2006/relationships"><Relationship Id="rId1" Type="http://schemas.microsoft.com/office/2011/relationships/chartStyle" Target="style141.xml"/><Relationship Id="rId2" Type="http://schemas.microsoft.com/office/2011/relationships/chartColorStyle" Target="colors141.xml"/><Relationship Id="rId3" Type="http://schemas.openxmlformats.org/officeDocument/2006/relationships/package" Target="../embeddings/Microsoft_Excel-kalkylblad140.xlsx"/><Relationship Id="rId4" Type="http://schemas.openxmlformats.org/officeDocument/2006/relationships/chartUserShapes" Target="../drawings/drawing128.xml"/></Relationships>
</file>

<file path=ppt/charts/_rels/chart142.xml.rels><?xml version='1.0' encoding='UTF-8' standalone='yes'?>
<Relationships xmlns="http://schemas.openxmlformats.org/package/2006/relationships"><Relationship Id="rId1" Type="http://schemas.microsoft.com/office/2011/relationships/chartStyle" Target="style142.xml"/><Relationship Id="rId2" Type="http://schemas.microsoft.com/office/2011/relationships/chartColorStyle" Target="colors142.xml"/><Relationship Id="rId3" Type="http://schemas.openxmlformats.org/officeDocument/2006/relationships/package" Target="../embeddings/Microsoft_Excel-kalkylblad141.xlsx"/><Relationship Id="rId4" Type="http://schemas.openxmlformats.org/officeDocument/2006/relationships/chartUserShapes" Target="../drawings/drawing129.xml"/></Relationships>
</file>

<file path=ppt/charts/_rels/chart143.xml.rels><?xml version='1.0' encoding='UTF-8' standalone='yes'?>
<Relationships xmlns="http://schemas.openxmlformats.org/package/2006/relationships"><Relationship Id="rId1" Type="http://schemas.microsoft.com/office/2011/relationships/chartStyle" Target="style143.xml"/><Relationship Id="rId2" Type="http://schemas.microsoft.com/office/2011/relationships/chartColorStyle" Target="colors143.xml"/><Relationship Id="rId3" Type="http://schemas.openxmlformats.org/officeDocument/2006/relationships/package" Target="../embeddings/Microsoft_Excel-kalkylblad142.xlsx"/><Relationship Id="rId4" Type="http://schemas.openxmlformats.org/officeDocument/2006/relationships/chartUserShapes" Target="../drawings/drawing130.xml"/></Relationships>
</file>

<file path=ppt/charts/_rels/chart144.xml.rels><?xml version='1.0' encoding='UTF-8' standalone='yes'?>
<Relationships xmlns="http://schemas.openxmlformats.org/package/2006/relationships"><Relationship Id="rId1" Type="http://schemas.microsoft.com/office/2011/relationships/chartStyle" Target="style144.xml"/><Relationship Id="rId2" Type="http://schemas.microsoft.com/office/2011/relationships/chartColorStyle" Target="colors144.xml"/><Relationship Id="rId3" Type="http://schemas.openxmlformats.org/officeDocument/2006/relationships/package" Target="../embeddings/Microsoft_Excel-kalkylblad143.xlsx"/><Relationship Id="rId4" Type="http://schemas.openxmlformats.org/officeDocument/2006/relationships/chartUserShapes" Target="../drawings/drawing131.xml"/></Relationships>
</file>

<file path=ppt/charts/_rels/chart145.xml.rels><?xml version='1.0' encoding='UTF-8' standalone='yes'?>
<Relationships xmlns="http://schemas.openxmlformats.org/package/2006/relationships"><Relationship Id="rId1" Type="http://schemas.microsoft.com/office/2011/relationships/chartStyle" Target="style145.xml"/><Relationship Id="rId2" Type="http://schemas.microsoft.com/office/2011/relationships/chartColorStyle" Target="colors145.xml"/><Relationship Id="rId3" Type="http://schemas.openxmlformats.org/officeDocument/2006/relationships/package" Target="../embeddings/Microsoft_Excel-kalkylblad144.xlsx"/><Relationship Id="rId4" Type="http://schemas.openxmlformats.org/officeDocument/2006/relationships/chartUserShapes" Target="../drawings/drawing132.xml"/></Relationships>
</file>

<file path=ppt/charts/_rels/chart146.xml.rels><?xml version='1.0' encoding='UTF-8' standalone='yes'?>
<Relationships xmlns="http://schemas.openxmlformats.org/package/2006/relationships"><Relationship Id="rId1" Type="http://schemas.microsoft.com/office/2011/relationships/chartStyle" Target="style146.xml"/><Relationship Id="rId2" Type="http://schemas.microsoft.com/office/2011/relationships/chartColorStyle" Target="colors146.xml"/><Relationship Id="rId3" Type="http://schemas.openxmlformats.org/officeDocument/2006/relationships/package" Target="../embeddings/Microsoft_Excel-kalkylblad145.xlsx"/><Relationship Id="rId4" Type="http://schemas.openxmlformats.org/officeDocument/2006/relationships/chartUserShapes" Target="../drawings/drawing133.xml"/></Relationships>
</file>

<file path=ppt/charts/_rels/chart147.xml.rels><?xml version='1.0' encoding='UTF-8' standalone='yes'?>
<Relationships xmlns="http://schemas.openxmlformats.org/package/2006/relationships"><Relationship Id="rId1" Type="http://schemas.microsoft.com/office/2011/relationships/chartStyle" Target="style147.xml"/><Relationship Id="rId2" Type="http://schemas.microsoft.com/office/2011/relationships/chartColorStyle" Target="colors147.xml"/><Relationship Id="rId3" Type="http://schemas.openxmlformats.org/officeDocument/2006/relationships/package" Target="../embeddings/Microsoft_Excel-kalkylblad146.xlsx"/><Relationship Id="rId4" Type="http://schemas.openxmlformats.org/officeDocument/2006/relationships/chartUserShapes" Target="../drawings/drawing134.xml"/></Relationships>
</file>

<file path=ppt/charts/_rels/chart148.xml.rels><?xml version='1.0' encoding='UTF-8' standalone='yes'?>
<Relationships xmlns="http://schemas.openxmlformats.org/package/2006/relationships"><Relationship Id="rId1" Type="http://schemas.microsoft.com/office/2011/relationships/chartStyle" Target="style148.xml"/><Relationship Id="rId2" Type="http://schemas.microsoft.com/office/2011/relationships/chartColorStyle" Target="colors148.xml"/><Relationship Id="rId3" Type="http://schemas.openxmlformats.org/officeDocument/2006/relationships/package" Target="../embeddings/Microsoft_Excel-kalkylblad147.xlsx"/><Relationship Id="rId4" Type="http://schemas.openxmlformats.org/officeDocument/2006/relationships/chartUserShapes" Target="../drawings/drawing135.xml"/></Relationships>
</file>

<file path=ppt/charts/_rels/chart149.xml.rels><?xml version='1.0' encoding='UTF-8' standalone='yes'?>
<Relationships xmlns="http://schemas.openxmlformats.org/package/2006/relationships"><Relationship Id="rId1" Type="http://schemas.microsoft.com/office/2011/relationships/chartStyle" Target="style149.xml"/><Relationship Id="rId2" Type="http://schemas.microsoft.com/office/2011/relationships/chartColorStyle" Target="colors149.xml"/><Relationship Id="rId3" Type="http://schemas.openxmlformats.org/officeDocument/2006/relationships/package" Target="../embeddings/Microsoft_Excel-kalkylblad148.xlsx"/><Relationship Id="rId4" Type="http://schemas.openxmlformats.org/officeDocument/2006/relationships/chartUserShapes" Target="../drawings/drawing136.xml"/></Relationships>
</file>

<file path=ppt/charts/_rels/chart15.xml.rels><?xml version='1.0' encoding='UTF-8' standalone='yes'?>
<Relationships xmlns="http://schemas.openxmlformats.org/package/2006/relationships"><Relationship Id="rId1" Type="http://schemas.microsoft.com/office/2011/relationships/chartStyle" Target="style15.xml"/><Relationship Id="rId2" Type="http://schemas.microsoft.com/office/2011/relationships/chartColorStyle" Target="colors15.xml"/><Relationship Id="rId3" Type="http://schemas.openxmlformats.org/officeDocument/2006/relationships/package" Target="../embeddings/Microsoft_Excel-kalkylblad14.xlsx"/></Relationships>
</file>

<file path=ppt/charts/_rels/chart16.xml.rels><?xml version='1.0' encoding='UTF-8' standalone='yes'?>
<Relationships xmlns="http://schemas.openxmlformats.org/package/2006/relationships"><Relationship Id="rId1" Type="http://schemas.microsoft.com/office/2011/relationships/chartStyle" Target="style16.xml"/><Relationship Id="rId2" Type="http://schemas.microsoft.com/office/2011/relationships/chartColorStyle" Target="colors16.xml"/><Relationship Id="rId3" Type="http://schemas.openxmlformats.org/officeDocument/2006/relationships/package" Target="../embeddings/Microsoft_Excel-kalkylblad15.xlsx"/><Relationship Id="rId4" Type="http://schemas.openxmlformats.org/officeDocument/2006/relationships/chartUserShapes" Target="../drawings/drawing3.xml"/></Relationships>
</file>

<file path=ppt/charts/_rels/chart17.xml.rels><?xml version='1.0' encoding='UTF-8' standalone='yes'?>
<Relationships xmlns="http://schemas.openxmlformats.org/package/2006/relationships"><Relationship Id="rId1" Type="http://schemas.microsoft.com/office/2011/relationships/chartStyle" Target="style17.xml"/><Relationship Id="rId2" Type="http://schemas.microsoft.com/office/2011/relationships/chartColorStyle" Target="colors17.xml"/><Relationship Id="rId3" Type="http://schemas.openxmlformats.org/officeDocument/2006/relationships/package" Target="../embeddings/Microsoft_Excel-kalkylblad16.xlsx"/><Relationship Id="rId4" Type="http://schemas.openxmlformats.org/officeDocument/2006/relationships/chartUserShapes" Target="../drawings/drawing4.xml"/></Relationships>
</file>

<file path=ppt/charts/_rels/chart18.xml.rels><?xml version='1.0' encoding='UTF-8' standalone='yes'?>
<Relationships xmlns="http://schemas.openxmlformats.org/package/2006/relationships"><Relationship Id="rId1" Type="http://schemas.microsoft.com/office/2011/relationships/chartStyle" Target="style18.xml"/><Relationship Id="rId2" Type="http://schemas.microsoft.com/office/2011/relationships/chartColorStyle" Target="colors18.xml"/><Relationship Id="rId3" Type="http://schemas.openxmlformats.org/officeDocument/2006/relationships/package" Target="../embeddings/Microsoft_Excel-kalkylblad17.xlsx"/><Relationship Id="rId4" Type="http://schemas.openxmlformats.org/officeDocument/2006/relationships/chartUserShapes" Target="../drawings/drawing5.xml"/></Relationships>
</file>

<file path=ppt/charts/_rels/chart19.xml.rels><?xml version='1.0' encoding='UTF-8' standalone='yes'?>
<Relationships xmlns="http://schemas.openxmlformats.org/package/2006/relationships"><Relationship Id="rId1" Type="http://schemas.microsoft.com/office/2011/relationships/chartStyle" Target="style19.xml"/><Relationship Id="rId2" Type="http://schemas.microsoft.com/office/2011/relationships/chartColorStyle" Target="colors19.xml"/><Relationship Id="rId3" Type="http://schemas.openxmlformats.org/officeDocument/2006/relationships/package" Target="../embeddings/Microsoft_Excel-kalkylblad18.xlsx"/><Relationship Id="rId4" Type="http://schemas.openxmlformats.org/officeDocument/2006/relationships/chartUserShapes" Target="../drawings/drawing6.xm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themeOverride" Target="../theme/themeOverride2.xml"/><Relationship Id="rId4" Type="http://schemas.openxmlformats.org/officeDocument/2006/relationships/package" Target="../embeddings/Microsoft_Excel-kalkylblad1.xlsx"/></Relationships>
</file>

<file path=ppt/charts/_rels/chart20.xml.rels><?xml version='1.0' encoding='UTF-8' standalone='yes'?>
<Relationships xmlns="http://schemas.openxmlformats.org/package/2006/relationships"><Relationship Id="rId1" Type="http://schemas.microsoft.com/office/2011/relationships/chartStyle" Target="style20.xml"/><Relationship Id="rId2" Type="http://schemas.microsoft.com/office/2011/relationships/chartColorStyle" Target="colors20.xml"/><Relationship Id="rId3" Type="http://schemas.openxmlformats.org/officeDocument/2006/relationships/package" Target="../embeddings/Microsoft_Excel-kalkylblad19.xlsx"/><Relationship Id="rId4" Type="http://schemas.openxmlformats.org/officeDocument/2006/relationships/chartUserShapes" Target="../drawings/drawing7.xml"/></Relationships>
</file>

<file path=ppt/charts/_rels/chart21.xml.rels><?xml version='1.0' encoding='UTF-8' standalone='yes'?>
<Relationships xmlns="http://schemas.openxmlformats.org/package/2006/relationships"><Relationship Id="rId1" Type="http://schemas.microsoft.com/office/2011/relationships/chartStyle" Target="style21.xml"/><Relationship Id="rId2" Type="http://schemas.microsoft.com/office/2011/relationships/chartColorStyle" Target="colors21.xml"/><Relationship Id="rId3" Type="http://schemas.openxmlformats.org/officeDocument/2006/relationships/package" Target="../embeddings/Microsoft_Excel-kalkylblad20.xlsx"/><Relationship Id="rId4" Type="http://schemas.openxmlformats.org/officeDocument/2006/relationships/chartUserShapes" Target="../drawings/drawing8.xml"/></Relationships>
</file>

<file path=ppt/charts/_rels/chart22.xml.rels><?xml version='1.0' encoding='UTF-8' standalone='yes'?>
<Relationships xmlns="http://schemas.openxmlformats.org/package/2006/relationships"><Relationship Id="rId1" Type="http://schemas.microsoft.com/office/2011/relationships/chartStyle" Target="style22.xml"/><Relationship Id="rId2" Type="http://schemas.microsoft.com/office/2011/relationships/chartColorStyle" Target="colors22.xml"/><Relationship Id="rId3" Type="http://schemas.openxmlformats.org/officeDocument/2006/relationships/package" Target="../embeddings/Microsoft_Excel-kalkylblad21.xlsx"/><Relationship Id="rId4" Type="http://schemas.openxmlformats.org/officeDocument/2006/relationships/chartUserShapes" Target="../drawings/drawing9.xml"/></Relationships>
</file>

<file path=ppt/charts/_rels/chart23.xml.rels><?xml version='1.0' encoding='UTF-8' standalone='yes'?>
<Relationships xmlns="http://schemas.openxmlformats.org/package/2006/relationships"><Relationship Id="rId1" Type="http://schemas.microsoft.com/office/2011/relationships/chartStyle" Target="style23.xml"/><Relationship Id="rId2" Type="http://schemas.microsoft.com/office/2011/relationships/chartColorStyle" Target="colors23.xml"/><Relationship Id="rId3" Type="http://schemas.openxmlformats.org/officeDocument/2006/relationships/package" Target="../embeddings/Microsoft_Excel-kalkylblad22.xlsx"/><Relationship Id="rId4" Type="http://schemas.openxmlformats.org/officeDocument/2006/relationships/chartUserShapes" Target="../drawings/drawing10.xml"/></Relationships>
</file>

<file path=ppt/charts/_rels/chart24.xml.rels><?xml version='1.0' encoding='UTF-8' standalone='yes'?>
<Relationships xmlns="http://schemas.openxmlformats.org/package/2006/relationships"><Relationship Id="rId1" Type="http://schemas.microsoft.com/office/2011/relationships/chartStyle" Target="style24.xml"/><Relationship Id="rId2" Type="http://schemas.microsoft.com/office/2011/relationships/chartColorStyle" Target="colors24.xml"/><Relationship Id="rId3" Type="http://schemas.openxmlformats.org/officeDocument/2006/relationships/package" Target="../embeddings/Microsoft_Excel-kalkylblad23.xlsx"/><Relationship Id="rId4" Type="http://schemas.openxmlformats.org/officeDocument/2006/relationships/chartUserShapes" Target="../drawings/drawing11.xml"/></Relationships>
</file>

<file path=ppt/charts/_rels/chart25.xml.rels><?xml version='1.0' encoding='UTF-8' standalone='yes'?>
<Relationships xmlns="http://schemas.openxmlformats.org/package/2006/relationships"><Relationship Id="rId1" Type="http://schemas.microsoft.com/office/2011/relationships/chartStyle" Target="style25.xml"/><Relationship Id="rId2" Type="http://schemas.microsoft.com/office/2011/relationships/chartColorStyle" Target="colors25.xml"/><Relationship Id="rId3" Type="http://schemas.openxmlformats.org/officeDocument/2006/relationships/package" Target="../embeddings/Microsoft_Excel-kalkylblad24.xlsx"/><Relationship Id="rId4" Type="http://schemas.openxmlformats.org/officeDocument/2006/relationships/chartUserShapes" Target="../drawings/drawing12.xml"/></Relationships>
</file>

<file path=ppt/charts/_rels/chart26.xml.rels><?xml version='1.0' encoding='UTF-8' standalone='yes'?>
<Relationships xmlns="http://schemas.openxmlformats.org/package/2006/relationships"><Relationship Id="rId1" Type="http://schemas.microsoft.com/office/2011/relationships/chartStyle" Target="style26.xml"/><Relationship Id="rId2" Type="http://schemas.microsoft.com/office/2011/relationships/chartColorStyle" Target="colors26.xml"/><Relationship Id="rId3" Type="http://schemas.openxmlformats.org/officeDocument/2006/relationships/package" Target="../embeddings/Microsoft_Excel-kalkylblad25.xlsx"/><Relationship Id="rId4" Type="http://schemas.openxmlformats.org/officeDocument/2006/relationships/chartUserShapes" Target="../drawings/drawing13.xml"/></Relationships>
</file>

<file path=ppt/charts/_rels/chart28.xml.rels><?xml version='1.0' encoding='UTF-8' standalone='yes'?>
<Relationships xmlns="http://schemas.openxmlformats.org/package/2006/relationships"><Relationship Id="rId1" Type="http://schemas.microsoft.com/office/2011/relationships/chartStyle" Target="style28.xml"/><Relationship Id="rId2" Type="http://schemas.microsoft.com/office/2011/relationships/chartColorStyle" Target="colors28.xml"/><Relationship Id="rId3" Type="http://schemas.openxmlformats.org/officeDocument/2006/relationships/package" Target="../embeddings/Microsoft_Excel-kalkylblad27.xlsx"/><Relationship Id="rId4" Type="http://schemas.openxmlformats.org/officeDocument/2006/relationships/chartUserShapes" Target="../drawings/drawing15.xml"/></Relationships>
</file>

<file path=ppt/charts/_rels/chart29.xml.rels><?xml version='1.0' encoding='UTF-8' standalone='yes'?>
<Relationships xmlns="http://schemas.openxmlformats.org/package/2006/relationships"><Relationship Id="rId1" Type="http://schemas.microsoft.com/office/2011/relationships/chartStyle" Target="style29.xml"/><Relationship Id="rId2" Type="http://schemas.microsoft.com/office/2011/relationships/chartColorStyle" Target="colors29.xml"/><Relationship Id="rId3" Type="http://schemas.openxmlformats.org/officeDocument/2006/relationships/package" Target="../embeddings/Microsoft_Excel-kalkylblad28.xlsx"/><Relationship Id="rId4" Type="http://schemas.openxmlformats.org/officeDocument/2006/relationships/chartUserShapes" Target="../drawings/drawing16.xml"/></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themeOverride" Target="../theme/themeOverride3.xml"/><Relationship Id="rId4" Type="http://schemas.openxmlformats.org/officeDocument/2006/relationships/package" Target="../embeddings/Microsoft_Excel-kalkylblad2.xlsx"/><Relationship Id="rId5" Type="http://schemas.openxmlformats.org/officeDocument/2006/relationships/chartUserShapes" Target="../drawings/drawing2.xml"/></Relationships>
</file>

<file path=ppt/charts/_rels/chart30.xml.rels><?xml version='1.0' encoding='UTF-8' standalone='yes'?>
<Relationships xmlns="http://schemas.openxmlformats.org/package/2006/relationships"><Relationship Id="rId1" Type="http://schemas.microsoft.com/office/2011/relationships/chartStyle" Target="style30.xml"/><Relationship Id="rId2" Type="http://schemas.microsoft.com/office/2011/relationships/chartColorStyle" Target="colors30.xml"/><Relationship Id="rId3" Type="http://schemas.openxmlformats.org/officeDocument/2006/relationships/package" Target="../embeddings/Microsoft_Excel-kalkylblad29.xlsx"/><Relationship Id="rId4" Type="http://schemas.openxmlformats.org/officeDocument/2006/relationships/chartUserShapes" Target="../drawings/drawing17.xml"/></Relationships>
</file>

<file path=ppt/charts/_rels/chart31.xml.rels><?xml version='1.0' encoding='UTF-8' standalone='yes'?>
<Relationships xmlns="http://schemas.openxmlformats.org/package/2006/relationships"><Relationship Id="rId1" Type="http://schemas.microsoft.com/office/2011/relationships/chartStyle" Target="style31.xml"/><Relationship Id="rId2" Type="http://schemas.microsoft.com/office/2011/relationships/chartColorStyle" Target="colors31.xml"/><Relationship Id="rId3" Type="http://schemas.openxmlformats.org/officeDocument/2006/relationships/package" Target="../embeddings/Microsoft_Excel-kalkylblad30.xlsx"/><Relationship Id="rId4" Type="http://schemas.openxmlformats.org/officeDocument/2006/relationships/chartUserShapes" Target="../drawings/drawing18.xml"/></Relationships>
</file>

<file path=ppt/charts/_rels/chart33.xml.rels><?xml version='1.0' encoding='UTF-8' standalone='yes'?>
<Relationships xmlns="http://schemas.openxmlformats.org/package/2006/relationships"><Relationship Id="rId1" Type="http://schemas.microsoft.com/office/2011/relationships/chartStyle" Target="style33.xml"/><Relationship Id="rId2" Type="http://schemas.microsoft.com/office/2011/relationships/chartColorStyle" Target="colors33.xml"/><Relationship Id="rId3" Type="http://schemas.openxmlformats.org/officeDocument/2006/relationships/package" Target="../embeddings/Microsoft_Excel-kalkylblad32.xlsx"/><Relationship Id="rId4" Type="http://schemas.openxmlformats.org/officeDocument/2006/relationships/chartUserShapes" Target="../drawings/drawing20.xml"/></Relationships>
</file>

<file path=ppt/charts/_rels/chart34.xml.rels><?xml version='1.0' encoding='UTF-8' standalone='yes'?>
<Relationships xmlns="http://schemas.openxmlformats.org/package/2006/relationships"><Relationship Id="rId1" Type="http://schemas.microsoft.com/office/2011/relationships/chartStyle" Target="style34.xml"/><Relationship Id="rId2" Type="http://schemas.microsoft.com/office/2011/relationships/chartColorStyle" Target="colors34.xml"/><Relationship Id="rId3" Type="http://schemas.openxmlformats.org/officeDocument/2006/relationships/package" Target="../embeddings/Microsoft_Excel-kalkylblad33.xlsx"/><Relationship Id="rId4" Type="http://schemas.openxmlformats.org/officeDocument/2006/relationships/chartUserShapes" Target="../drawings/drawing21.xml"/></Relationships>
</file>

<file path=ppt/charts/_rels/chart35.xml.rels><?xml version='1.0' encoding='UTF-8' standalone='yes'?>
<Relationships xmlns="http://schemas.openxmlformats.org/package/2006/relationships"><Relationship Id="rId1" Type="http://schemas.microsoft.com/office/2011/relationships/chartStyle" Target="style35.xml"/><Relationship Id="rId2" Type="http://schemas.microsoft.com/office/2011/relationships/chartColorStyle" Target="colors35.xml"/><Relationship Id="rId3" Type="http://schemas.openxmlformats.org/officeDocument/2006/relationships/package" Target="../embeddings/Microsoft_Excel-kalkylblad34.xlsx"/><Relationship Id="rId4" Type="http://schemas.openxmlformats.org/officeDocument/2006/relationships/chartUserShapes" Target="../drawings/drawing22.xml"/></Relationships>
</file>

<file path=ppt/charts/_rels/chart36.xml.rels><?xml version='1.0' encoding='UTF-8' standalone='yes'?>
<Relationships xmlns="http://schemas.openxmlformats.org/package/2006/relationships"><Relationship Id="rId1" Type="http://schemas.microsoft.com/office/2011/relationships/chartStyle" Target="style36.xml"/><Relationship Id="rId2" Type="http://schemas.microsoft.com/office/2011/relationships/chartColorStyle" Target="colors36.xml"/><Relationship Id="rId3" Type="http://schemas.openxmlformats.org/officeDocument/2006/relationships/package" Target="../embeddings/Microsoft_Excel-kalkylblad35.xlsx"/><Relationship Id="rId4" Type="http://schemas.openxmlformats.org/officeDocument/2006/relationships/chartUserShapes" Target="../drawings/drawing23.xml"/></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themeOverride" Target="../theme/themeOverride4.xml"/><Relationship Id="rId4" Type="http://schemas.openxmlformats.org/officeDocument/2006/relationships/package" Target="../embeddings/Microsoft_Excel-kalkylblad3.xlsx"/></Relationships>
</file>

<file path=ppt/charts/_rels/chart40.xml.rels><?xml version='1.0' encoding='UTF-8' standalone='yes'?>
<Relationships xmlns="http://schemas.openxmlformats.org/package/2006/relationships"><Relationship Id="rId1" Type="http://schemas.microsoft.com/office/2011/relationships/chartStyle" Target="style40.xml"/><Relationship Id="rId2" Type="http://schemas.microsoft.com/office/2011/relationships/chartColorStyle" Target="colors40.xml"/><Relationship Id="rId3" Type="http://schemas.openxmlformats.org/officeDocument/2006/relationships/package" Target="../embeddings/Microsoft_Excel-kalkylblad39.xlsx"/><Relationship Id="rId4" Type="http://schemas.openxmlformats.org/officeDocument/2006/relationships/chartUserShapes" Target="../drawings/drawing27.xml"/></Relationships>
</file>

<file path=ppt/charts/_rels/chart41.xml.rels><?xml version='1.0' encoding='UTF-8' standalone='yes'?>
<Relationships xmlns="http://schemas.openxmlformats.org/package/2006/relationships"><Relationship Id="rId1" Type="http://schemas.microsoft.com/office/2011/relationships/chartStyle" Target="style41.xml"/><Relationship Id="rId2" Type="http://schemas.microsoft.com/office/2011/relationships/chartColorStyle" Target="colors41.xml"/><Relationship Id="rId3" Type="http://schemas.openxmlformats.org/officeDocument/2006/relationships/package" Target="../embeddings/Microsoft_Excel-kalkylblad40.xlsx"/><Relationship Id="rId4" Type="http://schemas.openxmlformats.org/officeDocument/2006/relationships/chartUserShapes" Target="../drawings/drawing28.xml"/></Relationships>
</file>

<file path=ppt/charts/_rels/chart42.xml.rels><?xml version='1.0' encoding='UTF-8' standalone='yes'?>
<Relationships xmlns="http://schemas.openxmlformats.org/package/2006/relationships"><Relationship Id="rId1" Type="http://schemas.microsoft.com/office/2011/relationships/chartStyle" Target="style42.xml"/><Relationship Id="rId2" Type="http://schemas.microsoft.com/office/2011/relationships/chartColorStyle" Target="colors42.xml"/><Relationship Id="rId3" Type="http://schemas.openxmlformats.org/officeDocument/2006/relationships/package" Target="../embeddings/Microsoft_Excel-kalkylblad41.xlsx"/><Relationship Id="rId4" Type="http://schemas.openxmlformats.org/officeDocument/2006/relationships/chartUserShapes" Target="../drawings/drawing29.xml"/></Relationships>
</file>

<file path=ppt/charts/_rels/chart43.xml.rels><?xml version='1.0' encoding='UTF-8' standalone='yes'?>
<Relationships xmlns="http://schemas.openxmlformats.org/package/2006/relationships"><Relationship Id="rId1" Type="http://schemas.microsoft.com/office/2011/relationships/chartStyle" Target="style43.xml"/><Relationship Id="rId2" Type="http://schemas.microsoft.com/office/2011/relationships/chartColorStyle" Target="colors43.xml"/><Relationship Id="rId3" Type="http://schemas.openxmlformats.org/officeDocument/2006/relationships/package" Target="../embeddings/Microsoft_Excel-kalkylblad42.xlsx"/><Relationship Id="rId4" Type="http://schemas.openxmlformats.org/officeDocument/2006/relationships/chartUserShapes" Target="../drawings/drawing30.xml"/></Relationships>
</file>

<file path=ppt/charts/_rels/chart44.xml.rels><?xml version='1.0' encoding='UTF-8' standalone='yes'?>
<Relationships xmlns="http://schemas.openxmlformats.org/package/2006/relationships"><Relationship Id="rId1" Type="http://schemas.microsoft.com/office/2011/relationships/chartStyle" Target="style44.xml"/><Relationship Id="rId2" Type="http://schemas.microsoft.com/office/2011/relationships/chartColorStyle" Target="colors44.xml"/><Relationship Id="rId3" Type="http://schemas.openxmlformats.org/officeDocument/2006/relationships/package" Target="../embeddings/Microsoft_Excel-kalkylblad43.xlsx"/><Relationship Id="rId4" Type="http://schemas.openxmlformats.org/officeDocument/2006/relationships/chartUserShapes" Target="../drawings/drawing31.xml"/></Relationships>
</file>

<file path=ppt/charts/_rels/chart45.xml.rels><?xml version='1.0' encoding='UTF-8' standalone='yes'?>
<Relationships xmlns="http://schemas.openxmlformats.org/package/2006/relationships"><Relationship Id="rId1" Type="http://schemas.microsoft.com/office/2011/relationships/chartStyle" Target="style45.xml"/><Relationship Id="rId2" Type="http://schemas.microsoft.com/office/2011/relationships/chartColorStyle" Target="colors45.xml"/><Relationship Id="rId3" Type="http://schemas.openxmlformats.org/officeDocument/2006/relationships/package" Target="../embeddings/Microsoft_Excel-kalkylblad44.xlsx"/><Relationship Id="rId4" Type="http://schemas.openxmlformats.org/officeDocument/2006/relationships/chartUserShapes" Target="../drawings/drawing32.xml"/></Relationships>
</file>

<file path=ppt/charts/_rels/chart47.xml.rels><?xml version='1.0' encoding='UTF-8' standalone='yes'?>
<Relationships xmlns="http://schemas.openxmlformats.org/package/2006/relationships"><Relationship Id="rId1" Type="http://schemas.microsoft.com/office/2011/relationships/chartStyle" Target="style47.xml"/><Relationship Id="rId2" Type="http://schemas.microsoft.com/office/2011/relationships/chartColorStyle" Target="colors47.xml"/><Relationship Id="rId3" Type="http://schemas.openxmlformats.org/officeDocument/2006/relationships/package" Target="../embeddings/Microsoft_Excel-kalkylblad46.xlsx"/><Relationship Id="rId4" Type="http://schemas.openxmlformats.org/officeDocument/2006/relationships/chartUserShapes" Target="../drawings/drawing34.xml"/></Relationships>
</file>

<file path=ppt/charts/_rels/chart48.xml.rels><?xml version='1.0' encoding='UTF-8' standalone='yes'?>
<Relationships xmlns="http://schemas.openxmlformats.org/package/2006/relationships"><Relationship Id="rId1" Type="http://schemas.microsoft.com/office/2011/relationships/chartStyle" Target="style48.xml"/><Relationship Id="rId2" Type="http://schemas.microsoft.com/office/2011/relationships/chartColorStyle" Target="colors48.xml"/><Relationship Id="rId3" Type="http://schemas.openxmlformats.org/officeDocument/2006/relationships/package" Target="../embeddings/Microsoft_Excel-kalkylblad47.xlsx"/><Relationship Id="rId4" Type="http://schemas.openxmlformats.org/officeDocument/2006/relationships/chartUserShapes" Target="../drawings/drawing35.xml"/></Relationships>
</file>

<file path=ppt/charts/_rels/chart49.xml.rels><?xml version='1.0' encoding='UTF-8' standalone='yes'?>
<Relationships xmlns="http://schemas.openxmlformats.org/package/2006/relationships"><Relationship Id="rId1" Type="http://schemas.microsoft.com/office/2011/relationships/chartStyle" Target="style49.xml"/><Relationship Id="rId2" Type="http://schemas.microsoft.com/office/2011/relationships/chartColorStyle" Target="colors49.xml"/><Relationship Id="rId3" Type="http://schemas.openxmlformats.org/officeDocument/2006/relationships/package" Target="../embeddings/Microsoft_Excel-kalkylblad48.xlsx"/><Relationship Id="rId4" Type="http://schemas.openxmlformats.org/officeDocument/2006/relationships/chartUserShapes" Target="../drawings/drawing36.xml"/></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package" Target="../embeddings/Microsoft_Excel-kalkylblad4.xlsx"/></Relationships>
</file>

<file path=ppt/charts/_rels/chart50.xml.rels><?xml version='1.0' encoding='UTF-8' standalone='yes'?>
<Relationships xmlns="http://schemas.openxmlformats.org/package/2006/relationships"><Relationship Id="rId1" Type="http://schemas.microsoft.com/office/2011/relationships/chartStyle" Target="style50.xml"/><Relationship Id="rId2" Type="http://schemas.microsoft.com/office/2011/relationships/chartColorStyle" Target="colors50.xml"/><Relationship Id="rId3" Type="http://schemas.openxmlformats.org/officeDocument/2006/relationships/package" Target="../embeddings/Microsoft_Excel-kalkylblad49.xlsx"/><Relationship Id="rId4" Type="http://schemas.openxmlformats.org/officeDocument/2006/relationships/chartUserShapes" Target="../drawings/drawing37.xml"/></Relationships>
</file>

<file path=ppt/charts/_rels/chart51.xml.rels><?xml version='1.0' encoding='UTF-8' standalone='yes'?>
<Relationships xmlns="http://schemas.openxmlformats.org/package/2006/relationships"><Relationship Id="rId1" Type="http://schemas.microsoft.com/office/2011/relationships/chartStyle" Target="style51.xml"/><Relationship Id="rId2" Type="http://schemas.microsoft.com/office/2011/relationships/chartColorStyle" Target="colors51.xml"/><Relationship Id="rId3" Type="http://schemas.openxmlformats.org/officeDocument/2006/relationships/package" Target="../embeddings/Microsoft_Excel-kalkylblad50.xlsx"/><Relationship Id="rId4" Type="http://schemas.openxmlformats.org/officeDocument/2006/relationships/chartUserShapes" Target="../drawings/drawing38.xml"/></Relationships>
</file>

<file path=ppt/charts/_rels/chart52.xml.rels><?xml version='1.0' encoding='UTF-8' standalone='yes'?>
<Relationships xmlns="http://schemas.openxmlformats.org/package/2006/relationships"><Relationship Id="rId1" Type="http://schemas.microsoft.com/office/2011/relationships/chartStyle" Target="style52.xml"/><Relationship Id="rId2" Type="http://schemas.microsoft.com/office/2011/relationships/chartColorStyle" Target="colors52.xml"/><Relationship Id="rId3" Type="http://schemas.openxmlformats.org/officeDocument/2006/relationships/package" Target="../embeddings/Microsoft_Excel-kalkylblad51.xlsx"/><Relationship Id="rId4" Type="http://schemas.openxmlformats.org/officeDocument/2006/relationships/chartUserShapes" Target="../drawings/drawing39.xml"/></Relationships>
</file>

<file path=ppt/charts/_rels/chart53.xml.rels><?xml version='1.0' encoding='UTF-8' standalone='yes'?>
<Relationships xmlns="http://schemas.openxmlformats.org/package/2006/relationships"><Relationship Id="rId1" Type="http://schemas.microsoft.com/office/2011/relationships/chartStyle" Target="style53.xml"/><Relationship Id="rId2" Type="http://schemas.microsoft.com/office/2011/relationships/chartColorStyle" Target="colors53.xml"/><Relationship Id="rId3" Type="http://schemas.openxmlformats.org/officeDocument/2006/relationships/package" Target="../embeddings/Microsoft_Excel-kalkylblad52.xlsx"/><Relationship Id="rId4" Type="http://schemas.openxmlformats.org/officeDocument/2006/relationships/chartUserShapes" Target="../drawings/drawing40.xml"/></Relationships>
</file>

<file path=ppt/charts/_rels/chart54.xml.rels><?xml version='1.0' encoding='UTF-8' standalone='yes'?>
<Relationships xmlns="http://schemas.openxmlformats.org/package/2006/relationships"><Relationship Id="rId1" Type="http://schemas.microsoft.com/office/2011/relationships/chartStyle" Target="style54.xml"/><Relationship Id="rId2" Type="http://schemas.microsoft.com/office/2011/relationships/chartColorStyle" Target="colors54.xml"/><Relationship Id="rId3" Type="http://schemas.openxmlformats.org/officeDocument/2006/relationships/package" Target="../embeddings/Microsoft_Excel-kalkylblad53.xlsx"/><Relationship Id="rId4" Type="http://schemas.openxmlformats.org/officeDocument/2006/relationships/chartUserShapes" Target="../drawings/drawing41.xml"/></Relationships>
</file>

<file path=ppt/charts/_rels/chart55.xml.rels><?xml version='1.0' encoding='UTF-8' standalone='yes'?>
<Relationships xmlns="http://schemas.openxmlformats.org/package/2006/relationships"><Relationship Id="rId1" Type="http://schemas.microsoft.com/office/2011/relationships/chartStyle" Target="style55.xml"/><Relationship Id="rId2" Type="http://schemas.microsoft.com/office/2011/relationships/chartColorStyle" Target="colors55.xml"/><Relationship Id="rId3" Type="http://schemas.openxmlformats.org/officeDocument/2006/relationships/package" Target="../embeddings/Microsoft_Excel-kalkylblad54.xlsx"/><Relationship Id="rId4" Type="http://schemas.openxmlformats.org/officeDocument/2006/relationships/chartUserShapes" Target="../drawings/drawing42.xml"/></Relationships>
</file>

<file path=ppt/charts/_rels/chart6.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package" Target="../embeddings/Microsoft_Excel-kalkylblad5.xlsx"/></Relationships>
</file>

<file path=ppt/charts/_rels/chart63.xml.rels><?xml version='1.0' encoding='UTF-8' standalone='yes'?>
<Relationships xmlns="http://schemas.openxmlformats.org/package/2006/relationships"><Relationship Id="rId1" Type="http://schemas.microsoft.com/office/2011/relationships/chartStyle" Target="style63.xml"/><Relationship Id="rId2" Type="http://schemas.microsoft.com/office/2011/relationships/chartColorStyle" Target="colors63.xml"/><Relationship Id="rId3" Type="http://schemas.openxmlformats.org/officeDocument/2006/relationships/package" Target="../embeddings/Microsoft_Excel-kalkylblad62.xlsx"/><Relationship Id="rId4" Type="http://schemas.openxmlformats.org/officeDocument/2006/relationships/chartUserShapes" Target="../drawings/drawing50.xml"/></Relationships>
</file>

<file path=ppt/charts/_rels/chart64.xml.rels><?xml version='1.0' encoding='UTF-8' standalone='yes'?>
<Relationships xmlns="http://schemas.openxmlformats.org/package/2006/relationships"><Relationship Id="rId1" Type="http://schemas.microsoft.com/office/2011/relationships/chartStyle" Target="style64.xml"/><Relationship Id="rId2" Type="http://schemas.microsoft.com/office/2011/relationships/chartColorStyle" Target="colors64.xml"/><Relationship Id="rId3" Type="http://schemas.openxmlformats.org/officeDocument/2006/relationships/package" Target="../embeddings/Microsoft_Excel-kalkylblad63.xlsx"/><Relationship Id="rId4" Type="http://schemas.openxmlformats.org/officeDocument/2006/relationships/chartUserShapes" Target="../drawings/drawing51.xml"/></Relationships>
</file>

<file path=ppt/charts/_rels/chart65.xml.rels><?xml version='1.0' encoding='UTF-8' standalone='yes'?>
<Relationships xmlns="http://schemas.openxmlformats.org/package/2006/relationships"><Relationship Id="rId1" Type="http://schemas.microsoft.com/office/2011/relationships/chartStyle" Target="style65.xml"/><Relationship Id="rId2" Type="http://schemas.microsoft.com/office/2011/relationships/chartColorStyle" Target="colors65.xml"/><Relationship Id="rId3" Type="http://schemas.openxmlformats.org/officeDocument/2006/relationships/package" Target="../embeddings/Microsoft_Excel-kalkylblad64.xlsx"/><Relationship Id="rId4" Type="http://schemas.openxmlformats.org/officeDocument/2006/relationships/chartUserShapes" Target="../drawings/drawing52.xml"/></Relationships>
</file>

<file path=ppt/charts/_rels/chart66.xml.rels><?xml version='1.0' encoding='UTF-8' standalone='yes'?>
<Relationships xmlns="http://schemas.openxmlformats.org/package/2006/relationships"><Relationship Id="rId1" Type="http://schemas.microsoft.com/office/2011/relationships/chartStyle" Target="style66.xml"/><Relationship Id="rId2" Type="http://schemas.microsoft.com/office/2011/relationships/chartColorStyle" Target="colors66.xml"/><Relationship Id="rId3" Type="http://schemas.openxmlformats.org/officeDocument/2006/relationships/package" Target="../embeddings/Microsoft_Excel-kalkylblad65.xlsx"/><Relationship Id="rId4" Type="http://schemas.openxmlformats.org/officeDocument/2006/relationships/chartUserShapes" Target="../drawings/drawing53.xml"/></Relationships>
</file>

<file path=ppt/charts/_rels/chart67.xml.rels><?xml version='1.0' encoding='UTF-8' standalone='yes'?>
<Relationships xmlns="http://schemas.openxmlformats.org/package/2006/relationships"><Relationship Id="rId1" Type="http://schemas.microsoft.com/office/2011/relationships/chartStyle" Target="style67.xml"/><Relationship Id="rId2" Type="http://schemas.microsoft.com/office/2011/relationships/chartColorStyle" Target="colors67.xml"/><Relationship Id="rId3" Type="http://schemas.openxmlformats.org/officeDocument/2006/relationships/package" Target="../embeddings/Microsoft_Excel-kalkylblad66.xlsx"/><Relationship Id="rId4" Type="http://schemas.openxmlformats.org/officeDocument/2006/relationships/chartUserShapes" Target="../drawings/drawing54.xml"/></Relationships>
</file>

<file path=ppt/charts/_rels/chart68.xml.rels><?xml version='1.0' encoding='UTF-8' standalone='yes'?>
<Relationships xmlns="http://schemas.openxmlformats.org/package/2006/relationships"><Relationship Id="rId1" Type="http://schemas.microsoft.com/office/2011/relationships/chartStyle" Target="style68.xml"/><Relationship Id="rId2" Type="http://schemas.microsoft.com/office/2011/relationships/chartColorStyle" Target="colors68.xml"/><Relationship Id="rId3" Type="http://schemas.openxmlformats.org/officeDocument/2006/relationships/package" Target="../embeddings/Microsoft_Excel-kalkylblad67.xlsx"/><Relationship Id="rId4" Type="http://schemas.openxmlformats.org/officeDocument/2006/relationships/chartUserShapes" Target="../drawings/drawing55.xml"/></Relationships>
</file>

<file path=ppt/charts/_rels/chart69.xml.rels><?xml version='1.0' encoding='UTF-8' standalone='yes'?>
<Relationships xmlns="http://schemas.openxmlformats.org/package/2006/relationships"><Relationship Id="rId1" Type="http://schemas.microsoft.com/office/2011/relationships/chartStyle" Target="style69.xml"/><Relationship Id="rId2" Type="http://schemas.microsoft.com/office/2011/relationships/chartColorStyle" Target="colors69.xml"/><Relationship Id="rId3" Type="http://schemas.openxmlformats.org/officeDocument/2006/relationships/package" Target="../embeddings/Microsoft_Excel-kalkylblad68.xlsx"/><Relationship Id="rId4" Type="http://schemas.openxmlformats.org/officeDocument/2006/relationships/chartUserShapes" Target="../drawings/drawing56.xml"/></Relationships>
</file>

<file path=ppt/charts/_rels/chart7.xml.rels><?xml version='1.0' encoding='UTF-8' standalone='yes'?>
<Relationships xmlns="http://schemas.openxmlformats.org/package/2006/relationships"><Relationship Id="rId1" Type="http://schemas.microsoft.com/office/2011/relationships/chartStyle" Target="style7.xml"/><Relationship Id="rId2" Type="http://schemas.microsoft.com/office/2011/relationships/chartColorStyle" Target="colors7.xml"/><Relationship Id="rId3" Type="http://schemas.openxmlformats.org/officeDocument/2006/relationships/package" Target="../embeddings/Microsoft_Excel-kalkylblad6.xlsx"/></Relationships>
</file>

<file path=ppt/charts/_rels/chart70.xml.rels><?xml version='1.0' encoding='UTF-8' standalone='yes'?>
<Relationships xmlns="http://schemas.openxmlformats.org/package/2006/relationships"><Relationship Id="rId1" Type="http://schemas.microsoft.com/office/2011/relationships/chartStyle" Target="style70.xml"/><Relationship Id="rId2" Type="http://schemas.microsoft.com/office/2011/relationships/chartColorStyle" Target="colors70.xml"/><Relationship Id="rId3" Type="http://schemas.openxmlformats.org/officeDocument/2006/relationships/package" Target="../embeddings/Microsoft_Excel-kalkylblad69.xlsx"/><Relationship Id="rId4" Type="http://schemas.openxmlformats.org/officeDocument/2006/relationships/chartUserShapes" Target="../drawings/drawing57.xml"/></Relationships>
</file>

<file path=ppt/charts/_rels/chart71.xml.rels><?xml version='1.0' encoding='UTF-8' standalone='yes'?>
<Relationships xmlns="http://schemas.openxmlformats.org/package/2006/relationships"><Relationship Id="rId1" Type="http://schemas.microsoft.com/office/2011/relationships/chartStyle" Target="style71.xml"/><Relationship Id="rId2" Type="http://schemas.microsoft.com/office/2011/relationships/chartColorStyle" Target="colors71.xml"/><Relationship Id="rId3" Type="http://schemas.openxmlformats.org/officeDocument/2006/relationships/package" Target="../embeddings/Microsoft_Excel-kalkylblad70.xlsx"/><Relationship Id="rId4" Type="http://schemas.openxmlformats.org/officeDocument/2006/relationships/chartUserShapes" Target="../drawings/drawing58.xml"/></Relationships>
</file>

<file path=ppt/charts/_rels/chart72.xml.rels><?xml version='1.0' encoding='UTF-8' standalone='yes'?>
<Relationships xmlns="http://schemas.openxmlformats.org/package/2006/relationships"><Relationship Id="rId1" Type="http://schemas.microsoft.com/office/2011/relationships/chartStyle" Target="style72.xml"/><Relationship Id="rId2" Type="http://schemas.microsoft.com/office/2011/relationships/chartColorStyle" Target="colors72.xml"/><Relationship Id="rId3" Type="http://schemas.openxmlformats.org/officeDocument/2006/relationships/package" Target="../embeddings/Microsoft_Excel-kalkylblad71.xlsx"/><Relationship Id="rId4" Type="http://schemas.openxmlformats.org/officeDocument/2006/relationships/chartUserShapes" Target="../drawings/drawing59.xml"/></Relationships>
</file>

<file path=ppt/charts/_rels/chart73.xml.rels><?xml version='1.0' encoding='UTF-8' standalone='yes'?>
<Relationships xmlns="http://schemas.openxmlformats.org/package/2006/relationships"><Relationship Id="rId1" Type="http://schemas.microsoft.com/office/2011/relationships/chartStyle" Target="style73.xml"/><Relationship Id="rId2" Type="http://schemas.microsoft.com/office/2011/relationships/chartColorStyle" Target="colors73.xml"/><Relationship Id="rId3" Type="http://schemas.openxmlformats.org/officeDocument/2006/relationships/package" Target="../embeddings/Microsoft_Excel-kalkylblad72.xlsx"/><Relationship Id="rId4" Type="http://schemas.openxmlformats.org/officeDocument/2006/relationships/chartUserShapes" Target="../drawings/drawing60.xml"/></Relationships>
</file>

<file path=ppt/charts/_rels/chart75.xml.rels><?xml version='1.0' encoding='UTF-8' standalone='yes'?>
<Relationships xmlns="http://schemas.openxmlformats.org/package/2006/relationships"><Relationship Id="rId1" Type="http://schemas.microsoft.com/office/2011/relationships/chartStyle" Target="style75.xml"/><Relationship Id="rId2" Type="http://schemas.microsoft.com/office/2011/relationships/chartColorStyle" Target="colors75.xml"/><Relationship Id="rId3" Type="http://schemas.openxmlformats.org/officeDocument/2006/relationships/package" Target="../embeddings/Microsoft_Excel-kalkylblad74.xlsx"/><Relationship Id="rId4" Type="http://schemas.openxmlformats.org/officeDocument/2006/relationships/chartUserShapes" Target="../drawings/drawing62.xml"/></Relationships>
</file>

<file path=ppt/charts/_rels/chart76.xml.rels><?xml version='1.0' encoding='UTF-8' standalone='yes'?>
<Relationships xmlns="http://schemas.openxmlformats.org/package/2006/relationships"><Relationship Id="rId1" Type="http://schemas.microsoft.com/office/2011/relationships/chartStyle" Target="style76.xml"/><Relationship Id="rId2" Type="http://schemas.microsoft.com/office/2011/relationships/chartColorStyle" Target="colors76.xml"/><Relationship Id="rId3" Type="http://schemas.openxmlformats.org/officeDocument/2006/relationships/package" Target="../embeddings/Microsoft_Excel-kalkylblad75.xlsx"/><Relationship Id="rId4" Type="http://schemas.openxmlformats.org/officeDocument/2006/relationships/chartUserShapes" Target="../drawings/drawing63.xml"/></Relationships>
</file>

<file path=ppt/charts/_rels/chart77.xml.rels><?xml version='1.0' encoding='UTF-8' standalone='yes'?>
<Relationships xmlns="http://schemas.openxmlformats.org/package/2006/relationships"><Relationship Id="rId1" Type="http://schemas.microsoft.com/office/2011/relationships/chartStyle" Target="style77.xml"/><Relationship Id="rId2" Type="http://schemas.microsoft.com/office/2011/relationships/chartColorStyle" Target="colors77.xml"/><Relationship Id="rId3" Type="http://schemas.openxmlformats.org/officeDocument/2006/relationships/package" Target="../embeddings/Microsoft_Excel-kalkylblad76.xlsx"/><Relationship Id="rId4" Type="http://schemas.openxmlformats.org/officeDocument/2006/relationships/chartUserShapes" Target="../drawings/drawing64.xml"/></Relationships>
</file>

<file path=ppt/charts/_rels/chart78.xml.rels><?xml version='1.0' encoding='UTF-8' standalone='yes'?>
<Relationships xmlns="http://schemas.openxmlformats.org/package/2006/relationships"><Relationship Id="rId1" Type="http://schemas.microsoft.com/office/2011/relationships/chartStyle" Target="style78.xml"/><Relationship Id="rId2" Type="http://schemas.microsoft.com/office/2011/relationships/chartColorStyle" Target="colors78.xml"/><Relationship Id="rId3" Type="http://schemas.openxmlformats.org/officeDocument/2006/relationships/package" Target="../embeddings/Microsoft_Excel-kalkylblad77.xlsx"/><Relationship Id="rId4" Type="http://schemas.openxmlformats.org/officeDocument/2006/relationships/chartUserShapes" Target="../drawings/drawing65.xml"/></Relationships>
</file>

<file path=ppt/charts/_rels/chart8.xml.rels><?xml version='1.0' encoding='UTF-8' standalone='yes'?>
<Relationships xmlns="http://schemas.openxmlformats.org/package/2006/relationships"><Relationship Id="rId1" Type="http://schemas.microsoft.com/office/2011/relationships/chartStyle" Target="style8.xml"/><Relationship Id="rId2" Type="http://schemas.microsoft.com/office/2011/relationships/chartColorStyle" Target="colors8.xml"/><Relationship Id="rId3" Type="http://schemas.openxmlformats.org/officeDocument/2006/relationships/package" Target="../embeddings/Microsoft_Excel-kalkylblad7.xlsx"/></Relationships>
</file>

<file path=ppt/charts/_rels/chart80.xml.rels><?xml version='1.0' encoding='UTF-8' standalone='yes'?>
<Relationships xmlns="http://schemas.openxmlformats.org/package/2006/relationships"><Relationship Id="rId1" Type="http://schemas.microsoft.com/office/2011/relationships/chartStyle" Target="style80.xml"/><Relationship Id="rId2" Type="http://schemas.microsoft.com/office/2011/relationships/chartColorStyle" Target="colors80.xml"/><Relationship Id="rId3" Type="http://schemas.openxmlformats.org/officeDocument/2006/relationships/package" Target="../embeddings/Microsoft_Excel-kalkylblad79.xlsx"/><Relationship Id="rId4" Type="http://schemas.openxmlformats.org/officeDocument/2006/relationships/chartUserShapes" Target="../drawings/drawing67.xml"/></Relationships>
</file>

<file path=ppt/charts/_rels/chart81.xml.rels><?xml version='1.0' encoding='UTF-8' standalone='yes'?>
<Relationships xmlns="http://schemas.openxmlformats.org/package/2006/relationships"><Relationship Id="rId1" Type="http://schemas.microsoft.com/office/2011/relationships/chartStyle" Target="style81.xml"/><Relationship Id="rId2" Type="http://schemas.microsoft.com/office/2011/relationships/chartColorStyle" Target="colors81.xml"/><Relationship Id="rId3" Type="http://schemas.openxmlformats.org/officeDocument/2006/relationships/package" Target="../embeddings/Microsoft_Excel-kalkylblad80.xlsx"/><Relationship Id="rId4" Type="http://schemas.openxmlformats.org/officeDocument/2006/relationships/chartUserShapes" Target="../drawings/drawing68.xml"/></Relationships>
</file>

<file path=ppt/charts/_rels/chart82.xml.rels><?xml version='1.0' encoding='UTF-8' standalone='yes'?>
<Relationships xmlns="http://schemas.openxmlformats.org/package/2006/relationships"><Relationship Id="rId1" Type="http://schemas.microsoft.com/office/2011/relationships/chartStyle" Target="style82.xml"/><Relationship Id="rId2" Type="http://schemas.microsoft.com/office/2011/relationships/chartColorStyle" Target="colors82.xml"/><Relationship Id="rId3" Type="http://schemas.openxmlformats.org/officeDocument/2006/relationships/package" Target="../embeddings/Microsoft_Excel-kalkylblad81.xlsx"/><Relationship Id="rId4" Type="http://schemas.openxmlformats.org/officeDocument/2006/relationships/chartUserShapes" Target="../drawings/drawing69.xml"/></Relationships>
</file>

<file path=ppt/charts/_rels/chart83.xml.rels><?xml version='1.0' encoding='UTF-8' standalone='yes'?>
<Relationships xmlns="http://schemas.openxmlformats.org/package/2006/relationships"><Relationship Id="rId1" Type="http://schemas.microsoft.com/office/2011/relationships/chartStyle" Target="style83.xml"/><Relationship Id="rId2" Type="http://schemas.microsoft.com/office/2011/relationships/chartColorStyle" Target="colors83.xml"/><Relationship Id="rId3" Type="http://schemas.openxmlformats.org/officeDocument/2006/relationships/package" Target="../embeddings/Microsoft_Excel-kalkylblad82.xlsx"/><Relationship Id="rId4" Type="http://schemas.openxmlformats.org/officeDocument/2006/relationships/chartUserShapes" Target="../drawings/drawing70.xml"/></Relationships>
</file>

<file path=ppt/charts/_rels/chart87.xml.rels><?xml version='1.0' encoding='UTF-8' standalone='yes'?>
<Relationships xmlns="http://schemas.openxmlformats.org/package/2006/relationships"><Relationship Id="rId1" Type="http://schemas.microsoft.com/office/2011/relationships/chartStyle" Target="style87.xml"/><Relationship Id="rId2" Type="http://schemas.microsoft.com/office/2011/relationships/chartColorStyle" Target="colors87.xml"/><Relationship Id="rId3" Type="http://schemas.openxmlformats.org/officeDocument/2006/relationships/package" Target="../embeddings/Microsoft_Excel-kalkylblad86.xlsx"/><Relationship Id="rId4" Type="http://schemas.openxmlformats.org/officeDocument/2006/relationships/chartUserShapes" Target="../drawings/drawing74.xml"/></Relationships>
</file>

<file path=ppt/charts/_rels/chart88.xml.rels><?xml version='1.0' encoding='UTF-8' standalone='yes'?>
<Relationships xmlns="http://schemas.openxmlformats.org/package/2006/relationships"><Relationship Id="rId1" Type="http://schemas.microsoft.com/office/2011/relationships/chartStyle" Target="style88.xml"/><Relationship Id="rId2" Type="http://schemas.microsoft.com/office/2011/relationships/chartColorStyle" Target="colors88.xml"/><Relationship Id="rId3" Type="http://schemas.openxmlformats.org/officeDocument/2006/relationships/package" Target="../embeddings/Microsoft_Excel-kalkylblad87.xlsx"/><Relationship Id="rId4" Type="http://schemas.openxmlformats.org/officeDocument/2006/relationships/chartUserShapes" Target="../drawings/drawing75.xml"/></Relationships>
</file>

<file path=ppt/charts/_rels/chart89.xml.rels><?xml version='1.0' encoding='UTF-8' standalone='yes'?>
<Relationships xmlns="http://schemas.openxmlformats.org/package/2006/relationships"><Relationship Id="rId1" Type="http://schemas.microsoft.com/office/2011/relationships/chartStyle" Target="style89.xml"/><Relationship Id="rId2" Type="http://schemas.microsoft.com/office/2011/relationships/chartColorStyle" Target="colors89.xml"/><Relationship Id="rId3" Type="http://schemas.openxmlformats.org/officeDocument/2006/relationships/package" Target="../embeddings/Microsoft_Excel-kalkylblad88.xlsx"/><Relationship Id="rId4" Type="http://schemas.openxmlformats.org/officeDocument/2006/relationships/chartUserShapes" Target="../drawings/drawing76.xml"/></Relationships>
</file>

<file path=ppt/charts/_rels/chart9.xml.rels><?xml version='1.0' encoding='UTF-8' standalone='yes'?>
<Relationships xmlns="http://schemas.openxmlformats.org/package/2006/relationships"><Relationship Id="rId1" Type="http://schemas.microsoft.com/office/2011/relationships/chartStyle" Target="style9.xml"/><Relationship Id="rId2" Type="http://schemas.microsoft.com/office/2011/relationships/chartColorStyle" Target="colors9.xml"/><Relationship Id="rId3" Type="http://schemas.openxmlformats.org/officeDocument/2006/relationships/package" Target="../embeddings/Microsoft_Excel-kalkylblad8.xlsx"/></Relationships>
</file>

<file path=ppt/charts/_rels/chart90.xml.rels><?xml version='1.0' encoding='UTF-8' standalone='yes'?>
<Relationships xmlns="http://schemas.openxmlformats.org/package/2006/relationships"><Relationship Id="rId1" Type="http://schemas.microsoft.com/office/2011/relationships/chartStyle" Target="style90.xml"/><Relationship Id="rId2" Type="http://schemas.microsoft.com/office/2011/relationships/chartColorStyle" Target="colors90.xml"/><Relationship Id="rId3" Type="http://schemas.openxmlformats.org/officeDocument/2006/relationships/package" Target="../embeddings/Microsoft_Excel-kalkylblad89.xlsx"/><Relationship Id="rId4" Type="http://schemas.openxmlformats.org/officeDocument/2006/relationships/chartUserShapes" Target="../drawings/drawing77.xml"/></Relationships>
</file>

<file path=ppt/charts/_rels/chart91.xml.rels><?xml version='1.0' encoding='UTF-8' standalone='yes'?>
<Relationships xmlns="http://schemas.openxmlformats.org/package/2006/relationships"><Relationship Id="rId1" Type="http://schemas.microsoft.com/office/2011/relationships/chartStyle" Target="style91.xml"/><Relationship Id="rId2" Type="http://schemas.microsoft.com/office/2011/relationships/chartColorStyle" Target="colors91.xml"/><Relationship Id="rId3" Type="http://schemas.openxmlformats.org/officeDocument/2006/relationships/package" Target="../embeddings/Microsoft_Excel-kalkylblad90.xlsx"/><Relationship Id="rId4" Type="http://schemas.openxmlformats.org/officeDocument/2006/relationships/chartUserShapes" Target="../drawings/drawing78.xml"/></Relationships>
</file>

<file path=ppt/charts/_rels/chart92.xml.rels><?xml version='1.0' encoding='UTF-8' standalone='yes'?>
<Relationships xmlns="http://schemas.openxmlformats.org/package/2006/relationships"><Relationship Id="rId1" Type="http://schemas.microsoft.com/office/2011/relationships/chartStyle" Target="style92.xml"/><Relationship Id="rId2" Type="http://schemas.microsoft.com/office/2011/relationships/chartColorStyle" Target="colors92.xml"/><Relationship Id="rId3" Type="http://schemas.openxmlformats.org/officeDocument/2006/relationships/package" Target="../embeddings/Microsoft_Excel-kalkylblad91.xlsx"/><Relationship Id="rId4" Type="http://schemas.openxmlformats.org/officeDocument/2006/relationships/chartUserShapes" Target="../drawings/drawing79.xml"/></Relationships>
</file>

<file path=ppt/charts/_rels/chart94.xml.rels><?xml version='1.0' encoding='UTF-8' standalone='yes'?>
<Relationships xmlns="http://schemas.openxmlformats.org/package/2006/relationships"><Relationship Id="rId1" Type="http://schemas.microsoft.com/office/2011/relationships/chartStyle" Target="style94.xml"/><Relationship Id="rId2" Type="http://schemas.microsoft.com/office/2011/relationships/chartColorStyle" Target="colors94.xml"/><Relationship Id="rId3" Type="http://schemas.openxmlformats.org/officeDocument/2006/relationships/package" Target="../embeddings/Microsoft_Excel-kalkylblad93.xlsx"/><Relationship Id="rId4" Type="http://schemas.openxmlformats.org/officeDocument/2006/relationships/chartUserShapes" Target="../drawings/drawing81.xml"/></Relationships>
</file>

<file path=ppt/charts/_rels/chart95.xml.rels><?xml version='1.0' encoding='UTF-8' standalone='yes'?>
<Relationships xmlns="http://schemas.openxmlformats.org/package/2006/relationships"><Relationship Id="rId1" Type="http://schemas.microsoft.com/office/2011/relationships/chartStyle" Target="style95.xml"/><Relationship Id="rId2" Type="http://schemas.microsoft.com/office/2011/relationships/chartColorStyle" Target="colors95.xml"/><Relationship Id="rId3" Type="http://schemas.openxmlformats.org/officeDocument/2006/relationships/package" Target="../embeddings/Microsoft_Excel-kalkylblad94.xlsx"/><Relationship Id="rId4" Type="http://schemas.openxmlformats.org/officeDocument/2006/relationships/chartUserShapes" Target="../drawings/drawing82.xml"/></Relationships>
</file>

<file path=ppt/charts/_rels/chart96.xml.rels><?xml version='1.0' encoding='UTF-8' standalone='yes'?>
<Relationships xmlns="http://schemas.openxmlformats.org/package/2006/relationships"><Relationship Id="rId1" Type="http://schemas.microsoft.com/office/2011/relationships/chartStyle" Target="style96.xml"/><Relationship Id="rId2" Type="http://schemas.microsoft.com/office/2011/relationships/chartColorStyle" Target="colors96.xml"/><Relationship Id="rId3" Type="http://schemas.openxmlformats.org/officeDocument/2006/relationships/package" Target="../embeddings/Microsoft_Excel-kalkylblad95.xlsx"/><Relationship Id="rId4" Type="http://schemas.openxmlformats.org/officeDocument/2006/relationships/chartUserShapes" Target="../drawings/drawing83.xml"/></Relationships>
</file>

<file path=ppt/charts/_rels/chart97.xml.rels><?xml version='1.0' encoding='UTF-8' standalone='yes'?>
<Relationships xmlns="http://schemas.openxmlformats.org/package/2006/relationships"><Relationship Id="rId1" Type="http://schemas.microsoft.com/office/2011/relationships/chartStyle" Target="style97.xml"/><Relationship Id="rId2" Type="http://schemas.microsoft.com/office/2011/relationships/chartColorStyle" Target="colors97.xml"/><Relationship Id="rId3" Type="http://schemas.openxmlformats.org/officeDocument/2006/relationships/package" Target="../embeddings/Microsoft_Excel-kalkylblad96.xlsx"/><Relationship Id="rId4" Type="http://schemas.openxmlformats.org/officeDocument/2006/relationships/chartUserShapes" Target="../drawings/drawing84.xml"/></Relationships>
</file>

<file path=ppt/charts/_rels/chart98.xml.rels><?xml version='1.0' encoding='UTF-8' standalone='yes'?>
<Relationships xmlns="http://schemas.openxmlformats.org/package/2006/relationships"><Relationship Id="rId1" Type="http://schemas.microsoft.com/office/2011/relationships/chartStyle" Target="style98.xml"/><Relationship Id="rId2" Type="http://schemas.microsoft.com/office/2011/relationships/chartColorStyle" Target="colors98.xml"/><Relationship Id="rId3" Type="http://schemas.openxmlformats.org/officeDocument/2006/relationships/package" Target="../embeddings/Microsoft_Excel-kalkylblad97.xlsx"/><Relationship Id="rId4" Type="http://schemas.openxmlformats.org/officeDocument/2006/relationships/chartUserShapes" Target="../drawings/drawing85.xml"/></Relationships>
</file>

<file path=ppt/charts/_rels/chart99.xml.rels><?xml version='1.0' encoding='UTF-8' standalone='yes'?>
<Relationships xmlns="http://schemas.openxmlformats.org/package/2006/relationships"><Relationship Id="rId1" Type="http://schemas.microsoft.com/office/2011/relationships/chartStyle" Target="style99.xml"/><Relationship Id="rId2" Type="http://schemas.microsoft.com/office/2011/relationships/chartColorStyle" Target="colors99.xml"/><Relationship Id="rId3" Type="http://schemas.openxmlformats.org/officeDocument/2006/relationships/package" Target="../embeddings/Microsoft_Excel-kalkylblad98.xlsx"/><Relationship Id="rId4" Type="http://schemas.openxmlformats.org/officeDocument/2006/relationships/chartUserShapes" Target="../drawings/drawing8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048134035706945"/>
          <c:y val="0.26688044522772492"/>
          <c:w val="0.4243476348839747"/>
          <c:h val="0.66250275970234773"/>
        </c:manualLayout>
      </c:layout>
      <c:radarChart>
        <c:radarStyle val="marker"/>
        <c:varyColors val="0"/>
        <c:ser>
          <c:idx val="0"/>
          <c:order val="0"/>
          <c:tx>
            <c:strRef>
              <c:f>Blad1!$A$2</c:f>
              <c:strCache>
                <c:ptCount val="1"/>
                <c:pt idx="0">
                  <c:v>2018</c:v>
                </c:pt>
              </c:strCache>
            </c:strRef>
          </c:tx>
          <c:spPr>
            <a:ln w="28575" cap="rnd">
              <a:solidFill>
                <a:srgbClr val="C84108"/>
              </a:solidFill>
              <a:round/>
            </a:ln>
            <a:effectLst/>
          </c:spPr>
          <c:marker>
            <c:symbol val="none"/>
          </c:marker>
          <c:cat>
            <c:strRef>
              <c:f>Blad1!$B$1:$H$1</c:f>
              <c:strCache>
                <c:ptCount val="7"/>
                <c:pt idx="0">
                  <c:v>index_1_mean</c:v>
                </c:pt>
                <c:pt idx="1">
                  <c:v>index_2_mean</c:v>
                </c:pt>
                <c:pt idx="2">
                  <c:v>index_3_mean</c:v>
                </c:pt>
                <c:pt idx="3">
                  <c:v>index_4_mean</c:v>
                </c:pt>
                <c:pt idx="4">
                  <c:v>index_5_mean</c:v>
                </c:pt>
                <c:pt idx="5">
                  <c:v>index_6_mean</c:v>
                </c:pt>
                <c:pt idx="6">
                  <c:v>index_7_mean</c:v>
                </c:pt>
              </c:strCache>
            </c:strRef>
          </c:cat>
          <c:val>
            <c:numRef>
              <c:f>Blad1!$B$2:$H$2</c:f>
              <c:numCache>
                <c:formatCode>0.00</c:formatCode>
                <c:ptCount val="7"/>
                <c:pt idx="0">
                  <c:v>4</c:v>
                </c:pt>
                <c:pt idx="1">
                  <c:v>4</c:v>
                </c:pt>
                <c:pt idx="2">
                  <c:v>4</c:v>
                </c:pt>
                <c:pt idx="3">
                  <c:v>4</c:v>
                </c:pt>
                <c:pt idx="4">
                  <c:v>4</c:v>
                </c:pt>
                <c:pt idx="5">
                  <c:v>4</c:v>
                </c:pt>
                <c:pt idx="6">
                  <c:v>4</c:v>
                </c:pt>
              </c:numCache>
            </c:numRef>
          </c:val>
          <c:extLst>
            <c:ext xmlns:c16="http://schemas.microsoft.com/office/drawing/2014/chart" uri="{C3380CC4-5D6E-409C-BE32-E72D297353CC}">
              <c16:uniqueId val="{00000000-C6E4-0445-AC37-F0E41D00F597}"/>
            </c:ext>
          </c:extLst>
        </c:ser>
        <c:ser>
          <c:idx val="1"/>
          <c:order val="1"/>
          <c:tx>
            <c:strRef>
              <c:f>Blad1!$A$3</c:f>
              <c:strCache>
                <c:ptCount val="1"/>
                <c:pt idx="0">
                  <c:v>2019</c:v>
                </c:pt>
              </c:strCache>
            </c:strRef>
          </c:tx>
          <c:spPr>
            <a:ln w="28575" cap="rnd">
              <a:solidFill>
                <a:srgbClr val="018C86"/>
              </a:solidFill>
              <a:round/>
            </a:ln>
            <a:effectLst/>
          </c:spPr>
          <c:marker>
            <c:symbol val="none"/>
          </c:marker>
          <c:cat>
            <c:strRef>
              <c:f>Blad1!$B$1:$H$1</c:f>
              <c:strCache>
                <c:ptCount val="7"/>
                <c:pt idx="0">
                  <c:v>index_1_mean</c:v>
                </c:pt>
                <c:pt idx="1">
                  <c:v>index_2_mean</c:v>
                </c:pt>
                <c:pt idx="2">
                  <c:v>index_3_mean</c:v>
                </c:pt>
                <c:pt idx="3">
                  <c:v>index_4_mean</c:v>
                </c:pt>
                <c:pt idx="4">
                  <c:v>index_5_mean</c:v>
                </c:pt>
                <c:pt idx="5">
                  <c:v>index_6_mean</c:v>
                </c:pt>
                <c:pt idx="6">
                  <c:v>index_7_mean</c:v>
                </c:pt>
              </c:strCache>
            </c:strRef>
          </c:cat>
          <c:val>
            <c:numRef>
              <c:f>Blad1!$B$3:$H$3</c:f>
              <c:numCache>
                <c:formatCode>0.00</c:formatCode>
                <c:ptCount val="7"/>
                <c:pt idx="0">
                  <c:v>4</c:v>
                </c:pt>
                <c:pt idx="1">
                  <c:v>4</c:v>
                </c:pt>
                <c:pt idx="2">
                  <c:v>4</c:v>
                </c:pt>
                <c:pt idx="3">
                  <c:v>4</c:v>
                </c:pt>
                <c:pt idx="4">
                  <c:v>4</c:v>
                </c:pt>
                <c:pt idx="5">
                  <c:v>4</c:v>
                </c:pt>
                <c:pt idx="6">
                  <c:v>4</c:v>
                </c:pt>
              </c:numCache>
            </c:numRef>
          </c:val>
          <c:extLst>
            <c:ext xmlns:c16="http://schemas.microsoft.com/office/drawing/2014/chart" uri="{C3380CC4-5D6E-409C-BE32-E72D297353CC}">
              <c16:uniqueId val="{00000001-C6E4-0445-AC37-F0E41D00F597}"/>
            </c:ext>
          </c:extLst>
        </c:ser>
        <c:ser>
          <c:idx val="2"/>
          <c:order val="2"/>
          <c:tx>
            <c:strRef>
              <c:f>Blad1!$A$4</c:f>
              <c:strCache>
                <c:ptCount val="1"/>
                <c:pt idx="0">
                  <c:v>2020</c:v>
                </c:pt>
              </c:strCache>
            </c:strRef>
          </c:tx>
          <c:spPr>
            <a:ln w="28575" cap="rnd">
              <a:solidFill>
                <a:srgbClr val="309544"/>
              </a:solidFill>
              <a:round/>
            </a:ln>
            <a:effectLst/>
          </c:spPr>
          <c:marker>
            <c:symbol val="none"/>
          </c:marker>
          <c:cat>
            <c:strRef>
              <c:f>Blad1!$B$1:$H$1</c:f>
              <c:strCache>
                <c:ptCount val="7"/>
                <c:pt idx="0">
                  <c:v>index_1_mean</c:v>
                </c:pt>
                <c:pt idx="1">
                  <c:v>index_2_mean</c:v>
                </c:pt>
                <c:pt idx="2">
                  <c:v>index_3_mean</c:v>
                </c:pt>
                <c:pt idx="3">
                  <c:v>index_4_mean</c:v>
                </c:pt>
                <c:pt idx="4">
                  <c:v>index_5_mean</c:v>
                </c:pt>
                <c:pt idx="5">
                  <c:v>index_6_mean</c:v>
                </c:pt>
                <c:pt idx="6">
                  <c:v>index_7_mean</c:v>
                </c:pt>
              </c:strCache>
            </c:strRef>
          </c:cat>
          <c:val>
            <c:numRef>
              <c:f>Blad1!$B$4:$H$4</c:f>
              <c:numCache>
                <c:formatCode>0.00</c:formatCode>
                <c:ptCount val="7"/>
                <c:pt idx="0">
                  <c:v>4</c:v>
                </c:pt>
                <c:pt idx="1">
                  <c:v>4</c:v>
                </c:pt>
                <c:pt idx="2">
                  <c:v>4</c:v>
                </c:pt>
                <c:pt idx="3">
                  <c:v>4</c:v>
                </c:pt>
                <c:pt idx="4">
                  <c:v>4</c:v>
                </c:pt>
                <c:pt idx="5">
                  <c:v>4</c:v>
                </c:pt>
                <c:pt idx="6">
                  <c:v>4</c:v>
                </c:pt>
              </c:numCache>
            </c:numRef>
          </c:val>
          <c:extLst>
            <c:ext xmlns:c16="http://schemas.microsoft.com/office/drawing/2014/chart" uri="{C3380CC4-5D6E-409C-BE32-E72D297353CC}">
              <c16:uniqueId val="{00000002-C6E4-0445-AC37-F0E41D00F597}"/>
            </c:ext>
          </c:extLst>
        </c:ser>
        <c:ser>
          <c:idx val="3"/>
          <c:order val="3"/>
          <c:tx>
            <c:strRef>
              <c:f>Blad1!$A$5</c:f>
              <c:strCache>
                <c:ptCount val="1"/>
                <c:pt idx="0">
                  <c:v>2021</c:v>
                </c:pt>
              </c:strCache>
            </c:strRef>
          </c:tx>
          <c:spPr>
            <a:ln w="28575" cap="rnd">
              <a:solidFill>
                <a:srgbClr val="F6E184"/>
              </a:solidFill>
              <a:round/>
            </a:ln>
            <a:effectLst/>
          </c:spPr>
          <c:marker>
            <c:symbol val="none"/>
          </c:marker>
          <c:cat>
            <c:strRef>
              <c:f>Blad1!$B$1:$H$1</c:f>
              <c:strCache>
                <c:ptCount val="7"/>
                <c:pt idx="0">
                  <c:v>index_1_mean</c:v>
                </c:pt>
                <c:pt idx="1">
                  <c:v>index_2_mean</c:v>
                </c:pt>
                <c:pt idx="2">
                  <c:v>index_3_mean</c:v>
                </c:pt>
                <c:pt idx="3">
                  <c:v>index_4_mean</c:v>
                </c:pt>
                <c:pt idx="4">
                  <c:v>index_5_mean</c:v>
                </c:pt>
                <c:pt idx="5">
                  <c:v>index_6_mean</c:v>
                </c:pt>
                <c:pt idx="6">
                  <c:v>index_7_mean</c:v>
                </c:pt>
              </c:strCache>
            </c:strRef>
          </c:cat>
          <c:val>
            <c:numRef>
              <c:f>Blad1!$B$5:$H$5</c:f>
              <c:numCache>
                <c:formatCode>0.00</c:formatCode>
                <c:ptCount val="7"/>
                <c:pt idx="0">
                  <c:v>4</c:v>
                </c:pt>
                <c:pt idx="1">
                  <c:v>4</c:v>
                </c:pt>
                <c:pt idx="2">
                  <c:v>4</c:v>
                </c:pt>
                <c:pt idx="3">
                  <c:v>4</c:v>
                </c:pt>
                <c:pt idx="4">
                  <c:v>4</c:v>
                </c:pt>
                <c:pt idx="5">
                  <c:v>4</c:v>
                </c:pt>
                <c:pt idx="6">
                  <c:v>4</c:v>
                </c:pt>
              </c:numCache>
            </c:numRef>
          </c:val>
          <c:extLst>
            <c:ext xmlns:c16="http://schemas.microsoft.com/office/drawing/2014/chart" uri="{C3380CC4-5D6E-409C-BE32-E72D297353CC}">
              <c16:uniqueId val="{00000003-C6E4-0445-AC37-F0E41D00F597}"/>
            </c:ext>
          </c:extLst>
        </c:ser>
        <c:ser>
          <c:idx val="4"/>
          <c:order val="4"/>
          <c:tx>
            <c:strRef>
              <c:f>Blad1!$A$6</c:f>
              <c:strCache>
                <c:ptCount val="1"/>
                <c:pt idx="0">
                  <c:v>2022</c:v>
                </c:pt>
              </c:strCache>
            </c:strRef>
          </c:tx>
          <c:spPr>
            <a:ln w="28575" cap="rnd">
              <a:solidFill>
                <a:schemeClr val="accent5"/>
              </a:solidFill>
              <a:round/>
            </a:ln>
            <a:effectLst/>
          </c:spPr>
          <c:marker>
            <c:symbol val="none"/>
          </c:marker>
          <c:cat>
            <c:strRef>
              <c:f>Blad1!$B$1:$H$1</c:f>
              <c:strCache>
                <c:ptCount val="7"/>
                <c:pt idx="0">
                  <c:v>index_1_mean</c:v>
                </c:pt>
                <c:pt idx="1">
                  <c:v>index_2_mean</c:v>
                </c:pt>
                <c:pt idx="2">
                  <c:v>index_3_mean</c:v>
                </c:pt>
                <c:pt idx="3">
                  <c:v>index_4_mean</c:v>
                </c:pt>
                <c:pt idx="4">
                  <c:v>index_5_mean</c:v>
                </c:pt>
                <c:pt idx="5">
                  <c:v>index_6_mean</c:v>
                </c:pt>
                <c:pt idx="6">
                  <c:v>index_7_mean</c:v>
                </c:pt>
              </c:strCache>
            </c:strRef>
          </c:cat>
          <c:val>
            <c:numRef>
              <c:f>Blad1!$B$6:$H$6</c:f>
              <c:numCache>
                <c:formatCode>0.00</c:formatCode>
                <c:ptCount val="7"/>
                <c:pt idx="0">
                  <c:v>4</c:v>
                </c:pt>
                <c:pt idx="1">
                  <c:v>4</c:v>
                </c:pt>
                <c:pt idx="2">
                  <c:v>4</c:v>
                </c:pt>
                <c:pt idx="3">
                  <c:v>4</c:v>
                </c:pt>
                <c:pt idx="4">
                  <c:v>4</c:v>
                </c:pt>
                <c:pt idx="5">
                  <c:v>4</c:v>
                </c:pt>
                <c:pt idx="6">
                  <c:v>4</c:v>
                </c:pt>
              </c:numCache>
            </c:numRef>
          </c:val>
          <c:extLst>
            <c:ext xmlns:c16="http://schemas.microsoft.com/office/drawing/2014/chart" uri="{C3380CC4-5D6E-409C-BE32-E72D297353CC}">
              <c16:uniqueId val="{00000004-C6E4-0445-AC37-F0E41D00F597}"/>
            </c:ext>
          </c:extLst>
        </c:ser>
        <c:dLbls>
          <c:showLegendKey val="0"/>
          <c:showVal val="0"/>
          <c:showCatName val="0"/>
          <c:showSerName val="0"/>
          <c:showPercent val="0"/>
          <c:showBubbleSize val="0"/>
        </c:dLbls>
        <c:axId val="554602760"/>
        <c:axId val="554603088"/>
      </c:radarChart>
      <c:catAx>
        <c:axId val="554602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3088"/>
        <c:crosses val="autoZero"/>
        <c:auto val="1"/>
        <c:lblAlgn val="ctr"/>
        <c:lblOffset val="100"/>
        <c:noMultiLvlLbl val="0"/>
      </c:catAx>
      <c:valAx>
        <c:axId val="554603088"/>
        <c:scaling>
          <c:orientation val="minMax"/>
          <c:max val="4"/>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2760"/>
        <c:crosses val="autoZero"/>
        <c:crossBetween val="between"/>
        <c:majorUnit val="1"/>
      </c:valAx>
      <c:spPr>
        <a:noFill/>
        <a:ln w="25400">
          <a:noFill/>
        </a:ln>
        <a:effectLst/>
      </c:spPr>
    </c:plotArea>
    <c:legend>
      <c:legendPos val="t"/>
      <c:layout>
        <c:manualLayout>
          <c:xMode val="edge"/>
          <c:yMode val="edge"/>
          <c:x val="0.2216633404870377"/>
          <c:y val="9.3191798356046907E-2"/>
          <c:w val="0.6508958206208969"/>
          <c:h val="6.015162091835236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050">
          <a:solidFill>
            <a:schemeClr val="tx1"/>
          </a:solidFill>
          <a:latin typeface="Arial" panose="020B0604020202020204" pitchFamily="34" charset="0"/>
          <a:cs typeface="Arial" panose="020B0604020202020204" pitchFamily="34" charset="0"/>
        </a:defRPr>
      </a:pPr>
      <a:endParaRPr lang="sv-SE"/>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941818413"/>
          <c:y val="5.81628305901132E-2"/>
          <c:w val="0.44448421992497744"/>
          <c:h val="0.87600968023707337"/>
        </c:manualLayout>
      </c:layout>
      <c:barChart>
        <c:barDir val="bar"/>
        <c:grouping val="clustered"/>
        <c:varyColors val="0"/>
        <c:ser>
          <c:idx val="0"/>
          <c:order val="0"/>
          <c:tx>
            <c:strRef>
              <c:f>Sheet1!$B$1</c:f>
              <c:strCache>
                <c:ptCount val="1"/>
                <c:pt idx="0">
                  <c:v>2022</c:v>
                </c:pt>
              </c:strCache>
            </c:strRef>
          </c:tx>
          <c:spPr>
            <a:solidFill>
              <a:srgbClr val="008C86"/>
            </a:solidFill>
            <a:ln>
              <a:noFill/>
            </a:ln>
            <a:effectLst/>
          </c:spPr>
          <c:invertIfNegative val="0"/>
          <c:dPt>
            <c:idx val="0"/>
            <c:invertIfNegative val="0"/>
            <c:bubble3D val="0"/>
            <c:spPr>
              <a:solidFill>
                <a:srgbClr val="C8410A"/>
              </a:solidFill>
              <a:ln>
                <a:noFill/>
              </a:ln>
              <a:effectLst/>
            </c:spPr>
            <c:extLst>
              <c:ext xmlns:c16="http://schemas.microsoft.com/office/drawing/2014/chart" uri="{C3380CC4-5D6E-409C-BE32-E72D297353CC}">
                <c16:uniqueId val="{00000001-152B-4F48-A729-5E310262888C}"/>
              </c:ext>
            </c:extLst>
          </c:dPt>
          <c:dPt>
            <c:idx val="1"/>
            <c:invertIfNegative val="0"/>
            <c:bubble3D val="0"/>
            <c:spPr>
              <a:solidFill>
                <a:srgbClr val="C8410A"/>
              </a:solidFill>
              <a:ln>
                <a:noFill/>
              </a:ln>
              <a:effectLst/>
            </c:spPr>
            <c:extLst>
              <c:ext xmlns:c16="http://schemas.microsoft.com/office/drawing/2014/chart" uri="{C3380CC4-5D6E-409C-BE32-E72D297353CC}">
                <c16:uniqueId val="{00000003-152B-4F48-A729-5E310262888C}"/>
              </c:ext>
            </c:extLst>
          </c:dPt>
          <c:dPt>
            <c:idx val="2"/>
            <c:invertIfNegative val="0"/>
            <c:bubble3D val="0"/>
            <c:spPr>
              <a:solidFill>
                <a:srgbClr val="C8410A"/>
              </a:solidFill>
              <a:ln>
                <a:noFill/>
              </a:ln>
              <a:effectLst/>
            </c:spPr>
            <c:extLst>
              <c:ext xmlns:c16="http://schemas.microsoft.com/office/drawing/2014/chart" uri="{C3380CC4-5D6E-409C-BE32-E72D297353CC}">
                <c16:uniqueId val="{00000005-152B-4F48-A729-5E310262888C}"/>
              </c:ext>
            </c:extLst>
          </c:dPt>
          <c:dPt>
            <c:idx val="3"/>
            <c:invertIfNegative val="0"/>
            <c:bubble3D val="0"/>
            <c:spPr>
              <a:solidFill>
                <a:srgbClr val="C8410A"/>
              </a:solidFill>
              <a:ln>
                <a:noFill/>
              </a:ln>
              <a:effectLst/>
            </c:spPr>
            <c:extLst>
              <c:ext xmlns:c16="http://schemas.microsoft.com/office/drawing/2014/chart" uri="{C3380CC4-5D6E-409C-BE32-E72D297353CC}">
                <c16:uniqueId val="{00000007-152B-4F48-A729-5E310262888C}"/>
              </c:ext>
            </c:extLst>
          </c:dPt>
          <c:dPt>
            <c:idx val="4"/>
            <c:invertIfNegative val="0"/>
            <c:bubble3D val="0"/>
            <c:spPr>
              <a:solidFill>
                <a:srgbClr val="C8410A"/>
              </a:solidFill>
              <a:ln>
                <a:noFill/>
              </a:ln>
              <a:effectLst/>
            </c:spPr>
            <c:extLst>
              <c:ext xmlns:c16="http://schemas.microsoft.com/office/drawing/2014/chart" uri="{C3380CC4-5D6E-409C-BE32-E72D297353CC}">
                <c16:uniqueId val="{00000009-152B-4F48-A729-5E310262888C}"/>
              </c:ext>
            </c:extLst>
          </c:dPt>
          <c:dPt>
            <c:idx val="5"/>
            <c:invertIfNegative val="0"/>
            <c:bubble3D val="0"/>
            <c:spPr>
              <a:solidFill>
                <a:srgbClr val="C8410A"/>
              </a:solidFill>
              <a:ln>
                <a:noFill/>
              </a:ln>
              <a:effectLst/>
            </c:spPr>
            <c:extLst>
              <c:ext xmlns:c16="http://schemas.microsoft.com/office/drawing/2014/chart" uri="{C3380CC4-5D6E-409C-BE32-E72D297353CC}">
                <c16:uniqueId val="{0000000B-152B-4F48-A729-5E310262888C}"/>
              </c:ext>
            </c:extLst>
          </c:dPt>
          <c:dPt>
            <c:idx val="6"/>
            <c:invertIfNegative val="0"/>
            <c:bubble3D val="0"/>
            <c:spPr>
              <a:solidFill>
                <a:srgbClr val="C8410A"/>
              </a:solidFill>
              <a:ln>
                <a:noFill/>
              </a:ln>
              <a:effectLst/>
            </c:spPr>
            <c:extLst>
              <c:ext xmlns:c16="http://schemas.microsoft.com/office/drawing/2014/chart" uri="{C3380CC4-5D6E-409C-BE32-E72D297353CC}">
                <c16:uniqueId val="{0000000D-152B-4F48-A729-5E310262888C}"/>
              </c:ext>
            </c:extLst>
          </c:dPt>
          <c:dPt>
            <c:idx val="8"/>
            <c:invertIfNegative val="0"/>
            <c:bubble3D val="0"/>
            <c:spPr>
              <a:solidFill>
                <a:srgbClr val="309544"/>
              </a:solidFill>
              <a:ln>
                <a:noFill/>
              </a:ln>
              <a:effectLst/>
            </c:spPr>
            <c:extLst>
              <c:ext xmlns:c16="http://schemas.microsoft.com/office/drawing/2014/chart" uri="{C3380CC4-5D6E-409C-BE32-E72D297353CC}">
                <c16:uniqueId val="{00000038-9D19-3A4C-A010-DD08D32C65F9}"/>
              </c:ext>
            </c:extLst>
          </c:dPt>
          <c:dPt>
            <c:idx val="9"/>
            <c:invertIfNegative val="0"/>
            <c:bubble3D val="0"/>
            <c:spPr>
              <a:solidFill>
                <a:srgbClr val="309544"/>
              </a:solidFill>
              <a:ln>
                <a:noFill/>
              </a:ln>
              <a:effectLst/>
            </c:spPr>
            <c:extLst>
              <c:ext xmlns:c16="http://schemas.microsoft.com/office/drawing/2014/chart" uri="{C3380CC4-5D6E-409C-BE32-E72D297353CC}">
                <c16:uniqueId val="{00000039-9D19-3A4C-A010-DD08D32C65F9}"/>
              </c:ext>
            </c:extLst>
          </c:dPt>
          <c:dPt>
            <c:idx val="10"/>
            <c:invertIfNegative val="0"/>
            <c:bubble3D val="0"/>
            <c:spPr>
              <a:solidFill>
                <a:srgbClr val="309544"/>
              </a:solidFill>
              <a:ln>
                <a:noFill/>
              </a:ln>
              <a:effectLst/>
            </c:spPr>
            <c:extLst>
              <c:ext xmlns:c16="http://schemas.microsoft.com/office/drawing/2014/chart" uri="{C3380CC4-5D6E-409C-BE32-E72D297353CC}">
                <c16:uniqueId val="{00000049-7990-F848-9862-DBB4641812E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Personalen på mitt barns fritidshem är kompetent</c:v>
                </c:pt>
                <c:pt idx="1">
                  <c:v>Fritidshemmets verksamhet är stimulerande för mitt barns sociala utveckling</c:v>
                </c:pt>
                <c:pt idx="2">
                  <c:v>Fritidshemmets verksamhet är stimulerande och utvecklande för mitt barns lärande</c:v>
                </c:pt>
                <c:pt idx="3">
                  <c:v>Jag får information från fritidshemmet om mitt barns utveckling</c:v>
                </c:pt>
                <c:pt idx="4">
                  <c:v>Jag är nöjd med verksamheten på mitt barns fritidshem</c:v>
                </c:pt>
                <c:pt idx="5">
                  <c:v> </c:v>
                </c:pt>
                <c:pt idx="6">
                  <c:v> </c:v>
                </c:pt>
                <c:pt idx="7">
                  <c:v> </c:v>
                </c:pt>
                <c:pt idx="8">
                  <c:v> </c:v>
                </c:pt>
                <c:pt idx="9">
                  <c:v> </c:v>
                </c:pt>
                <c:pt idx="10">
                  <c:v> </c:v>
                </c:pt>
                <c:pt idx="11">
                  <c:v> </c:v>
                </c:pt>
                <c:pt idx="12">
                  <c:v> </c:v>
                </c:pt>
                <c:pt idx="13">
                  <c:v> </c:v>
                </c:pt>
                <c:pt idx="14">
                  <c:v> </c:v>
                </c:pt>
                <c:pt idx="15">
                  <c:v> </c:v>
                </c:pt>
                <c:pt idx="16">
                  <c:v> </c:v>
                </c:pt>
                <c:pt idx="17">
                  <c:v> </c:v>
                </c:pt>
                <c:pt idx="18">
                  <c:v> </c:v>
                </c:pt>
              </c:strCache>
            </c:strRef>
          </c:cat>
          <c:val>
            <c:numRef>
              <c:f>Sheet1!$B$2:$B$20</c:f>
              <c:numCache>
                <c:formatCode>General</c:formatCode>
                <c:ptCount val="19"/>
                <c:pt idx="0">
                  <c:v>3.9</c:v>
                </c:pt>
                <c:pt idx="1">
                  <c:v>3.85</c:v>
                </c:pt>
                <c:pt idx="2">
                  <c:v>3.8421</c:v>
                </c:pt>
                <c:pt idx="3">
                  <c:v>3.35</c:v>
                </c:pt>
                <c:pt idx="4">
                  <c:v>3.8571</c:v>
                </c:pt>
              </c:numCache>
            </c:numRef>
          </c:val>
          <c:extLst>
            <c:ext xmlns:c16="http://schemas.microsoft.com/office/drawing/2014/chart" uri="{C3380CC4-5D6E-409C-BE32-E72D297353CC}">
              <c16:uniqueId val="{0000000E-152B-4F48-A729-5E310262888C}"/>
            </c:ext>
          </c:extLst>
        </c:ser>
        <c:ser>
          <c:idx val="1"/>
          <c:order val="1"/>
          <c:tx>
            <c:strRef>
              <c:f>Sheet1!$C$1</c:f>
              <c:strCache>
                <c:ptCount val="1"/>
                <c:pt idx="0">
                  <c:v>2021</c:v>
                </c:pt>
              </c:strCache>
            </c:strRef>
          </c:tx>
          <c:spPr>
            <a:solidFill>
              <a:srgbClr val="2AA8B0"/>
            </a:solidFill>
            <a:ln>
              <a:noFill/>
            </a:ln>
            <a:effectLst/>
          </c:spPr>
          <c:invertIfNegative val="0"/>
          <c:dPt>
            <c:idx val="0"/>
            <c:invertIfNegative val="0"/>
            <c:bubble3D val="0"/>
            <c:spPr>
              <a:solidFill>
                <a:srgbClr val="EA5901"/>
              </a:solidFill>
              <a:ln>
                <a:noFill/>
              </a:ln>
              <a:effectLst/>
            </c:spPr>
            <c:extLst>
              <c:ext xmlns:c16="http://schemas.microsoft.com/office/drawing/2014/chart" uri="{C3380CC4-5D6E-409C-BE32-E72D297353CC}">
                <c16:uniqueId val="{00000010-152B-4F48-A729-5E310262888C}"/>
              </c:ext>
            </c:extLst>
          </c:dPt>
          <c:dPt>
            <c:idx val="1"/>
            <c:invertIfNegative val="0"/>
            <c:bubble3D val="0"/>
            <c:spPr>
              <a:solidFill>
                <a:srgbClr val="EA5901"/>
              </a:solidFill>
              <a:ln>
                <a:noFill/>
              </a:ln>
              <a:effectLst/>
            </c:spPr>
            <c:extLst>
              <c:ext xmlns:c16="http://schemas.microsoft.com/office/drawing/2014/chart" uri="{C3380CC4-5D6E-409C-BE32-E72D297353CC}">
                <c16:uniqueId val="{00000012-152B-4F48-A729-5E310262888C}"/>
              </c:ext>
            </c:extLst>
          </c:dPt>
          <c:dPt>
            <c:idx val="2"/>
            <c:invertIfNegative val="0"/>
            <c:bubble3D val="0"/>
            <c:spPr>
              <a:solidFill>
                <a:srgbClr val="EA5901"/>
              </a:solidFill>
              <a:ln>
                <a:noFill/>
              </a:ln>
              <a:effectLst/>
            </c:spPr>
            <c:extLst>
              <c:ext xmlns:c16="http://schemas.microsoft.com/office/drawing/2014/chart" uri="{C3380CC4-5D6E-409C-BE32-E72D297353CC}">
                <c16:uniqueId val="{00000014-152B-4F48-A729-5E310262888C}"/>
              </c:ext>
            </c:extLst>
          </c:dPt>
          <c:dPt>
            <c:idx val="3"/>
            <c:invertIfNegative val="0"/>
            <c:bubble3D val="0"/>
            <c:spPr>
              <a:solidFill>
                <a:srgbClr val="EA5901"/>
              </a:solidFill>
              <a:ln>
                <a:noFill/>
              </a:ln>
              <a:effectLst/>
            </c:spPr>
            <c:extLst>
              <c:ext xmlns:c16="http://schemas.microsoft.com/office/drawing/2014/chart" uri="{C3380CC4-5D6E-409C-BE32-E72D297353CC}">
                <c16:uniqueId val="{00000016-152B-4F48-A729-5E310262888C}"/>
              </c:ext>
            </c:extLst>
          </c:dPt>
          <c:dPt>
            <c:idx val="4"/>
            <c:invertIfNegative val="0"/>
            <c:bubble3D val="0"/>
            <c:spPr>
              <a:solidFill>
                <a:srgbClr val="EA5901"/>
              </a:solidFill>
              <a:ln>
                <a:noFill/>
              </a:ln>
              <a:effectLst/>
            </c:spPr>
            <c:extLst>
              <c:ext xmlns:c16="http://schemas.microsoft.com/office/drawing/2014/chart" uri="{C3380CC4-5D6E-409C-BE32-E72D297353CC}">
                <c16:uniqueId val="{00000018-152B-4F48-A729-5E310262888C}"/>
              </c:ext>
            </c:extLst>
          </c:dPt>
          <c:dPt>
            <c:idx val="5"/>
            <c:invertIfNegative val="0"/>
            <c:bubble3D val="0"/>
            <c:spPr>
              <a:solidFill>
                <a:srgbClr val="EA5901"/>
              </a:solidFill>
              <a:ln>
                <a:noFill/>
              </a:ln>
              <a:effectLst/>
            </c:spPr>
            <c:extLst>
              <c:ext xmlns:c16="http://schemas.microsoft.com/office/drawing/2014/chart" uri="{C3380CC4-5D6E-409C-BE32-E72D297353CC}">
                <c16:uniqueId val="{0000001A-152B-4F48-A729-5E310262888C}"/>
              </c:ext>
            </c:extLst>
          </c:dPt>
          <c:dPt>
            <c:idx val="6"/>
            <c:invertIfNegative val="0"/>
            <c:bubble3D val="0"/>
            <c:spPr>
              <a:solidFill>
                <a:srgbClr val="EA5901"/>
              </a:solidFill>
              <a:ln>
                <a:noFill/>
              </a:ln>
              <a:effectLst/>
            </c:spPr>
            <c:extLst>
              <c:ext xmlns:c16="http://schemas.microsoft.com/office/drawing/2014/chart" uri="{C3380CC4-5D6E-409C-BE32-E72D297353CC}">
                <c16:uniqueId val="{0000001C-152B-4F48-A729-5E310262888C}"/>
              </c:ext>
            </c:extLst>
          </c:dPt>
          <c:dPt>
            <c:idx val="8"/>
            <c:invertIfNegative val="0"/>
            <c:bubble3D val="0"/>
            <c:spPr>
              <a:solidFill>
                <a:srgbClr val="64B44B"/>
              </a:solidFill>
              <a:ln>
                <a:noFill/>
              </a:ln>
              <a:effectLst/>
            </c:spPr>
            <c:extLst>
              <c:ext xmlns:c16="http://schemas.microsoft.com/office/drawing/2014/chart" uri="{C3380CC4-5D6E-409C-BE32-E72D297353CC}">
                <c16:uniqueId val="{0000003A-9D19-3A4C-A010-DD08D32C65F9}"/>
              </c:ext>
            </c:extLst>
          </c:dPt>
          <c:dPt>
            <c:idx val="9"/>
            <c:invertIfNegative val="0"/>
            <c:bubble3D val="0"/>
            <c:spPr>
              <a:solidFill>
                <a:srgbClr val="64B44B"/>
              </a:solidFill>
              <a:ln>
                <a:noFill/>
              </a:ln>
              <a:effectLst/>
            </c:spPr>
            <c:extLst>
              <c:ext xmlns:c16="http://schemas.microsoft.com/office/drawing/2014/chart" uri="{C3380CC4-5D6E-409C-BE32-E72D297353CC}">
                <c16:uniqueId val="{0000003B-9D19-3A4C-A010-DD08D32C65F9}"/>
              </c:ext>
            </c:extLst>
          </c:dPt>
          <c:dPt>
            <c:idx val="10"/>
            <c:invertIfNegative val="0"/>
            <c:bubble3D val="0"/>
            <c:spPr>
              <a:solidFill>
                <a:srgbClr val="64B44B"/>
              </a:solidFill>
              <a:ln>
                <a:noFill/>
              </a:ln>
              <a:effectLst/>
            </c:spPr>
            <c:extLst>
              <c:ext xmlns:c16="http://schemas.microsoft.com/office/drawing/2014/chart" uri="{C3380CC4-5D6E-409C-BE32-E72D297353CC}">
                <c16:uniqueId val="{0000004A-7990-F848-9862-DBB4641812E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Personalen på mitt barns fritidshem är kompetent</c:v>
                </c:pt>
                <c:pt idx="1">
                  <c:v>Fritidshemmets verksamhet är stimulerande för mitt barns sociala utveckling</c:v>
                </c:pt>
                <c:pt idx="2">
                  <c:v>Fritidshemmets verksamhet är stimulerande och utvecklande för mitt barns lärande</c:v>
                </c:pt>
                <c:pt idx="3">
                  <c:v>Jag får information från fritidshemmet om mitt barns utveckling</c:v>
                </c:pt>
                <c:pt idx="4">
                  <c:v>Jag är nöjd med verksamheten på mitt barns fritidshem</c:v>
                </c:pt>
                <c:pt idx="5">
                  <c:v> </c:v>
                </c:pt>
                <c:pt idx="6">
                  <c:v> </c:v>
                </c:pt>
                <c:pt idx="7">
                  <c:v> </c:v>
                </c:pt>
                <c:pt idx="8">
                  <c:v> </c:v>
                </c:pt>
                <c:pt idx="9">
                  <c:v> </c:v>
                </c:pt>
                <c:pt idx="10">
                  <c:v> </c:v>
                </c:pt>
                <c:pt idx="11">
                  <c:v> </c:v>
                </c:pt>
                <c:pt idx="12">
                  <c:v> </c:v>
                </c:pt>
                <c:pt idx="13">
                  <c:v> </c:v>
                </c:pt>
                <c:pt idx="14">
                  <c:v> </c:v>
                </c:pt>
                <c:pt idx="15">
                  <c:v> </c:v>
                </c:pt>
                <c:pt idx="16">
                  <c:v> </c:v>
                </c:pt>
                <c:pt idx="17">
                  <c:v> </c:v>
                </c:pt>
                <c:pt idx="18">
                  <c:v> </c:v>
                </c:pt>
              </c:strCache>
            </c:strRef>
          </c:cat>
          <c:val>
            <c:numRef>
              <c:f>Sheet1!$C$2:$C$20</c:f>
              <c:numCache>
                <c:formatCode>General</c:formatCode>
                <c:ptCount val="19"/>
                <c:pt idx="0">
                  <c:v>3.9444</c:v>
                </c:pt>
                <c:pt idx="1">
                  <c:v>3.8333</c:v>
                </c:pt>
                <c:pt idx="2">
                  <c:v>3.7222</c:v>
                </c:pt>
                <c:pt idx="3">
                  <c:v>3.05</c:v>
                </c:pt>
                <c:pt idx="4">
                  <c:v>3.8</c:v>
                </c:pt>
              </c:numCache>
            </c:numRef>
          </c:val>
          <c:extLst>
            <c:ext xmlns:c16="http://schemas.microsoft.com/office/drawing/2014/chart" uri="{C3380CC4-5D6E-409C-BE32-E72D297353CC}">
              <c16:uniqueId val="{0000001D-152B-4F48-A729-5E310262888C}"/>
            </c:ext>
          </c:extLst>
        </c:ser>
        <c:ser>
          <c:idx val="2"/>
          <c:order val="2"/>
          <c:tx>
            <c:strRef>
              <c:f>Sheet1!$D$1</c:f>
              <c:strCache>
                <c:ptCount val="1"/>
                <c:pt idx="0">
                  <c:v>2020</c:v>
                </c:pt>
              </c:strCache>
            </c:strRef>
          </c:tx>
          <c:spPr>
            <a:solidFill>
              <a:srgbClr val="8DC5CB"/>
            </a:solidFill>
            <a:ln>
              <a:noFill/>
            </a:ln>
            <a:effectLst/>
          </c:spPr>
          <c:invertIfNegative val="0"/>
          <c:dPt>
            <c:idx val="0"/>
            <c:invertIfNegative val="0"/>
            <c:bubble3D val="0"/>
            <c:spPr>
              <a:solidFill>
                <a:srgbClr val="F2955A"/>
              </a:solidFill>
              <a:ln>
                <a:noFill/>
              </a:ln>
              <a:effectLst/>
            </c:spPr>
            <c:extLst>
              <c:ext xmlns:c16="http://schemas.microsoft.com/office/drawing/2014/chart" uri="{C3380CC4-5D6E-409C-BE32-E72D297353CC}">
                <c16:uniqueId val="{0000001F-152B-4F48-A729-5E310262888C}"/>
              </c:ext>
            </c:extLst>
          </c:dPt>
          <c:dPt>
            <c:idx val="1"/>
            <c:invertIfNegative val="0"/>
            <c:bubble3D val="0"/>
            <c:spPr>
              <a:solidFill>
                <a:srgbClr val="F2955A"/>
              </a:solidFill>
              <a:ln>
                <a:noFill/>
              </a:ln>
              <a:effectLst/>
            </c:spPr>
            <c:extLst>
              <c:ext xmlns:c16="http://schemas.microsoft.com/office/drawing/2014/chart" uri="{C3380CC4-5D6E-409C-BE32-E72D297353CC}">
                <c16:uniqueId val="{00000021-152B-4F48-A729-5E310262888C}"/>
              </c:ext>
            </c:extLst>
          </c:dPt>
          <c:dPt>
            <c:idx val="2"/>
            <c:invertIfNegative val="0"/>
            <c:bubble3D val="0"/>
            <c:spPr>
              <a:solidFill>
                <a:srgbClr val="F2955A"/>
              </a:solidFill>
              <a:ln>
                <a:noFill/>
              </a:ln>
              <a:effectLst/>
            </c:spPr>
            <c:extLst>
              <c:ext xmlns:c16="http://schemas.microsoft.com/office/drawing/2014/chart" uri="{C3380CC4-5D6E-409C-BE32-E72D297353CC}">
                <c16:uniqueId val="{00000023-152B-4F48-A729-5E310262888C}"/>
              </c:ext>
            </c:extLst>
          </c:dPt>
          <c:dPt>
            <c:idx val="3"/>
            <c:invertIfNegative val="0"/>
            <c:bubble3D val="0"/>
            <c:spPr>
              <a:solidFill>
                <a:srgbClr val="F2955A"/>
              </a:solidFill>
              <a:ln>
                <a:noFill/>
              </a:ln>
              <a:effectLst/>
            </c:spPr>
            <c:extLst>
              <c:ext xmlns:c16="http://schemas.microsoft.com/office/drawing/2014/chart" uri="{C3380CC4-5D6E-409C-BE32-E72D297353CC}">
                <c16:uniqueId val="{00000025-152B-4F48-A729-5E310262888C}"/>
              </c:ext>
            </c:extLst>
          </c:dPt>
          <c:dPt>
            <c:idx val="4"/>
            <c:invertIfNegative val="0"/>
            <c:bubble3D val="0"/>
            <c:spPr>
              <a:solidFill>
                <a:srgbClr val="F2955A"/>
              </a:solidFill>
              <a:ln>
                <a:noFill/>
              </a:ln>
              <a:effectLst/>
            </c:spPr>
            <c:extLst>
              <c:ext xmlns:c16="http://schemas.microsoft.com/office/drawing/2014/chart" uri="{C3380CC4-5D6E-409C-BE32-E72D297353CC}">
                <c16:uniqueId val="{00000027-152B-4F48-A729-5E310262888C}"/>
              </c:ext>
            </c:extLst>
          </c:dPt>
          <c:dPt>
            <c:idx val="5"/>
            <c:invertIfNegative val="0"/>
            <c:bubble3D val="0"/>
            <c:spPr>
              <a:solidFill>
                <a:srgbClr val="F2955A"/>
              </a:solidFill>
              <a:ln>
                <a:noFill/>
              </a:ln>
              <a:effectLst/>
            </c:spPr>
            <c:extLst>
              <c:ext xmlns:c16="http://schemas.microsoft.com/office/drawing/2014/chart" uri="{C3380CC4-5D6E-409C-BE32-E72D297353CC}">
                <c16:uniqueId val="{00000029-152B-4F48-A729-5E310262888C}"/>
              </c:ext>
            </c:extLst>
          </c:dPt>
          <c:dPt>
            <c:idx val="6"/>
            <c:invertIfNegative val="0"/>
            <c:bubble3D val="0"/>
            <c:spPr>
              <a:solidFill>
                <a:srgbClr val="F2955A"/>
              </a:solidFill>
              <a:ln>
                <a:noFill/>
              </a:ln>
              <a:effectLst/>
            </c:spPr>
            <c:extLst>
              <c:ext xmlns:c16="http://schemas.microsoft.com/office/drawing/2014/chart" uri="{C3380CC4-5D6E-409C-BE32-E72D297353CC}">
                <c16:uniqueId val="{0000002B-152B-4F48-A729-5E310262888C}"/>
              </c:ext>
            </c:extLst>
          </c:dPt>
          <c:dPt>
            <c:idx val="8"/>
            <c:invertIfNegative val="0"/>
            <c:bubble3D val="0"/>
            <c:spPr>
              <a:solidFill>
                <a:srgbClr val="9DCC8F"/>
              </a:solidFill>
              <a:ln>
                <a:noFill/>
              </a:ln>
              <a:effectLst/>
            </c:spPr>
            <c:extLst>
              <c:ext xmlns:c16="http://schemas.microsoft.com/office/drawing/2014/chart" uri="{C3380CC4-5D6E-409C-BE32-E72D297353CC}">
                <c16:uniqueId val="{0000003C-9D19-3A4C-A010-DD08D32C65F9}"/>
              </c:ext>
            </c:extLst>
          </c:dPt>
          <c:dPt>
            <c:idx val="9"/>
            <c:invertIfNegative val="0"/>
            <c:bubble3D val="0"/>
            <c:spPr>
              <a:solidFill>
                <a:srgbClr val="9DCC8F"/>
              </a:solidFill>
              <a:ln>
                <a:noFill/>
              </a:ln>
              <a:effectLst/>
            </c:spPr>
            <c:extLst>
              <c:ext xmlns:c16="http://schemas.microsoft.com/office/drawing/2014/chart" uri="{C3380CC4-5D6E-409C-BE32-E72D297353CC}">
                <c16:uniqueId val="{0000003D-9D19-3A4C-A010-DD08D32C65F9}"/>
              </c:ext>
            </c:extLst>
          </c:dPt>
          <c:dPt>
            <c:idx val="10"/>
            <c:invertIfNegative val="0"/>
            <c:bubble3D val="0"/>
            <c:spPr>
              <a:solidFill>
                <a:srgbClr val="9DCC8F"/>
              </a:solidFill>
              <a:ln>
                <a:noFill/>
              </a:ln>
              <a:effectLst/>
            </c:spPr>
            <c:extLst>
              <c:ext xmlns:c16="http://schemas.microsoft.com/office/drawing/2014/chart" uri="{C3380CC4-5D6E-409C-BE32-E72D297353CC}">
                <c16:uniqueId val="{0000004B-7990-F848-9862-DBB4641812E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Personalen på mitt barns fritidshem är kompetent</c:v>
                </c:pt>
                <c:pt idx="1">
                  <c:v>Fritidshemmets verksamhet är stimulerande för mitt barns sociala utveckling</c:v>
                </c:pt>
                <c:pt idx="2">
                  <c:v>Fritidshemmets verksamhet är stimulerande och utvecklande för mitt barns lärande</c:v>
                </c:pt>
                <c:pt idx="3">
                  <c:v>Jag får information från fritidshemmet om mitt barns utveckling</c:v>
                </c:pt>
                <c:pt idx="4">
                  <c:v>Jag är nöjd med verksamheten på mitt barns fritidshem</c:v>
                </c:pt>
                <c:pt idx="5">
                  <c:v> </c:v>
                </c:pt>
                <c:pt idx="6">
                  <c:v> </c:v>
                </c:pt>
                <c:pt idx="7">
                  <c:v> </c:v>
                </c:pt>
                <c:pt idx="8">
                  <c:v> </c:v>
                </c:pt>
                <c:pt idx="9">
                  <c:v> </c:v>
                </c:pt>
                <c:pt idx="10">
                  <c:v> </c:v>
                </c:pt>
                <c:pt idx="11">
                  <c:v> </c:v>
                </c:pt>
                <c:pt idx="12">
                  <c:v> </c:v>
                </c:pt>
                <c:pt idx="13">
                  <c:v> </c:v>
                </c:pt>
                <c:pt idx="14">
                  <c:v> </c:v>
                </c:pt>
                <c:pt idx="15">
                  <c:v> </c:v>
                </c:pt>
                <c:pt idx="16">
                  <c:v> </c:v>
                </c:pt>
                <c:pt idx="17">
                  <c:v> </c:v>
                </c:pt>
                <c:pt idx="18">
                  <c:v> </c:v>
                </c:pt>
              </c:strCache>
            </c:strRef>
          </c:cat>
          <c:val>
            <c:numRef>
              <c:f>Sheet1!$D$2:$D$20</c:f>
              <c:numCache>
                <c:formatCode>General</c:formatCode>
                <c:ptCount val="19"/>
                <c:pt idx="0">
                  <c:v>3.7308</c:v>
                </c:pt>
                <c:pt idx="1">
                  <c:v>3.76</c:v>
                </c:pt>
                <c:pt idx="2">
                  <c:v>3.7083</c:v>
                </c:pt>
                <c:pt idx="3">
                  <c:v>3.32</c:v>
                </c:pt>
                <c:pt idx="4">
                  <c:v>3.76</c:v>
                </c:pt>
              </c:numCache>
            </c:numRef>
          </c:val>
          <c:extLst>
            <c:ext xmlns:c16="http://schemas.microsoft.com/office/drawing/2014/chart" uri="{C3380CC4-5D6E-409C-BE32-E72D297353CC}">
              <c16:uniqueId val="{0000002C-152B-4F48-A729-5E310262888C}"/>
            </c:ext>
          </c:extLst>
        </c:ser>
        <c:ser>
          <c:idx val="3"/>
          <c:order val="3"/>
          <c:tx>
            <c:strRef>
              <c:f>Sheet1!$E$1</c:f>
              <c:strCache>
                <c:ptCount val="1"/>
                <c:pt idx="0">
                  <c:v>2019</c:v>
                </c:pt>
              </c:strCache>
            </c:strRef>
          </c:tx>
          <c:spPr>
            <a:solidFill>
              <a:srgbClr val="C3E4E6"/>
            </a:solidFill>
            <a:ln>
              <a:noFill/>
            </a:ln>
            <a:effectLst/>
          </c:spPr>
          <c:invertIfNegative val="0"/>
          <c:dPt>
            <c:idx val="0"/>
            <c:invertIfNegative val="0"/>
            <c:bubble3D val="0"/>
            <c:spPr>
              <a:solidFill>
                <a:srgbClr val="FBD1AC"/>
              </a:solidFill>
              <a:ln>
                <a:noFill/>
              </a:ln>
              <a:effectLst/>
            </c:spPr>
            <c:extLst>
              <c:ext xmlns:c16="http://schemas.microsoft.com/office/drawing/2014/chart" uri="{C3380CC4-5D6E-409C-BE32-E72D297353CC}">
                <c16:uniqueId val="{0000002E-152B-4F48-A729-5E310262888C}"/>
              </c:ext>
            </c:extLst>
          </c:dPt>
          <c:dPt>
            <c:idx val="1"/>
            <c:invertIfNegative val="0"/>
            <c:bubble3D val="0"/>
            <c:spPr>
              <a:solidFill>
                <a:srgbClr val="FBD1AC"/>
              </a:solidFill>
              <a:ln>
                <a:noFill/>
              </a:ln>
              <a:effectLst/>
            </c:spPr>
            <c:extLst>
              <c:ext xmlns:c16="http://schemas.microsoft.com/office/drawing/2014/chart" uri="{C3380CC4-5D6E-409C-BE32-E72D297353CC}">
                <c16:uniqueId val="{00000030-152B-4F48-A729-5E310262888C}"/>
              </c:ext>
            </c:extLst>
          </c:dPt>
          <c:dPt>
            <c:idx val="2"/>
            <c:invertIfNegative val="0"/>
            <c:bubble3D val="0"/>
            <c:spPr>
              <a:solidFill>
                <a:srgbClr val="FBD1AC"/>
              </a:solidFill>
              <a:ln>
                <a:noFill/>
              </a:ln>
              <a:effectLst/>
            </c:spPr>
            <c:extLst>
              <c:ext xmlns:c16="http://schemas.microsoft.com/office/drawing/2014/chart" uri="{C3380CC4-5D6E-409C-BE32-E72D297353CC}">
                <c16:uniqueId val="{00000032-152B-4F48-A729-5E310262888C}"/>
              </c:ext>
            </c:extLst>
          </c:dPt>
          <c:dPt>
            <c:idx val="3"/>
            <c:invertIfNegative val="0"/>
            <c:bubble3D val="0"/>
            <c:spPr>
              <a:solidFill>
                <a:srgbClr val="FBD1AC"/>
              </a:solidFill>
              <a:ln>
                <a:noFill/>
              </a:ln>
              <a:effectLst/>
            </c:spPr>
            <c:extLst>
              <c:ext xmlns:c16="http://schemas.microsoft.com/office/drawing/2014/chart" uri="{C3380CC4-5D6E-409C-BE32-E72D297353CC}">
                <c16:uniqueId val="{00000034-152B-4F48-A729-5E310262888C}"/>
              </c:ext>
            </c:extLst>
          </c:dPt>
          <c:dPt>
            <c:idx val="4"/>
            <c:invertIfNegative val="0"/>
            <c:bubble3D val="0"/>
            <c:spPr>
              <a:solidFill>
                <a:srgbClr val="FBD1AC"/>
              </a:solidFill>
              <a:ln>
                <a:noFill/>
              </a:ln>
              <a:effectLst/>
            </c:spPr>
            <c:extLst>
              <c:ext xmlns:c16="http://schemas.microsoft.com/office/drawing/2014/chart" uri="{C3380CC4-5D6E-409C-BE32-E72D297353CC}">
                <c16:uniqueId val="{00000036-152B-4F48-A729-5E310262888C}"/>
              </c:ext>
            </c:extLst>
          </c:dPt>
          <c:dPt>
            <c:idx val="5"/>
            <c:invertIfNegative val="0"/>
            <c:bubble3D val="0"/>
            <c:spPr>
              <a:solidFill>
                <a:srgbClr val="FBD1AC"/>
              </a:solidFill>
              <a:ln>
                <a:noFill/>
              </a:ln>
              <a:effectLst/>
            </c:spPr>
            <c:extLst>
              <c:ext xmlns:c16="http://schemas.microsoft.com/office/drawing/2014/chart" uri="{C3380CC4-5D6E-409C-BE32-E72D297353CC}">
                <c16:uniqueId val="{00000038-152B-4F48-A729-5E310262888C}"/>
              </c:ext>
            </c:extLst>
          </c:dPt>
          <c:dPt>
            <c:idx val="6"/>
            <c:invertIfNegative val="0"/>
            <c:bubble3D val="0"/>
            <c:spPr>
              <a:solidFill>
                <a:srgbClr val="FBD1AC"/>
              </a:solidFill>
              <a:ln>
                <a:noFill/>
              </a:ln>
              <a:effectLst/>
            </c:spPr>
            <c:extLst>
              <c:ext xmlns:c16="http://schemas.microsoft.com/office/drawing/2014/chart" uri="{C3380CC4-5D6E-409C-BE32-E72D297353CC}">
                <c16:uniqueId val="{0000003A-152B-4F48-A729-5E310262888C}"/>
              </c:ext>
            </c:extLst>
          </c:dPt>
          <c:dPt>
            <c:idx val="8"/>
            <c:invertIfNegative val="0"/>
            <c:bubble3D val="0"/>
            <c:spPr>
              <a:solidFill>
                <a:srgbClr val="D5E9CC"/>
              </a:solidFill>
              <a:ln>
                <a:noFill/>
              </a:ln>
              <a:effectLst/>
            </c:spPr>
            <c:extLst>
              <c:ext xmlns:c16="http://schemas.microsoft.com/office/drawing/2014/chart" uri="{C3380CC4-5D6E-409C-BE32-E72D297353CC}">
                <c16:uniqueId val="{0000003E-9D19-3A4C-A010-DD08D32C65F9}"/>
              </c:ext>
            </c:extLst>
          </c:dPt>
          <c:dPt>
            <c:idx val="9"/>
            <c:invertIfNegative val="0"/>
            <c:bubble3D val="0"/>
            <c:spPr>
              <a:solidFill>
                <a:srgbClr val="D5E9CC"/>
              </a:solidFill>
              <a:ln>
                <a:noFill/>
              </a:ln>
              <a:effectLst/>
            </c:spPr>
            <c:extLst>
              <c:ext xmlns:c16="http://schemas.microsoft.com/office/drawing/2014/chart" uri="{C3380CC4-5D6E-409C-BE32-E72D297353CC}">
                <c16:uniqueId val="{0000003F-9D19-3A4C-A010-DD08D32C65F9}"/>
              </c:ext>
            </c:extLst>
          </c:dPt>
          <c:dPt>
            <c:idx val="10"/>
            <c:invertIfNegative val="0"/>
            <c:bubble3D val="0"/>
            <c:spPr>
              <a:solidFill>
                <a:srgbClr val="D5E9CC"/>
              </a:solidFill>
              <a:ln>
                <a:noFill/>
              </a:ln>
              <a:effectLst/>
            </c:spPr>
            <c:extLst>
              <c:ext xmlns:c16="http://schemas.microsoft.com/office/drawing/2014/chart" uri="{C3380CC4-5D6E-409C-BE32-E72D297353CC}">
                <c16:uniqueId val="{0000004C-7990-F848-9862-DBB4641812E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Personalen på mitt barns fritidshem är kompetent</c:v>
                </c:pt>
                <c:pt idx="1">
                  <c:v>Fritidshemmets verksamhet är stimulerande för mitt barns sociala utveckling</c:v>
                </c:pt>
                <c:pt idx="2">
                  <c:v>Fritidshemmets verksamhet är stimulerande och utvecklande för mitt barns lärande</c:v>
                </c:pt>
                <c:pt idx="3">
                  <c:v>Jag får information från fritidshemmet om mitt barns utveckling</c:v>
                </c:pt>
                <c:pt idx="4">
                  <c:v>Jag är nöjd med verksamheten på mitt barns fritidshem</c:v>
                </c:pt>
                <c:pt idx="5">
                  <c:v> </c:v>
                </c:pt>
                <c:pt idx="6">
                  <c:v> </c:v>
                </c:pt>
                <c:pt idx="7">
                  <c:v> </c:v>
                </c:pt>
                <c:pt idx="8">
                  <c:v> </c:v>
                </c:pt>
                <c:pt idx="9">
                  <c:v> </c:v>
                </c:pt>
                <c:pt idx="10">
                  <c:v> </c:v>
                </c:pt>
                <c:pt idx="11">
                  <c:v> </c:v>
                </c:pt>
                <c:pt idx="12">
                  <c:v> </c:v>
                </c:pt>
                <c:pt idx="13">
                  <c:v> </c:v>
                </c:pt>
                <c:pt idx="14">
                  <c:v> </c:v>
                </c:pt>
                <c:pt idx="15">
                  <c:v> </c:v>
                </c:pt>
                <c:pt idx="16">
                  <c:v> </c:v>
                </c:pt>
                <c:pt idx="17">
                  <c:v> </c:v>
                </c:pt>
                <c:pt idx="18">
                  <c:v> </c:v>
                </c:pt>
              </c:strCache>
            </c:strRef>
          </c:cat>
          <c:val>
            <c:numRef>
              <c:f>Sheet1!$E$2:$E$20</c:f>
              <c:numCache>
                <c:formatCode>General</c:formatCode>
                <c:ptCount val="19"/>
                <c:pt idx="0">
                  <c:v>3.9583</c:v>
                </c:pt>
                <c:pt idx="3">
                  <c:v>3.8696</c:v>
                </c:pt>
                <c:pt idx="4">
                  <c:v>3.9583</c:v>
                </c:pt>
              </c:numCache>
            </c:numRef>
          </c:val>
          <c:extLst>
            <c:ext xmlns:c16="http://schemas.microsoft.com/office/drawing/2014/chart" uri="{C3380CC4-5D6E-409C-BE32-E72D297353CC}">
              <c16:uniqueId val="{0000003B-152B-4F48-A729-5E310262888C}"/>
            </c:ext>
          </c:extLst>
        </c:ser>
        <c:ser>
          <c:idx val="4"/>
          <c:order val="4"/>
          <c:tx>
            <c:strRef>
              <c:f>Sheet1!$F$1</c:f>
              <c:strCache>
                <c:ptCount val="1"/>
                <c:pt idx="0">
                  <c:v>2018</c:v>
                </c:pt>
              </c:strCache>
            </c:strRef>
          </c:tx>
          <c:spPr>
            <a:solidFill>
              <a:srgbClr val="FFDFBA"/>
            </a:solidFill>
            <a:ln>
              <a:noFill/>
            </a:ln>
            <a:effectLst/>
          </c:spPr>
          <c:invertIfNegative val="0"/>
          <c:dPt>
            <c:idx val="8"/>
            <c:invertIfNegative val="0"/>
            <c:bubble3D val="0"/>
            <c:spPr>
              <a:solidFill>
                <a:srgbClr val="CCE9D6"/>
              </a:solidFill>
              <a:ln>
                <a:noFill/>
              </a:ln>
              <a:effectLst/>
            </c:spPr>
            <c:extLst>
              <c:ext xmlns:c16="http://schemas.microsoft.com/office/drawing/2014/chart" uri="{C3380CC4-5D6E-409C-BE32-E72D297353CC}">
                <c16:uniqueId val="{00000057-D3D9-8242-8E94-9350EFE275C6}"/>
              </c:ext>
            </c:extLst>
          </c:dPt>
          <c:dPt>
            <c:idx val="9"/>
            <c:invertIfNegative val="0"/>
            <c:bubble3D val="0"/>
            <c:spPr>
              <a:solidFill>
                <a:srgbClr val="CCE9D6"/>
              </a:solidFill>
              <a:ln>
                <a:noFill/>
              </a:ln>
              <a:effectLst/>
            </c:spPr>
            <c:extLst>
              <c:ext xmlns:c16="http://schemas.microsoft.com/office/drawing/2014/chart" uri="{C3380CC4-5D6E-409C-BE32-E72D297353CC}">
                <c16:uniqueId val="{00000056-D3D9-8242-8E94-9350EFE275C6}"/>
              </c:ext>
            </c:extLst>
          </c:dPt>
          <c:dPt>
            <c:idx val="11"/>
            <c:invertIfNegative val="0"/>
            <c:bubble3D val="0"/>
            <c:spPr>
              <a:solidFill>
                <a:srgbClr val="E1FFFF"/>
              </a:solidFill>
              <a:ln>
                <a:noFill/>
              </a:ln>
              <a:effectLst/>
            </c:spPr>
            <c:extLst>
              <c:ext xmlns:c16="http://schemas.microsoft.com/office/drawing/2014/chart" uri="{C3380CC4-5D6E-409C-BE32-E72D297353CC}">
                <c16:uniqueId val="{00000051-D3D9-8242-8E94-9350EFE275C6}"/>
              </c:ext>
            </c:extLst>
          </c:dPt>
          <c:dPt>
            <c:idx val="12"/>
            <c:invertIfNegative val="0"/>
            <c:bubble3D val="0"/>
            <c:spPr>
              <a:solidFill>
                <a:srgbClr val="E1FFFF"/>
              </a:solidFill>
              <a:ln>
                <a:noFill/>
              </a:ln>
              <a:effectLst/>
            </c:spPr>
            <c:extLst>
              <c:ext xmlns:c16="http://schemas.microsoft.com/office/drawing/2014/chart" uri="{C3380CC4-5D6E-409C-BE32-E72D297353CC}">
                <c16:uniqueId val="{00000052-D3D9-8242-8E94-9350EFE275C6}"/>
              </c:ext>
            </c:extLst>
          </c:dPt>
          <c:dPt>
            <c:idx val="13"/>
            <c:invertIfNegative val="0"/>
            <c:bubble3D val="0"/>
            <c:spPr>
              <a:solidFill>
                <a:srgbClr val="E1FFFF"/>
              </a:solidFill>
              <a:ln>
                <a:noFill/>
              </a:ln>
              <a:effectLst/>
            </c:spPr>
            <c:extLst>
              <c:ext xmlns:c16="http://schemas.microsoft.com/office/drawing/2014/chart" uri="{C3380CC4-5D6E-409C-BE32-E72D297353CC}">
                <c16:uniqueId val="{00000053-D3D9-8242-8E94-9350EFE275C6}"/>
              </c:ext>
            </c:extLst>
          </c:dPt>
          <c:dPt>
            <c:idx val="14"/>
            <c:invertIfNegative val="0"/>
            <c:bubble3D val="0"/>
            <c:spPr>
              <a:solidFill>
                <a:srgbClr val="E1FFFF"/>
              </a:solidFill>
              <a:ln>
                <a:noFill/>
              </a:ln>
              <a:effectLst/>
            </c:spPr>
            <c:extLst>
              <c:ext xmlns:c16="http://schemas.microsoft.com/office/drawing/2014/chart" uri="{C3380CC4-5D6E-409C-BE32-E72D297353CC}">
                <c16:uniqueId val="{00000054-D3D9-8242-8E94-9350EFE275C6}"/>
              </c:ext>
            </c:extLst>
          </c:dPt>
          <c:dPt>
            <c:idx val="15"/>
            <c:invertIfNegative val="0"/>
            <c:bubble3D val="0"/>
            <c:spPr>
              <a:solidFill>
                <a:srgbClr val="E1FFFF"/>
              </a:solidFill>
              <a:ln>
                <a:noFill/>
              </a:ln>
              <a:effectLst/>
            </c:spPr>
            <c:extLst>
              <c:ext xmlns:c16="http://schemas.microsoft.com/office/drawing/2014/chart" uri="{C3380CC4-5D6E-409C-BE32-E72D297353CC}">
                <c16:uniqueId val="{00000055-D3D9-8242-8E94-9350EFE275C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Personalen på mitt barns fritidshem är kompetent</c:v>
                </c:pt>
                <c:pt idx="1">
                  <c:v>Fritidshemmets verksamhet är stimulerande för mitt barns sociala utveckling</c:v>
                </c:pt>
                <c:pt idx="2">
                  <c:v>Fritidshemmets verksamhet är stimulerande och utvecklande för mitt barns lärande</c:v>
                </c:pt>
                <c:pt idx="3">
                  <c:v>Jag får information från fritidshemmet om mitt barns utveckling</c:v>
                </c:pt>
                <c:pt idx="4">
                  <c:v>Jag är nöjd med verksamheten på mitt barns fritidshem</c:v>
                </c:pt>
                <c:pt idx="5">
                  <c:v> </c:v>
                </c:pt>
                <c:pt idx="6">
                  <c:v> </c:v>
                </c:pt>
                <c:pt idx="7">
                  <c:v> </c:v>
                </c:pt>
                <c:pt idx="8">
                  <c:v> </c:v>
                </c:pt>
                <c:pt idx="9">
                  <c:v> </c:v>
                </c:pt>
                <c:pt idx="10">
                  <c:v> </c:v>
                </c:pt>
                <c:pt idx="11">
                  <c:v> </c:v>
                </c:pt>
                <c:pt idx="12">
                  <c:v> </c:v>
                </c:pt>
                <c:pt idx="13">
                  <c:v> </c:v>
                </c:pt>
                <c:pt idx="14">
                  <c:v> </c:v>
                </c:pt>
                <c:pt idx="15">
                  <c:v> </c:v>
                </c:pt>
                <c:pt idx="16">
                  <c:v> </c:v>
                </c:pt>
                <c:pt idx="17">
                  <c:v> </c:v>
                </c:pt>
                <c:pt idx="18">
                  <c:v> </c:v>
                </c:pt>
              </c:strCache>
            </c:strRef>
          </c:cat>
          <c:val>
            <c:numRef>
              <c:f>Sheet1!$F$2:$F$20</c:f>
              <c:numCache>
                <c:formatCode>General</c:formatCode>
                <c:ptCount val="19"/>
                <c:pt idx="0">
                  <c:v>3.75</c:v>
                </c:pt>
                <c:pt idx="3">
                  <c:v>3.5357</c:v>
                </c:pt>
                <c:pt idx="4">
                  <c:v>3.9286</c:v>
                </c:pt>
              </c:numCache>
            </c:numRef>
          </c:val>
          <c:extLst>
            <c:ext xmlns:c16="http://schemas.microsoft.com/office/drawing/2014/chart" uri="{C3380CC4-5D6E-409C-BE32-E72D297353CC}">
              <c16:uniqueId val="{00000051-E783-144D-969C-2BA6D6C2CBE4}"/>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Sheet1!$B$2:$B$6</c:f>
              <c:numCache>
                <c:formatCode>General</c:formatCode>
                <c:ptCount val="5"/>
                <c:pt idx="0">
                  <c:v>0.0</c:v>
                </c:pt>
                <c:pt idx="1">
                  <c:v>0.05</c:v>
                </c:pt>
                <c:pt idx="2">
                  <c:v>0.0</c:v>
                </c:pt>
                <c:pt idx="3">
                  <c:v>0.0</c:v>
                </c:pt>
                <c:pt idx="4">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Sheet1!$C$2:$C$6</c:f>
              <c:numCache>
                <c:formatCode>General</c:formatCode>
                <c:ptCount val="5"/>
                <c:pt idx="0">
                  <c:v>0.0952</c:v>
                </c:pt>
                <c:pt idx="1">
                  <c:v>0.15</c:v>
                </c:pt>
                <c:pt idx="2">
                  <c:v>0.0</c:v>
                </c:pt>
                <c:pt idx="3">
                  <c:v>0.0</c:v>
                </c:pt>
                <c:pt idx="4">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Sheet1!$D$2:$D$6</c:f>
              <c:numCache>
                <c:formatCode>General</c:formatCode>
                <c:ptCount val="5"/>
                <c:pt idx="0">
                  <c:v>0.1905</c:v>
                </c:pt>
                <c:pt idx="1">
                  <c:v>0.1</c:v>
                </c:pt>
                <c:pt idx="2">
                  <c:v>0.1481</c:v>
                </c:pt>
                <c:pt idx="3">
                  <c:v>0.08</c:v>
                </c:pt>
                <c:pt idx="4">
                  <c:v>0.1429</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Sheet1!$E$2:$E$6</c:f>
              <c:numCache>
                <c:formatCode>General</c:formatCode>
                <c:ptCount val="5"/>
                <c:pt idx="0">
                  <c:v>0.6667</c:v>
                </c:pt>
                <c:pt idx="1">
                  <c:v>0.6</c:v>
                </c:pt>
                <c:pt idx="2">
                  <c:v>0.7778</c:v>
                </c:pt>
                <c:pt idx="3">
                  <c:v>0.92</c:v>
                </c:pt>
                <c:pt idx="4">
                  <c:v>0.8571</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Sheet1!$F$2:$F$6</c:f>
              <c:numCache>
                <c:formatCode>General</c:formatCode>
                <c:ptCount val="5"/>
                <c:pt idx="0">
                  <c:v>0.0476</c:v>
                </c:pt>
                <c:pt idx="1">
                  <c:v>0.1</c:v>
                </c:pt>
                <c:pt idx="2">
                  <c:v>0.0741</c:v>
                </c:pt>
                <c:pt idx="3">
                  <c:v>0.0</c:v>
                </c:pt>
                <c:pt idx="4">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Sheet1!$B$2:$B$6</c:f>
              <c:numCache>
                <c:formatCode>General</c:formatCode>
                <c:ptCount val="5"/>
                <c:pt idx="0">
                  <c:v>0.0</c:v>
                </c:pt>
                <c:pt idx="1">
                  <c:v>0.05</c:v>
                </c:pt>
                <c:pt idx="2">
                  <c:v>0.037</c:v>
                </c:pt>
                <c:pt idx="3">
                  <c:v>0.0</c:v>
                </c:pt>
                <c:pt idx="4">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Sheet1!$C$2:$C$6</c:f>
              <c:numCache>
                <c:formatCode>General</c:formatCode>
                <c:ptCount val="5"/>
                <c:pt idx="0">
                  <c:v>0.0476</c:v>
                </c:pt>
                <c:pt idx="1">
                  <c:v>0.0</c:v>
                </c:pt>
                <c:pt idx="2">
                  <c:v>0.1481</c:v>
                </c:pt>
                <c:pt idx="3">
                  <c:v>0.0</c:v>
                </c:pt>
                <c:pt idx="4">
                  <c:v>0.0</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Sheet1!$D$2:$D$6</c:f>
              <c:numCache>
                <c:formatCode>General</c:formatCode>
                <c:ptCount val="5"/>
                <c:pt idx="0">
                  <c:v>0.0952</c:v>
                </c:pt>
                <c:pt idx="1">
                  <c:v>0.2</c:v>
                </c:pt>
                <c:pt idx="2">
                  <c:v>0.1111</c:v>
                </c:pt>
                <c:pt idx="3">
                  <c:v>0.2</c:v>
                </c:pt>
                <c:pt idx="4">
                  <c:v>0.1786</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Sheet1!$E$2:$E$6</c:f>
              <c:numCache>
                <c:formatCode>General</c:formatCode>
                <c:ptCount val="5"/>
                <c:pt idx="0">
                  <c:v>0.8571</c:v>
                </c:pt>
                <c:pt idx="1">
                  <c:v>0.75</c:v>
                </c:pt>
                <c:pt idx="2">
                  <c:v>0.7037</c:v>
                </c:pt>
                <c:pt idx="3">
                  <c:v>0.8</c:v>
                </c:pt>
                <c:pt idx="4">
                  <c:v>0.8214</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Sheet1!$F$2:$F$6</c:f>
              <c:numCache>
                <c:formatCode>General</c:formatCode>
                <c:ptCount val="5"/>
                <c:pt idx="0">
                  <c:v>0.0</c:v>
                </c:pt>
                <c:pt idx="1">
                  <c:v>0.0</c:v>
                </c:pt>
                <c:pt idx="2">
                  <c:v>0.0</c:v>
                </c:pt>
                <c:pt idx="3">
                  <c:v>0.0</c:v>
                </c:pt>
                <c:pt idx="4">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Sheet1!$B$2:$B$6</c:f>
              <c:numCache>
                <c:formatCode>General</c:formatCode>
                <c:ptCount val="5"/>
                <c:pt idx="0">
                  <c:v>0.0</c:v>
                </c:pt>
                <c:pt idx="1">
                  <c:v>0.0</c:v>
                </c:pt>
                <c:pt idx="2">
                  <c:v>0.037</c:v>
                </c:pt>
                <c:pt idx="3">
                  <c:v>0.0</c:v>
                </c:pt>
                <c:pt idx="4">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Sheet1!$C$2:$C$6</c:f>
              <c:numCache>
                <c:formatCode>General</c:formatCode>
                <c:ptCount val="5"/>
                <c:pt idx="0">
                  <c:v>0.0</c:v>
                </c:pt>
                <c:pt idx="1">
                  <c:v>0.0</c:v>
                </c:pt>
                <c:pt idx="2">
                  <c:v>0.037</c:v>
                </c:pt>
                <c:pt idx="3">
                  <c:v>0.0</c:v>
                </c:pt>
                <c:pt idx="4">
                  <c:v>0.0357</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Sheet1!$D$2:$D$6</c:f>
              <c:numCache>
                <c:formatCode>General</c:formatCode>
                <c:ptCount val="5"/>
                <c:pt idx="0">
                  <c:v>0.1429</c:v>
                </c:pt>
                <c:pt idx="1">
                  <c:v>0.0952</c:v>
                </c:pt>
                <c:pt idx="2">
                  <c:v>0.037</c:v>
                </c:pt>
                <c:pt idx="3">
                  <c:v>0.0833</c:v>
                </c:pt>
                <c:pt idx="4">
                  <c:v>0.1429</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Sheet1!$E$2:$E$6</c:f>
              <c:numCache>
                <c:formatCode>General</c:formatCode>
                <c:ptCount val="5"/>
                <c:pt idx="0">
                  <c:v>0.6667</c:v>
                </c:pt>
                <c:pt idx="1">
                  <c:v>0.7143</c:v>
                </c:pt>
                <c:pt idx="2">
                  <c:v>0.7037</c:v>
                </c:pt>
                <c:pt idx="3">
                  <c:v>0.7917</c:v>
                </c:pt>
                <c:pt idx="4">
                  <c:v>0.7143</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Sheet1!$F$2:$F$6</c:f>
              <c:numCache>
                <c:formatCode>General</c:formatCode>
                <c:ptCount val="5"/>
                <c:pt idx="0">
                  <c:v>0.1905</c:v>
                </c:pt>
                <c:pt idx="1">
                  <c:v>0.1905</c:v>
                </c:pt>
                <c:pt idx="2">
                  <c:v>0.1852</c:v>
                </c:pt>
                <c:pt idx="3">
                  <c:v>0.125</c:v>
                </c:pt>
                <c:pt idx="4">
                  <c:v>0.1071</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941818413"/>
          <c:y val="5.81628305901132E-2"/>
          <c:w val="0.44448421992497744"/>
          <c:h val="0.87600968023707337"/>
        </c:manualLayout>
      </c:layout>
      <c:barChart>
        <c:barDir val="bar"/>
        <c:grouping val="clustered"/>
        <c:varyColors val="0"/>
        <c:ser>
          <c:idx val="0"/>
          <c:order val="0"/>
          <c:tx>
            <c:strRef>
              <c:f>Sheet1!$B$1</c:f>
              <c:strCache>
                <c:ptCount val="1"/>
                <c:pt idx="0">
                  <c:v>2022</c:v>
                </c:pt>
              </c:strCache>
            </c:strRef>
          </c:tx>
          <c:spPr>
            <a:solidFill>
              <a:srgbClr val="C8410A"/>
            </a:solidFill>
            <a:ln>
              <a:noFill/>
            </a:ln>
            <a:effectLst/>
          </c:spPr>
          <c:invertIfNegative val="0"/>
          <c:dPt>
            <c:idx val="0"/>
            <c:invertIfNegative val="0"/>
            <c:bubble3D val="0"/>
            <c:spPr>
              <a:solidFill>
                <a:srgbClr val="C8410A"/>
              </a:solidFill>
              <a:ln>
                <a:noFill/>
              </a:ln>
              <a:effectLst/>
            </c:spPr>
            <c:extLst>
              <c:ext xmlns:c16="http://schemas.microsoft.com/office/drawing/2014/chart" uri="{C3380CC4-5D6E-409C-BE32-E72D297353CC}">
                <c16:uniqueId val="{00000001-353E-7646-9F08-D839CDABA33E}"/>
              </c:ext>
            </c:extLst>
          </c:dPt>
          <c:dPt>
            <c:idx val="1"/>
            <c:invertIfNegative val="0"/>
            <c:bubble3D val="0"/>
            <c:spPr>
              <a:solidFill>
                <a:srgbClr val="C8410A"/>
              </a:solidFill>
              <a:ln>
                <a:noFill/>
              </a:ln>
              <a:effectLst/>
            </c:spPr>
            <c:extLst>
              <c:ext xmlns:c16="http://schemas.microsoft.com/office/drawing/2014/chart" uri="{C3380CC4-5D6E-409C-BE32-E72D297353CC}">
                <c16:uniqueId val="{00000003-353E-7646-9F08-D839CDABA33E}"/>
              </c:ext>
            </c:extLst>
          </c:dPt>
          <c:dPt>
            <c:idx val="2"/>
            <c:invertIfNegative val="0"/>
            <c:bubble3D val="0"/>
            <c:spPr>
              <a:solidFill>
                <a:srgbClr val="C8410A"/>
              </a:solidFill>
              <a:ln>
                <a:noFill/>
              </a:ln>
              <a:effectLst/>
            </c:spPr>
            <c:extLst>
              <c:ext xmlns:c16="http://schemas.microsoft.com/office/drawing/2014/chart" uri="{C3380CC4-5D6E-409C-BE32-E72D297353CC}">
                <c16:uniqueId val="{00000005-353E-7646-9F08-D839CDABA33E}"/>
              </c:ext>
            </c:extLst>
          </c:dPt>
          <c:dPt>
            <c:idx val="3"/>
            <c:invertIfNegative val="0"/>
            <c:bubble3D val="0"/>
            <c:spPr>
              <a:solidFill>
                <a:srgbClr val="C8410A"/>
              </a:solidFill>
              <a:ln>
                <a:noFill/>
              </a:ln>
              <a:effectLst/>
            </c:spPr>
            <c:extLst>
              <c:ext xmlns:c16="http://schemas.microsoft.com/office/drawing/2014/chart" uri="{C3380CC4-5D6E-409C-BE32-E72D297353CC}">
                <c16:uniqueId val="{00000007-353E-7646-9F08-D839CDABA33E}"/>
              </c:ext>
            </c:extLst>
          </c:dPt>
          <c:dPt>
            <c:idx val="4"/>
            <c:invertIfNegative val="0"/>
            <c:bubble3D val="0"/>
            <c:spPr>
              <a:solidFill>
                <a:srgbClr val="C8410A"/>
              </a:solidFill>
              <a:ln>
                <a:noFill/>
              </a:ln>
              <a:effectLst/>
            </c:spPr>
            <c:extLst>
              <c:ext xmlns:c16="http://schemas.microsoft.com/office/drawing/2014/chart" uri="{C3380CC4-5D6E-409C-BE32-E72D297353CC}">
                <c16:uniqueId val="{00000009-353E-7646-9F08-D839CDABA33E}"/>
              </c:ext>
            </c:extLst>
          </c:dPt>
          <c:dPt>
            <c:idx val="5"/>
            <c:invertIfNegative val="0"/>
            <c:bubble3D val="0"/>
            <c:spPr>
              <a:solidFill>
                <a:srgbClr val="C8410A"/>
              </a:solidFill>
              <a:ln>
                <a:noFill/>
              </a:ln>
              <a:effectLst/>
            </c:spPr>
            <c:extLst>
              <c:ext xmlns:c16="http://schemas.microsoft.com/office/drawing/2014/chart" uri="{C3380CC4-5D6E-409C-BE32-E72D297353CC}">
                <c16:uniqueId val="{0000000B-353E-7646-9F08-D839CDABA33E}"/>
              </c:ext>
            </c:extLst>
          </c:dPt>
          <c:dPt>
            <c:idx val="6"/>
            <c:invertIfNegative val="0"/>
            <c:bubble3D val="0"/>
            <c:spPr>
              <a:solidFill>
                <a:srgbClr val="C8410A"/>
              </a:solidFill>
              <a:ln>
                <a:noFill/>
              </a:ln>
              <a:effectLst/>
            </c:spPr>
            <c:extLst>
              <c:ext xmlns:c16="http://schemas.microsoft.com/office/drawing/2014/chart" uri="{C3380CC4-5D6E-409C-BE32-E72D297353CC}">
                <c16:uniqueId val="{0000000D-353E-7646-9F08-D839CDABA33E}"/>
              </c:ext>
            </c:extLst>
          </c:dPt>
          <c:dPt>
            <c:idx val="8"/>
            <c:invertIfNegative val="0"/>
            <c:bubble3D val="0"/>
            <c:spPr>
              <a:solidFill>
                <a:srgbClr val="C8410A"/>
              </a:solidFill>
              <a:ln>
                <a:noFill/>
              </a:ln>
              <a:effectLst/>
            </c:spPr>
            <c:extLst>
              <c:ext xmlns:c16="http://schemas.microsoft.com/office/drawing/2014/chart" uri="{C3380CC4-5D6E-409C-BE32-E72D297353CC}">
                <c16:uniqueId val="{0000000F-353E-7646-9F08-D839CDABA33E}"/>
              </c:ext>
            </c:extLst>
          </c:dPt>
          <c:dPt>
            <c:idx val="9"/>
            <c:invertIfNegative val="0"/>
            <c:bubble3D val="0"/>
            <c:spPr>
              <a:solidFill>
                <a:srgbClr val="C8410A"/>
              </a:solidFill>
              <a:ln>
                <a:noFill/>
              </a:ln>
              <a:effectLst/>
            </c:spPr>
            <c:extLst>
              <c:ext xmlns:c16="http://schemas.microsoft.com/office/drawing/2014/chart" uri="{C3380CC4-5D6E-409C-BE32-E72D297353CC}">
                <c16:uniqueId val="{00000011-353E-7646-9F08-D839CDABA33E}"/>
              </c:ext>
            </c:extLst>
          </c:dPt>
          <c:dPt>
            <c:idx val="10"/>
            <c:invertIfNegative val="0"/>
            <c:bubble3D val="0"/>
            <c:spPr>
              <a:solidFill>
                <a:srgbClr val="C8410A"/>
              </a:solidFill>
              <a:ln>
                <a:noFill/>
              </a:ln>
              <a:effectLst/>
            </c:spPr>
            <c:extLst>
              <c:ext xmlns:c16="http://schemas.microsoft.com/office/drawing/2014/chart" uri="{C3380CC4-5D6E-409C-BE32-E72D297353CC}">
                <c16:uniqueId val="{00000013-353E-7646-9F08-D839CDABA33E}"/>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Personalen bemöter flickor och pojkar på samma sätt</c:v>
                </c:pt>
                <c:pt idx="1">
                  <c:v>Lärarna arbetar aktivt för att stimulera mitt barns språkutveckling</c:v>
                </c:pt>
                <c:pt idx="2">
                  <c:v>Jag får information om målen som styr fritidshemsverksamheten</c:v>
                </c:pt>
                <c:pt idx="3">
                  <c:v>Öppettiderna på fritidshemmet passar min familjs behov</c:v>
                </c:pt>
                <c:pt idx="4">
                  <c:v> </c:v>
                </c:pt>
                <c:pt idx="5">
                  <c:v> </c:v>
                </c:pt>
                <c:pt idx="6">
                  <c:v> </c:v>
                </c:pt>
                <c:pt idx="7">
                  <c:v> </c:v>
                </c:pt>
                <c:pt idx="8">
                  <c:v> </c:v>
                </c:pt>
                <c:pt idx="9">
                  <c:v> </c:v>
                </c:pt>
                <c:pt idx="10">
                  <c:v> </c:v>
                </c:pt>
                <c:pt idx="11">
                  <c:v> </c:v>
                </c:pt>
                <c:pt idx="12">
                  <c:v> </c:v>
                </c:pt>
                <c:pt idx="13">
                  <c:v> </c:v>
                </c:pt>
                <c:pt idx="14">
                  <c:v> </c:v>
                </c:pt>
                <c:pt idx="15">
                  <c:v> </c:v>
                </c:pt>
                <c:pt idx="16">
                  <c:v> </c:v>
                </c:pt>
                <c:pt idx="17">
                  <c:v> </c:v>
                </c:pt>
                <c:pt idx="18">
                  <c:v> </c:v>
                </c:pt>
              </c:strCache>
            </c:strRef>
          </c:cat>
          <c:val>
            <c:numRef>
              <c:f>Sheet1!$B$2:$B$20</c:f>
              <c:numCache>
                <c:formatCode>General</c:formatCode>
                <c:ptCount val="19"/>
                <c:pt idx="0">
                  <c:v>3.8235</c:v>
                </c:pt>
                <c:pt idx="1">
                  <c:v>3.95</c:v>
                </c:pt>
                <c:pt idx="2">
                  <c:v>3.6</c:v>
                </c:pt>
                <c:pt idx="3">
                  <c:v>3.8095</c:v>
                </c:pt>
              </c:numCache>
            </c:numRef>
          </c:val>
          <c:extLst>
            <c:ext xmlns:c16="http://schemas.microsoft.com/office/drawing/2014/chart" uri="{C3380CC4-5D6E-409C-BE32-E72D297353CC}">
              <c16:uniqueId val="{00000014-353E-7646-9F08-D839CDABA33E}"/>
            </c:ext>
          </c:extLst>
        </c:ser>
        <c:ser>
          <c:idx val="1"/>
          <c:order val="1"/>
          <c:tx>
            <c:strRef>
              <c:f>Sheet1!$C$1</c:f>
              <c:strCache>
                <c:ptCount val="1"/>
                <c:pt idx="0">
                  <c:v>2021</c:v>
                </c:pt>
              </c:strCache>
            </c:strRef>
          </c:tx>
          <c:spPr>
            <a:solidFill>
              <a:srgbClr val="EA5901"/>
            </a:solidFill>
            <a:ln>
              <a:noFill/>
            </a:ln>
            <a:effectLst/>
          </c:spPr>
          <c:invertIfNegative val="0"/>
          <c:dPt>
            <c:idx val="0"/>
            <c:invertIfNegative val="0"/>
            <c:bubble3D val="0"/>
            <c:spPr>
              <a:solidFill>
                <a:srgbClr val="EA5901"/>
              </a:solidFill>
              <a:ln>
                <a:noFill/>
              </a:ln>
              <a:effectLst/>
            </c:spPr>
            <c:extLst>
              <c:ext xmlns:c16="http://schemas.microsoft.com/office/drawing/2014/chart" uri="{C3380CC4-5D6E-409C-BE32-E72D297353CC}">
                <c16:uniqueId val="{00000016-353E-7646-9F08-D839CDABA33E}"/>
              </c:ext>
            </c:extLst>
          </c:dPt>
          <c:dPt>
            <c:idx val="1"/>
            <c:invertIfNegative val="0"/>
            <c:bubble3D val="0"/>
            <c:spPr>
              <a:solidFill>
                <a:srgbClr val="EA5901"/>
              </a:solidFill>
              <a:ln>
                <a:noFill/>
              </a:ln>
              <a:effectLst/>
            </c:spPr>
            <c:extLst>
              <c:ext xmlns:c16="http://schemas.microsoft.com/office/drawing/2014/chart" uri="{C3380CC4-5D6E-409C-BE32-E72D297353CC}">
                <c16:uniqueId val="{00000018-353E-7646-9F08-D839CDABA33E}"/>
              </c:ext>
            </c:extLst>
          </c:dPt>
          <c:dPt>
            <c:idx val="2"/>
            <c:invertIfNegative val="0"/>
            <c:bubble3D val="0"/>
            <c:spPr>
              <a:solidFill>
                <a:srgbClr val="EA5901"/>
              </a:solidFill>
              <a:ln>
                <a:noFill/>
              </a:ln>
              <a:effectLst/>
            </c:spPr>
            <c:extLst>
              <c:ext xmlns:c16="http://schemas.microsoft.com/office/drawing/2014/chart" uri="{C3380CC4-5D6E-409C-BE32-E72D297353CC}">
                <c16:uniqueId val="{0000001A-353E-7646-9F08-D839CDABA33E}"/>
              </c:ext>
            </c:extLst>
          </c:dPt>
          <c:dPt>
            <c:idx val="3"/>
            <c:invertIfNegative val="0"/>
            <c:bubble3D val="0"/>
            <c:spPr>
              <a:solidFill>
                <a:srgbClr val="EA5901"/>
              </a:solidFill>
              <a:ln>
                <a:noFill/>
              </a:ln>
              <a:effectLst/>
            </c:spPr>
            <c:extLst>
              <c:ext xmlns:c16="http://schemas.microsoft.com/office/drawing/2014/chart" uri="{C3380CC4-5D6E-409C-BE32-E72D297353CC}">
                <c16:uniqueId val="{0000001C-353E-7646-9F08-D839CDABA33E}"/>
              </c:ext>
            </c:extLst>
          </c:dPt>
          <c:dPt>
            <c:idx val="4"/>
            <c:invertIfNegative val="0"/>
            <c:bubble3D val="0"/>
            <c:spPr>
              <a:solidFill>
                <a:srgbClr val="EA5901"/>
              </a:solidFill>
              <a:ln>
                <a:noFill/>
              </a:ln>
              <a:effectLst/>
            </c:spPr>
            <c:extLst>
              <c:ext xmlns:c16="http://schemas.microsoft.com/office/drawing/2014/chart" uri="{C3380CC4-5D6E-409C-BE32-E72D297353CC}">
                <c16:uniqueId val="{0000001E-353E-7646-9F08-D839CDABA33E}"/>
              </c:ext>
            </c:extLst>
          </c:dPt>
          <c:dPt>
            <c:idx val="5"/>
            <c:invertIfNegative val="0"/>
            <c:bubble3D val="0"/>
            <c:spPr>
              <a:solidFill>
                <a:srgbClr val="EA5901"/>
              </a:solidFill>
              <a:ln>
                <a:noFill/>
              </a:ln>
              <a:effectLst/>
            </c:spPr>
            <c:extLst>
              <c:ext xmlns:c16="http://schemas.microsoft.com/office/drawing/2014/chart" uri="{C3380CC4-5D6E-409C-BE32-E72D297353CC}">
                <c16:uniqueId val="{00000020-353E-7646-9F08-D839CDABA33E}"/>
              </c:ext>
            </c:extLst>
          </c:dPt>
          <c:dPt>
            <c:idx val="6"/>
            <c:invertIfNegative val="0"/>
            <c:bubble3D val="0"/>
            <c:spPr>
              <a:solidFill>
                <a:srgbClr val="EA5901"/>
              </a:solidFill>
              <a:ln>
                <a:noFill/>
              </a:ln>
              <a:effectLst/>
            </c:spPr>
            <c:extLst>
              <c:ext xmlns:c16="http://schemas.microsoft.com/office/drawing/2014/chart" uri="{C3380CC4-5D6E-409C-BE32-E72D297353CC}">
                <c16:uniqueId val="{00000022-353E-7646-9F08-D839CDABA33E}"/>
              </c:ext>
            </c:extLst>
          </c:dPt>
          <c:dPt>
            <c:idx val="8"/>
            <c:invertIfNegative val="0"/>
            <c:bubble3D val="0"/>
            <c:spPr>
              <a:solidFill>
                <a:srgbClr val="EA5901"/>
              </a:solidFill>
              <a:ln>
                <a:noFill/>
              </a:ln>
              <a:effectLst/>
            </c:spPr>
            <c:extLst>
              <c:ext xmlns:c16="http://schemas.microsoft.com/office/drawing/2014/chart" uri="{C3380CC4-5D6E-409C-BE32-E72D297353CC}">
                <c16:uniqueId val="{00000024-353E-7646-9F08-D839CDABA33E}"/>
              </c:ext>
            </c:extLst>
          </c:dPt>
          <c:dPt>
            <c:idx val="9"/>
            <c:invertIfNegative val="0"/>
            <c:bubble3D val="0"/>
            <c:spPr>
              <a:solidFill>
                <a:srgbClr val="EA5901"/>
              </a:solidFill>
              <a:ln>
                <a:noFill/>
              </a:ln>
              <a:effectLst/>
            </c:spPr>
            <c:extLst>
              <c:ext xmlns:c16="http://schemas.microsoft.com/office/drawing/2014/chart" uri="{C3380CC4-5D6E-409C-BE32-E72D297353CC}">
                <c16:uniqueId val="{00000026-353E-7646-9F08-D839CDABA33E}"/>
              </c:ext>
            </c:extLst>
          </c:dPt>
          <c:dPt>
            <c:idx val="10"/>
            <c:invertIfNegative val="0"/>
            <c:bubble3D val="0"/>
            <c:spPr>
              <a:solidFill>
                <a:srgbClr val="EA5901"/>
              </a:solidFill>
              <a:ln>
                <a:noFill/>
              </a:ln>
              <a:effectLst/>
            </c:spPr>
            <c:extLst>
              <c:ext xmlns:c16="http://schemas.microsoft.com/office/drawing/2014/chart" uri="{C3380CC4-5D6E-409C-BE32-E72D297353CC}">
                <c16:uniqueId val="{00000028-353E-7646-9F08-D839CDABA33E}"/>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Personalen bemöter flickor och pojkar på samma sätt</c:v>
                </c:pt>
                <c:pt idx="1">
                  <c:v>Lärarna arbetar aktivt för att stimulera mitt barns språkutveckling</c:v>
                </c:pt>
                <c:pt idx="2">
                  <c:v>Jag får information om målen som styr fritidshemsverksamheten</c:v>
                </c:pt>
                <c:pt idx="3">
                  <c:v>Öppettiderna på fritidshemmet passar min familjs behov</c:v>
                </c:pt>
                <c:pt idx="4">
                  <c:v> </c:v>
                </c:pt>
                <c:pt idx="5">
                  <c:v> </c:v>
                </c:pt>
                <c:pt idx="6">
                  <c:v> </c:v>
                </c:pt>
                <c:pt idx="7">
                  <c:v> </c:v>
                </c:pt>
                <c:pt idx="8">
                  <c:v> </c:v>
                </c:pt>
                <c:pt idx="9">
                  <c:v> </c:v>
                </c:pt>
                <c:pt idx="10">
                  <c:v> </c:v>
                </c:pt>
                <c:pt idx="11">
                  <c:v> </c:v>
                </c:pt>
                <c:pt idx="12">
                  <c:v> </c:v>
                </c:pt>
                <c:pt idx="13">
                  <c:v> </c:v>
                </c:pt>
                <c:pt idx="14">
                  <c:v> </c:v>
                </c:pt>
                <c:pt idx="15">
                  <c:v> </c:v>
                </c:pt>
                <c:pt idx="16">
                  <c:v> </c:v>
                </c:pt>
                <c:pt idx="17">
                  <c:v> </c:v>
                </c:pt>
                <c:pt idx="18">
                  <c:v> </c:v>
                </c:pt>
              </c:strCache>
            </c:strRef>
          </c:cat>
          <c:val>
            <c:numRef>
              <c:f>Sheet1!$C$2:$C$20</c:f>
              <c:numCache>
                <c:formatCode>General</c:formatCode>
                <c:ptCount val="19"/>
                <c:pt idx="0">
                  <c:v>3.8824</c:v>
                </c:pt>
                <c:pt idx="1">
                  <c:v>3.3889</c:v>
                </c:pt>
                <c:pt idx="2">
                  <c:v>3.3889</c:v>
                </c:pt>
                <c:pt idx="3">
                  <c:v>3.65</c:v>
                </c:pt>
              </c:numCache>
            </c:numRef>
          </c:val>
          <c:extLst>
            <c:ext xmlns:c16="http://schemas.microsoft.com/office/drawing/2014/chart" uri="{C3380CC4-5D6E-409C-BE32-E72D297353CC}">
              <c16:uniqueId val="{00000029-353E-7646-9F08-D839CDABA33E}"/>
            </c:ext>
          </c:extLst>
        </c:ser>
        <c:ser>
          <c:idx val="2"/>
          <c:order val="2"/>
          <c:tx>
            <c:strRef>
              <c:f>Sheet1!$D$1</c:f>
              <c:strCache>
                <c:ptCount val="1"/>
                <c:pt idx="0">
                  <c:v>2020</c:v>
                </c:pt>
              </c:strCache>
            </c:strRef>
          </c:tx>
          <c:spPr>
            <a:solidFill>
              <a:srgbClr val="F2955A"/>
            </a:solidFill>
            <a:ln>
              <a:noFill/>
            </a:ln>
            <a:effectLst/>
          </c:spPr>
          <c:invertIfNegative val="0"/>
          <c:dPt>
            <c:idx val="0"/>
            <c:invertIfNegative val="0"/>
            <c:bubble3D val="0"/>
            <c:spPr>
              <a:solidFill>
                <a:srgbClr val="F2955A"/>
              </a:solidFill>
              <a:ln>
                <a:noFill/>
              </a:ln>
              <a:effectLst/>
            </c:spPr>
            <c:extLst>
              <c:ext xmlns:c16="http://schemas.microsoft.com/office/drawing/2014/chart" uri="{C3380CC4-5D6E-409C-BE32-E72D297353CC}">
                <c16:uniqueId val="{0000002B-353E-7646-9F08-D839CDABA33E}"/>
              </c:ext>
            </c:extLst>
          </c:dPt>
          <c:dPt>
            <c:idx val="1"/>
            <c:invertIfNegative val="0"/>
            <c:bubble3D val="0"/>
            <c:spPr>
              <a:solidFill>
                <a:srgbClr val="F2955A"/>
              </a:solidFill>
              <a:ln>
                <a:noFill/>
              </a:ln>
              <a:effectLst/>
            </c:spPr>
            <c:extLst>
              <c:ext xmlns:c16="http://schemas.microsoft.com/office/drawing/2014/chart" uri="{C3380CC4-5D6E-409C-BE32-E72D297353CC}">
                <c16:uniqueId val="{0000002D-353E-7646-9F08-D839CDABA33E}"/>
              </c:ext>
            </c:extLst>
          </c:dPt>
          <c:dPt>
            <c:idx val="2"/>
            <c:invertIfNegative val="0"/>
            <c:bubble3D val="0"/>
            <c:spPr>
              <a:solidFill>
                <a:srgbClr val="F2955A"/>
              </a:solidFill>
              <a:ln>
                <a:noFill/>
              </a:ln>
              <a:effectLst/>
            </c:spPr>
            <c:extLst>
              <c:ext xmlns:c16="http://schemas.microsoft.com/office/drawing/2014/chart" uri="{C3380CC4-5D6E-409C-BE32-E72D297353CC}">
                <c16:uniqueId val="{0000002F-353E-7646-9F08-D839CDABA33E}"/>
              </c:ext>
            </c:extLst>
          </c:dPt>
          <c:dPt>
            <c:idx val="3"/>
            <c:invertIfNegative val="0"/>
            <c:bubble3D val="0"/>
            <c:spPr>
              <a:solidFill>
                <a:srgbClr val="F2955A"/>
              </a:solidFill>
              <a:ln>
                <a:noFill/>
              </a:ln>
              <a:effectLst/>
            </c:spPr>
            <c:extLst>
              <c:ext xmlns:c16="http://schemas.microsoft.com/office/drawing/2014/chart" uri="{C3380CC4-5D6E-409C-BE32-E72D297353CC}">
                <c16:uniqueId val="{00000031-353E-7646-9F08-D839CDABA33E}"/>
              </c:ext>
            </c:extLst>
          </c:dPt>
          <c:dPt>
            <c:idx val="4"/>
            <c:invertIfNegative val="0"/>
            <c:bubble3D val="0"/>
            <c:spPr>
              <a:solidFill>
                <a:srgbClr val="F2955A"/>
              </a:solidFill>
              <a:ln>
                <a:noFill/>
              </a:ln>
              <a:effectLst/>
            </c:spPr>
            <c:extLst>
              <c:ext xmlns:c16="http://schemas.microsoft.com/office/drawing/2014/chart" uri="{C3380CC4-5D6E-409C-BE32-E72D297353CC}">
                <c16:uniqueId val="{00000033-353E-7646-9F08-D839CDABA33E}"/>
              </c:ext>
            </c:extLst>
          </c:dPt>
          <c:dPt>
            <c:idx val="5"/>
            <c:invertIfNegative val="0"/>
            <c:bubble3D val="0"/>
            <c:spPr>
              <a:solidFill>
                <a:srgbClr val="F2955A"/>
              </a:solidFill>
              <a:ln>
                <a:noFill/>
              </a:ln>
              <a:effectLst/>
            </c:spPr>
            <c:extLst>
              <c:ext xmlns:c16="http://schemas.microsoft.com/office/drawing/2014/chart" uri="{C3380CC4-5D6E-409C-BE32-E72D297353CC}">
                <c16:uniqueId val="{00000035-353E-7646-9F08-D839CDABA33E}"/>
              </c:ext>
            </c:extLst>
          </c:dPt>
          <c:dPt>
            <c:idx val="6"/>
            <c:invertIfNegative val="0"/>
            <c:bubble3D val="0"/>
            <c:spPr>
              <a:solidFill>
                <a:srgbClr val="F2955A"/>
              </a:solidFill>
              <a:ln>
                <a:noFill/>
              </a:ln>
              <a:effectLst/>
            </c:spPr>
            <c:extLst>
              <c:ext xmlns:c16="http://schemas.microsoft.com/office/drawing/2014/chart" uri="{C3380CC4-5D6E-409C-BE32-E72D297353CC}">
                <c16:uniqueId val="{00000037-353E-7646-9F08-D839CDABA33E}"/>
              </c:ext>
            </c:extLst>
          </c:dPt>
          <c:dPt>
            <c:idx val="8"/>
            <c:invertIfNegative val="0"/>
            <c:bubble3D val="0"/>
            <c:spPr>
              <a:solidFill>
                <a:srgbClr val="F2955A"/>
              </a:solidFill>
              <a:ln>
                <a:noFill/>
              </a:ln>
              <a:effectLst/>
            </c:spPr>
            <c:extLst>
              <c:ext xmlns:c16="http://schemas.microsoft.com/office/drawing/2014/chart" uri="{C3380CC4-5D6E-409C-BE32-E72D297353CC}">
                <c16:uniqueId val="{00000039-353E-7646-9F08-D839CDABA33E}"/>
              </c:ext>
            </c:extLst>
          </c:dPt>
          <c:dPt>
            <c:idx val="9"/>
            <c:invertIfNegative val="0"/>
            <c:bubble3D val="0"/>
            <c:spPr>
              <a:solidFill>
                <a:srgbClr val="F2955A"/>
              </a:solidFill>
              <a:ln>
                <a:noFill/>
              </a:ln>
              <a:effectLst/>
            </c:spPr>
            <c:extLst>
              <c:ext xmlns:c16="http://schemas.microsoft.com/office/drawing/2014/chart" uri="{C3380CC4-5D6E-409C-BE32-E72D297353CC}">
                <c16:uniqueId val="{0000003B-353E-7646-9F08-D839CDABA33E}"/>
              </c:ext>
            </c:extLst>
          </c:dPt>
          <c:dPt>
            <c:idx val="10"/>
            <c:invertIfNegative val="0"/>
            <c:bubble3D val="0"/>
            <c:spPr>
              <a:solidFill>
                <a:srgbClr val="F2955A"/>
              </a:solidFill>
              <a:ln>
                <a:noFill/>
              </a:ln>
              <a:effectLst/>
            </c:spPr>
            <c:extLst>
              <c:ext xmlns:c16="http://schemas.microsoft.com/office/drawing/2014/chart" uri="{C3380CC4-5D6E-409C-BE32-E72D297353CC}">
                <c16:uniqueId val="{0000003D-353E-7646-9F08-D839CDABA33E}"/>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Personalen bemöter flickor och pojkar på samma sätt</c:v>
                </c:pt>
                <c:pt idx="1">
                  <c:v>Lärarna arbetar aktivt för att stimulera mitt barns språkutveckling</c:v>
                </c:pt>
                <c:pt idx="2">
                  <c:v>Jag får information om målen som styr fritidshemsverksamheten</c:v>
                </c:pt>
                <c:pt idx="3">
                  <c:v>Öppettiderna på fritidshemmet passar min familjs behov</c:v>
                </c:pt>
                <c:pt idx="4">
                  <c:v> </c:v>
                </c:pt>
                <c:pt idx="5">
                  <c:v> </c:v>
                </c:pt>
                <c:pt idx="6">
                  <c:v> </c:v>
                </c:pt>
                <c:pt idx="7">
                  <c:v> </c:v>
                </c:pt>
                <c:pt idx="8">
                  <c:v> </c:v>
                </c:pt>
                <c:pt idx="9">
                  <c:v> </c:v>
                </c:pt>
                <c:pt idx="10">
                  <c:v> </c:v>
                </c:pt>
                <c:pt idx="11">
                  <c:v> </c:v>
                </c:pt>
                <c:pt idx="12">
                  <c:v> </c:v>
                </c:pt>
                <c:pt idx="13">
                  <c:v> </c:v>
                </c:pt>
                <c:pt idx="14">
                  <c:v> </c:v>
                </c:pt>
                <c:pt idx="15">
                  <c:v> </c:v>
                </c:pt>
                <c:pt idx="16">
                  <c:v> </c:v>
                </c:pt>
                <c:pt idx="17">
                  <c:v> </c:v>
                </c:pt>
                <c:pt idx="18">
                  <c:v> </c:v>
                </c:pt>
              </c:strCache>
            </c:strRef>
          </c:cat>
          <c:val>
            <c:numRef>
              <c:f>Sheet1!$D$2:$D$20</c:f>
              <c:numCache>
                <c:formatCode>General</c:formatCode>
                <c:ptCount val="19"/>
                <c:pt idx="0">
                  <c:v>3.7273</c:v>
                </c:pt>
                <c:pt idx="1">
                  <c:v>3.5909</c:v>
                </c:pt>
                <c:pt idx="2">
                  <c:v>3.84</c:v>
                </c:pt>
                <c:pt idx="3">
                  <c:v>3.4815</c:v>
                </c:pt>
              </c:numCache>
            </c:numRef>
          </c:val>
          <c:extLst>
            <c:ext xmlns:c16="http://schemas.microsoft.com/office/drawing/2014/chart" uri="{C3380CC4-5D6E-409C-BE32-E72D297353CC}">
              <c16:uniqueId val="{0000003E-353E-7646-9F08-D839CDABA33E}"/>
            </c:ext>
          </c:extLst>
        </c:ser>
        <c:ser>
          <c:idx val="3"/>
          <c:order val="3"/>
          <c:tx>
            <c:strRef>
              <c:f>Sheet1!$E$1</c:f>
              <c:strCache>
                <c:ptCount val="1"/>
                <c:pt idx="0">
                  <c:v>2019</c:v>
                </c:pt>
              </c:strCache>
            </c:strRef>
          </c:tx>
          <c:spPr>
            <a:solidFill>
              <a:srgbClr val="FBD1AC"/>
            </a:solidFill>
            <a:ln>
              <a:noFill/>
            </a:ln>
            <a:effectLst/>
          </c:spPr>
          <c:invertIfNegative val="0"/>
          <c:dPt>
            <c:idx val="0"/>
            <c:invertIfNegative val="0"/>
            <c:bubble3D val="0"/>
            <c:spPr>
              <a:solidFill>
                <a:srgbClr val="FBD1AC"/>
              </a:solidFill>
              <a:ln>
                <a:noFill/>
              </a:ln>
              <a:effectLst/>
            </c:spPr>
            <c:extLst>
              <c:ext xmlns:c16="http://schemas.microsoft.com/office/drawing/2014/chart" uri="{C3380CC4-5D6E-409C-BE32-E72D297353CC}">
                <c16:uniqueId val="{00000040-353E-7646-9F08-D839CDABA33E}"/>
              </c:ext>
            </c:extLst>
          </c:dPt>
          <c:dPt>
            <c:idx val="1"/>
            <c:invertIfNegative val="0"/>
            <c:bubble3D val="0"/>
            <c:spPr>
              <a:solidFill>
                <a:srgbClr val="FBD1AC"/>
              </a:solidFill>
              <a:ln>
                <a:noFill/>
              </a:ln>
              <a:effectLst/>
            </c:spPr>
            <c:extLst>
              <c:ext xmlns:c16="http://schemas.microsoft.com/office/drawing/2014/chart" uri="{C3380CC4-5D6E-409C-BE32-E72D297353CC}">
                <c16:uniqueId val="{00000042-353E-7646-9F08-D839CDABA33E}"/>
              </c:ext>
            </c:extLst>
          </c:dPt>
          <c:dPt>
            <c:idx val="2"/>
            <c:invertIfNegative val="0"/>
            <c:bubble3D val="0"/>
            <c:spPr>
              <a:solidFill>
                <a:srgbClr val="FBD1AC"/>
              </a:solidFill>
              <a:ln>
                <a:noFill/>
              </a:ln>
              <a:effectLst/>
            </c:spPr>
            <c:extLst>
              <c:ext xmlns:c16="http://schemas.microsoft.com/office/drawing/2014/chart" uri="{C3380CC4-5D6E-409C-BE32-E72D297353CC}">
                <c16:uniqueId val="{00000044-353E-7646-9F08-D839CDABA33E}"/>
              </c:ext>
            </c:extLst>
          </c:dPt>
          <c:dPt>
            <c:idx val="3"/>
            <c:invertIfNegative val="0"/>
            <c:bubble3D val="0"/>
            <c:spPr>
              <a:solidFill>
                <a:srgbClr val="FBD1AC"/>
              </a:solidFill>
              <a:ln>
                <a:noFill/>
              </a:ln>
              <a:effectLst/>
            </c:spPr>
            <c:extLst>
              <c:ext xmlns:c16="http://schemas.microsoft.com/office/drawing/2014/chart" uri="{C3380CC4-5D6E-409C-BE32-E72D297353CC}">
                <c16:uniqueId val="{00000046-353E-7646-9F08-D839CDABA33E}"/>
              </c:ext>
            </c:extLst>
          </c:dPt>
          <c:dPt>
            <c:idx val="4"/>
            <c:invertIfNegative val="0"/>
            <c:bubble3D val="0"/>
            <c:spPr>
              <a:solidFill>
                <a:srgbClr val="FBD1AC"/>
              </a:solidFill>
              <a:ln>
                <a:noFill/>
              </a:ln>
              <a:effectLst/>
            </c:spPr>
            <c:extLst>
              <c:ext xmlns:c16="http://schemas.microsoft.com/office/drawing/2014/chart" uri="{C3380CC4-5D6E-409C-BE32-E72D297353CC}">
                <c16:uniqueId val="{00000048-353E-7646-9F08-D839CDABA33E}"/>
              </c:ext>
            </c:extLst>
          </c:dPt>
          <c:dPt>
            <c:idx val="5"/>
            <c:invertIfNegative val="0"/>
            <c:bubble3D val="0"/>
            <c:spPr>
              <a:solidFill>
                <a:srgbClr val="FBD1AC"/>
              </a:solidFill>
              <a:ln>
                <a:noFill/>
              </a:ln>
              <a:effectLst/>
            </c:spPr>
            <c:extLst>
              <c:ext xmlns:c16="http://schemas.microsoft.com/office/drawing/2014/chart" uri="{C3380CC4-5D6E-409C-BE32-E72D297353CC}">
                <c16:uniqueId val="{0000004A-353E-7646-9F08-D839CDABA33E}"/>
              </c:ext>
            </c:extLst>
          </c:dPt>
          <c:dPt>
            <c:idx val="6"/>
            <c:invertIfNegative val="0"/>
            <c:bubble3D val="0"/>
            <c:spPr>
              <a:solidFill>
                <a:srgbClr val="FBD1AC"/>
              </a:solidFill>
              <a:ln>
                <a:noFill/>
              </a:ln>
              <a:effectLst/>
            </c:spPr>
            <c:extLst>
              <c:ext xmlns:c16="http://schemas.microsoft.com/office/drawing/2014/chart" uri="{C3380CC4-5D6E-409C-BE32-E72D297353CC}">
                <c16:uniqueId val="{0000004C-353E-7646-9F08-D839CDABA33E}"/>
              </c:ext>
            </c:extLst>
          </c:dPt>
          <c:dPt>
            <c:idx val="8"/>
            <c:invertIfNegative val="0"/>
            <c:bubble3D val="0"/>
            <c:spPr>
              <a:solidFill>
                <a:srgbClr val="FBD1AC"/>
              </a:solidFill>
              <a:ln>
                <a:noFill/>
              </a:ln>
              <a:effectLst/>
            </c:spPr>
            <c:extLst>
              <c:ext xmlns:c16="http://schemas.microsoft.com/office/drawing/2014/chart" uri="{C3380CC4-5D6E-409C-BE32-E72D297353CC}">
                <c16:uniqueId val="{0000004E-353E-7646-9F08-D839CDABA33E}"/>
              </c:ext>
            </c:extLst>
          </c:dPt>
          <c:dPt>
            <c:idx val="9"/>
            <c:invertIfNegative val="0"/>
            <c:bubble3D val="0"/>
            <c:spPr>
              <a:solidFill>
                <a:srgbClr val="FBD1AC"/>
              </a:solidFill>
              <a:ln>
                <a:noFill/>
              </a:ln>
              <a:effectLst/>
            </c:spPr>
            <c:extLst>
              <c:ext xmlns:c16="http://schemas.microsoft.com/office/drawing/2014/chart" uri="{C3380CC4-5D6E-409C-BE32-E72D297353CC}">
                <c16:uniqueId val="{00000050-353E-7646-9F08-D839CDABA33E}"/>
              </c:ext>
            </c:extLst>
          </c:dPt>
          <c:dPt>
            <c:idx val="10"/>
            <c:invertIfNegative val="0"/>
            <c:bubble3D val="0"/>
            <c:spPr>
              <a:solidFill>
                <a:srgbClr val="FBD1AC"/>
              </a:solidFill>
              <a:ln>
                <a:noFill/>
              </a:ln>
              <a:effectLst/>
            </c:spPr>
            <c:extLst>
              <c:ext xmlns:c16="http://schemas.microsoft.com/office/drawing/2014/chart" uri="{C3380CC4-5D6E-409C-BE32-E72D297353CC}">
                <c16:uniqueId val="{00000052-353E-7646-9F08-D839CDABA33E}"/>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Personalen bemöter flickor och pojkar på samma sätt</c:v>
                </c:pt>
                <c:pt idx="1">
                  <c:v>Lärarna arbetar aktivt för att stimulera mitt barns språkutveckling</c:v>
                </c:pt>
                <c:pt idx="2">
                  <c:v>Jag får information om målen som styr fritidshemsverksamheten</c:v>
                </c:pt>
                <c:pt idx="3">
                  <c:v>Öppettiderna på fritidshemmet passar min familjs behov</c:v>
                </c:pt>
                <c:pt idx="4">
                  <c:v> </c:v>
                </c:pt>
                <c:pt idx="5">
                  <c:v> </c:v>
                </c:pt>
                <c:pt idx="6">
                  <c:v> </c:v>
                </c:pt>
                <c:pt idx="7">
                  <c:v> </c:v>
                </c:pt>
                <c:pt idx="8">
                  <c:v> </c:v>
                </c:pt>
                <c:pt idx="9">
                  <c:v> </c:v>
                </c:pt>
                <c:pt idx="10">
                  <c:v> </c:v>
                </c:pt>
                <c:pt idx="11">
                  <c:v> </c:v>
                </c:pt>
                <c:pt idx="12">
                  <c:v> </c:v>
                </c:pt>
                <c:pt idx="13">
                  <c:v> </c:v>
                </c:pt>
                <c:pt idx="14">
                  <c:v> </c:v>
                </c:pt>
                <c:pt idx="15">
                  <c:v> </c:v>
                </c:pt>
                <c:pt idx="16">
                  <c:v> </c:v>
                </c:pt>
                <c:pt idx="17">
                  <c:v> </c:v>
                </c:pt>
                <c:pt idx="18">
                  <c:v> </c:v>
                </c:pt>
              </c:strCache>
            </c:strRef>
          </c:cat>
          <c:val>
            <c:numRef>
              <c:f>Sheet1!$E$2:$E$20</c:f>
              <c:numCache>
                <c:formatCode>General</c:formatCode>
                <c:ptCount val="19"/>
                <c:pt idx="0">
                  <c:v>3.9048</c:v>
                </c:pt>
                <c:pt idx="1">
                  <c:v>3.88</c:v>
                </c:pt>
                <c:pt idx="2">
                  <c:v>3.92</c:v>
                </c:pt>
                <c:pt idx="3">
                  <c:v>3.8</c:v>
                </c:pt>
              </c:numCache>
            </c:numRef>
          </c:val>
          <c:extLst>
            <c:ext xmlns:c16="http://schemas.microsoft.com/office/drawing/2014/chart" uri="{C3380CC4-5D6E-409C-BE32-E72D297353CC}">
              <c16:uniqueId val="{00000053-353E-7646-9F08-D839CDABA33E}"/>
            </c:ext>
          </c:extLst>
        </c:ser>
        <c:ser>
          <c:idx val="4"/>
          <c:order val="4"/>
          <c:tx>
            <c:strRef>
              <c:f>Sheet1!$F$1</c:f>
              <c:strCache>
                <c:ptCount val="1"/>
                <c:pt idx="0">
                  <c:v>2018</c:v>
                </c:pt>
              </c:strCache>
            </c:strRef>
          </c:tx>
          <c:spPr>
            <a:solidFill>
              <a:srgbClr val="FFDFBA"/>
            </a:solidFill>
            <a:ln>
              <a:noFill/>
            </a:ln>
            <a:effectLst/>
          </c:spPr>
          <c:invertIfNegative val="0"/>
          <c:dPt>
            <c:idx val="8"/>
            <c:invertIfNegative val="0"/>
            <c:bubble3D val="0"/>
            <c:spPr>
              <a:solidFill>
                <a:srgbClr val="FFDFBA"/>
              </a:solidFill>
              <a:ln>
                <a:noFill/>
              </a:ln>
              <a:effectLst/>
            </c:spPr>
            <c:extLst>
              <c:ext xmlns:c16="http://schemas.microsoft.com/office/drawing/2014/chart" uri="{C3380CC4-5D6E-409C-BE32-E72D297353CC}">
                <c16:uniqueId val="{00000055-353E-7646-9F08-D839CDABA33E}"/>
              </c:ext>
            </c:extLst>
          </c:dPt>
          <c:dPt>
            <c:idx val="9"/>
            <c:invertIfNegative val="0"/>
            <c:bubble3D val="0"/>
            <c:spPr>
              <a:solidFill>
                <a:srgbClr val="FFDFBA"/>
              </a:solidFill>
              <a:ln>
                <a:noFill/>
              </a:ln>
              <a:effectLst/>
            </c:spPr>
            <c:extLst>
              <c:ext xmlns:c16="http://schemas.microsoft.com/office/drawing/2014/chart" uri="{C3380CC4-5D6E-409C-BE32-E72D297353CC}">
                <c16:uniqueId val="{00000057-353E-7646-9F08-D839CDABA33E}"/>
              </c:ext>
            </c:extLst>
          </c:dPt>
          <c:dPt>
            <c:idx val="11"/>
            <c:invertIfNegative val="0"/>
            <c:bubble3D val="0"/>
            <c:spPr>
              <a:solidFill>
                <a:srgbClr val="FFDFBA"/>
              </a:solidFill>
              <a:ln>
                <a:noFill/>
              </a:ln>
              <a:effectLst/>
            </c:spPr>
            <c:extLst>
              <c:ext xmlns:c16="http://schemas.microsoft.com/office/drawing/2014/chart" uri="{C3380CC4-5D6E-409C-BE32-E72D297353CC}">
                <c16:uniqueId val="{00000059-353E-7646-9F08-D839CDABA33E}"/>
              </c:ext>
            </c:extLst>
          </c:dPt>
          <c:dPt>
            <c:idx val="12"/>
            <c:invertIfNegative val="0"/>
            <c:bubble3D val="0"/>
            <c:spPr>
              <a:solidFill>
                <a:srgbClr val="FFDFBA"/>
              </a:solidFill>
              <a:ln>
                <a:noFill/>
              </a:ln>
              <a:effectLst/>
            </c:spPr>
            <c:extLst>
              <c:ext xmlns:c16="http://schemas.microsoft.com/office/drawing/2014/chart" uri="{C3380CC4-5D6E-409C-BE32-E72D297353CC}">
                <c16:uniqueId val="{0000005B-353E-7646-9F08-D839CDABA33E}"/>
              </c:ext>
            </c:extLst>
          </c:dPt>
          <c:dPt>
            <c:idx val="13"/>
            <c:invertIfNegative val="0"/>
            <c:bubble3D val="0"/>
            <c:spPr>
              <a:solidFill>
                <a:srgbClr val="FFDFBA"/>
              </a:solidFill>
              <a:ln>
                <a:noFill/>
              </a:ln>
              <a:effectLst/>
            </c:spPr>
            <c:extLst>
              <c:ext xmlns:c16="http://schemas.microsoft.com/office/drawing/2014/chart" uri="{C3380CC4-5D6E-409C-BE32-E72D297353CC}">
                <c16:uniqueId val="{0000005D-353E-7646-9F08-D839CDABA33E}"/>
              </c:ext>
            </c:extLst>
          </c:dPt>
          <c:dPt>
            <c:idx val="14"/>
            <c:invertIfNegative val="0"/>
            <c:bubble3D val="0"/>
            <c:spPr>
              <a:solidFill>
                <a:srgbClr val="FFDFBA"/>
              </a:solidFill>
              <a:ln>
                <a:noFill/>
              </a:ln>
              <a:effectLst/>
            </c:spPr>
            <c:extLst>
              <c:ext xmlns:c16="http://schemas.microsoft.com/office/drawing/2014/chart" uri="{C3380CC4-5D6E-409C-BE32-E72D297353CC}">
                <c16:uniqueId val="{0000005F-353E-7646-9F08-D839CDABA33E}"/>
              </c:ext>
            </c:extLst>
          </c:dPt>
          <c:dPt>
            <c:idx val="15"/>
            <c:invertIfNegative val="0"/>
            <c:bubble3D val="0"/>
            <c:spPr>
              <a:solidFill>
                <a:srgbClr val="FFDFBA"/>
              </a:solidFill>
              <a:ln>
                <a:noFill/>
              </a:ln>
              <a:effectLst/>
            </c:spPr>
            <c:extLst>
              <c:ext xmlns:c16="http://schemas.microsoft.com/office/drawing/2014/chart" uri="{C3380CC4-5D6E-409C-BE32-E72D297353CC}">
                <c16:uniqueId val="{00000061-353E-7646-9F08-D839CDABA33E}"/>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Personalen bemöter flickor och pojkar på samma sätt</c:v>
                </c:pt>
                <c:pt idx="1">
                  <c:v>Lärarna arbetar aktivt för att stimulera mitt barns språkutveckling</c:v>
                </c:pt>
                <c:pt idx="2">
                  <c:v>Jag får information om målen som styr fritidshemsverksamheten</c:v>
                </c:pt>
                <c:pt idx="3">
                  <c:v>Öppettiderna på fritidshemmet passar min familjs behov</c:v>
                </c:pt>
                <c:pt idx="4">
                  <c:v> </c:v>
                </c:pt>
                <c:pt idx="5">
                  <c:v> </c:v>
                </c:pt>
                <c:pt idx="6">
                  <c:v> </c:v>
                </c:pt>
                <c:pt idx="7">
                  <c:v> </c:v>
                </c:pt>
                <c:pt idx="8">
                  <c:v> </c:v>
                </c:pt>
                <c:pt idx="9">
                  <c:v> </c:v>
                </c:pt>
                <c:pt idx="10">
                  <c:v> </c:v>
                </c:pt>
                <c:pt idx="11">
                  <c:v> </c:v>
                </c:pt>
                <c:pt idx="12">
                  <c:v> </c:v>
                </c:pt>
                <c:pt idx="13">
                  <c:v> </c:v>
                </c:pt>
                <c:pt idx="14">
                  <c:v> </c:v>
                </c:pt>
                <c:pt idx="15">
                  <c:v> </c:v>
                </c:pt>
                <c:pt idx="16">
                  <c:v> </c:v>
                </c:pt>
                <c:pt idx="17">
                  <c:v> </c:v>
                </c:pt>
                <c:pt idx="18">
                  <c:v> </c:v>
                </c:pt>
              </c:strCache>
            </c:strRef>
          </c:cat>
          <c:val>
            <c:numRef>
              <c:f>Sheet1!$F$2:$F$20</c:f>
              <c:numCache>
                <c:formatCode>General</c:formatCode>
                <c:ptCount val="19"/>
                <c:pt idx="0">
                  <c:v>3.76</c:v>
                </c:pt>
                <c:pt idx="1">
                  <c:v>3.7037</c:v>
                </c:pt>
                <c:pt idx="2">
                  <c:v>3.8571</c:v>
                </c:pt>
                <c:pt idx="3">
                  <c:v>3.8214</c:v>
                </c:pt>
              </c:numCache>
            </c:numRef>
          </c:val>
          <c:extLst>
            <c:ext xmlns:c16="http://schemas.microsoft.com/office/drawing/2014/chart" uri="{C3380CC4-5D6E-409C-BE32-E72D297353CC}">
              <c16:uniqueId val="{00000062-353E-7646-9F08-D839CDABA33E}"/>
            </c:ext>
          </c:extLst>
        </c:ser>
        <c:dLbls>
          <c:dLblPos val="outEnd"/>
          <c:showLegendKey val="0"/>
          <c:showVal val="1"/>
          <c:showCatName val="0"/>
          <c:showSerName val="0"/>
          <c:showPercent val="0"/>
          <c:showBubbleSize val="0"/>
        </c:dLbls>
        <c:gapWidth val="89"/>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0433-C544-984B-C28447024461}"/>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0433-C544-984B-C28447024461}"/>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0.1429</c:v>
                </c:pt>
                <c:pt idx="1">
                  <c:v>0.125</c:v>
                </c:pt>
                <c:pt idx="2">
                  <c:v>0.1538</c:v>
                </c:pt>
              </c:numCache>
            </c:numRef>
          </c:val>
          <c:extLst>
            <c:ext xmlns:c16="http://schemas.microsoft.com/office/drawing/2014/chart" uri="{C3380CC4-5D6E-409C-BE32-E72D297353CC}">
              <c16:uniqueId val="{00000002-0433-C544-984B-C28447024461}"/>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0.8571</c:v>
                </c:pt>
                <c:pt idx="1">
                  <c:v>0.875</c:v>
                </c:pt>
                <c:pt idx="2">
                  <c:v>0.8462</c:v>
                </c:pt>
              </c:numCache>
            </c:numRef>
          </c:val>
          <c:extLst>
            <c:ext xmlns:c16="http://schemas.microsoft.com/office/drawing/2014/chart" uri="{C3380CC4-5D6E-409C-BE32-E72D297353CC}">
              <c16:uniqueId val="{00000003-0433-C544-984B-C28447024461}"/>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1-E77F-F04E-915D-B0BB57F7C0B0}"/>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0EB2-EF42-976A-1693C3A9E345}"/>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0EB2-EF42-976A-1693C3A9E345}"/>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0.0952</c:v>
                </c:pt>
                <c:pt idx="1">
                  <c:v>0.125</c:v>
                </c:pt>
                <c:pt idx="2">
                  <c:v>0.0769</c:v>
                </c:pt>
              </c:numCache>
            </c:numRef>
          </c:val>
          <c:extLst>
            <c:ext xmlns:c16="http://schemas.microsoft.com/office/drawing/2014/chart" uri="{C3380CC4-5D6E-409C-BE32-E72D297353CC}">
              <c16:uniqueId val="{00000002-0EB2-EF42-976A-1693C3A9E345}"/>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0.9048</c:v>
                </c:pt>
                <c:pt idx="1">
                  <c:v>0.875</c:v>
                </c:pt>
                <c:pt idx="2">
                  <c:v>0.9231</c:v>
                </c:pt>
              </c:numCache>
            </c:numRef>
          </c:val>
          <c:extLst>
            <c:ext xmlns:c16="http://schemas.microsoft.com/office/drawing/2014/chart" uri="{C3380CC4-5D6E-409C-BE32-E72D297353CC}">
              <c16:uniqueId val="{00000003-0EB2-EF42-976A-1693C3A9E345}"/>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1-90A3-B944-8E3C-7A6EC8BF042F}"/>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456389777443857"/>
          <c:y val="0.80944350642495455"/>
          <c:w val="0.53367740616986648"/>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1965-E845-A145-EC744C375A80}"/>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1965-E845-A145-EC744C375A80}"/>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0.1429</c:v>
                </c:pt>
                <c:pt idx="1">
                  <c:v>0.125</c:v>
                </c:pt>
                <c:pt idx="2">
                  <c:v>0.1538</c:v>
                </c:pt>
              </c:numCache>
            </c:numRef>
          </c:val>
          <c:extLst>
            <c:ext xmlns:c16="http://schemas.microsoft.com/office/drawing/2014/chart" uri="{C3380CC4-5D6E-409C-BE32-E72D297353CC}">
              <c16:uniqueId val="{00000002-1965-E845-A145-EC744C375A80}"/>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0.8571</c:v>
                </c:pt>
                <c:pt idx="1">
                  <c:v>0.875</c:v>
                </c:pt>
                <c:pt idx="2">
                  <c:v>0.8462</c:v>
                </c:pt>
              </c:numCache>
            </c:numRef>
          </c:val>
          <c:extLst>
            <c:ext xmlns:c16="http://schemas.microsoft.com/office/drawing/2014/chart" uri="{C3380CC4-5D6E-409C-BE32-E72D297353CC}">
              <c16:uniqueId val="{00000003-1965-E845-A145-EC744C375A80}"/>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1-7E22-A148-9E68-C9B01C98983F}"/>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629379908698183"/>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0.1429</c:v>
                </c:pt>
                <c:pt idx="1">
                  <c:v>0.125</c:v>
                </c:pt>
                <c:pt idx="2">
                  <c:v>0.1538</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0.7619</c:v>
                </c:pt>
                <c:pt idx="1">
                  <c:v>0.75</c:v>
                </c:pt>
                <c:pt idx="2">
                  <c:v>0.7692</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0.0952</c:v>
                </c:pt>
                <c:pt idx="1">
                  <c:v>0.125</c:v>
                </c:pt>
                <c:pt idx="2">
                  <c:v>0.0769</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0.1429</c:v>
                </c:pt>
                <c:pt idx="1">
                  <c:v>0.125</c:v>
                </c:pt>
                <c:pt idx="2">
                  <c:v>0.1538</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0.7619</c:v>
                </c:pt>
                <c:pt idx="1">
                  <c:v>0.75</c:v>
                </c:pt>
                <c:pt idx="2">
                  <c:v>0.7692</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0.0952</c:v>
                </c:pt>
                <c:pt idx="1">
                  <c:v>0.125</c:v>
                </c:pt>
                <c:pt idx="2">
                  <c:v>0.0769</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0.2381</c:v>
                </c:pt>
                <c:pt idx="1">
                  <c:v>0.125</c:v>
                </c:pt>
                <c:pt idx="2">
                  <c:v>0.3077</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0.7143</c:v>
                </c:pt>
                <c:pt idx="1">
                  <c:v>0.75</c:v>
                </c:pt>
                <c:pt idx="2">
                  <c:v>0.6923</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0.0476</c:v>
                </c:pt>
                <c:pt idx="1">
                  <c:v>0.125</c:v>
                </c:pt>
                <c:pt idx="2">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0.0476</c:v>
                </c:pt>
                <c:pt idx="1">
                  <c:v>0.0</c:v>
                </c:pt>
                <c:pt idx="2">
                  <c:v>0.0769</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0.1429</c:v>
                </c:pt>
                <c:pt idx="1">
                  <c:v>0.125</c:v>
                </c:pt>
                <c:pt idx="2">
                  <c:v>0.1538</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0.7619</c:v>
                </c:pt>
                <c:pt idx="1">
                  <c:v>0.875</c:v>
                </c:pt>
                <c:pt idx="2">
                  <c:v>0.6923</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0.0476</c:v>
                </c:pt>
                <c:pt idx="1">
                  <c:v>0.0</c:v>
                </c:pt>
                <c:pt idx="2">
                  <c:v>0.0769</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434209291"/>
          <c:y val="0.10765524445456437"/>
          <c:w val="0.44448421992497744"/>
          <c:h val="0.87600968023707337"/>
        </c:manualLayout>
      </c:layout>
      <c:barChart>
        <c:barDir val="bar"/>
        <c:grouping val="clustered"/>
        <c:varyColors val="0"/>
        <c:ser>
          <c:idx val="0"/>
          <c:order val="0"/>
          <c:tx>
            <c:strRef>
              <c:f>Sheet1!$B$1</c:f>
              <c:strCache>
                <c:ptCount val="1"/>
                <c:pt idx="0">
                  <c:v>Ösbyskolan</c:v>
                </c:pt>
              </c:strCache>
            </c:strRef>
          </c:tx>
          <c:spPr>
            <a:solidFill>
              <a:srgbClr val="008C86"/>
            </a:solidFill>
            <a:ln>
              <a:noFill/>
            </a:ln>
            <a:effectLst/>
          </c:spPr>
          <c:invertIfNegative val="0"/>
          <c:dPt>
            <c:idx val="0"/>
            <c:invertIfNegative val="0"/>
            <c:bubble3D val="0"/>
            <c:spPr>
              <a:solidFill>
                <a:srgbClr val="008C86"/>
              </a:solidFill>
              <a:ln>
                <a:noFill/>
              </a:ln>
              <a:effectLst/>
            </c:spPr>
            <c:extLst>
              <c:ext xmlns:c16="http://schemas.microsoft.com/office/drawing/2014/chart" uri="{C3380CC4-5D6E-409C-BE32-E72D297353CC}">
                <c16:uniqueId val="{00000001-512B-2143-ADD8-9AA7270E26F6}"/>
              </c:ext>
            </c:extLst>
          </c:dPt>
          <c:dPt>
            <c:idx val="1"/>
            <c:invertIfNegative val="0"/>
            <c:bubble3D val="0"/>
            <c:spPr>
              <a:solidFill>
                <a:srgbClr val="008C86"/>
              </a:solidFill>
              <a:ln>
                <a:noFill/>
              </a:ln>
              <a:effectLst/>
            </c:spPr>
            <c:extLst>
              <c:ext xmlns:c16="http://schemas.microsoft.com/office/drawing/2014/chart" uri="{C3380CC4-5D6E-409C-BE32-E72D297353CC}">
                <c16:uniqueId val="{00000003-512B-2143-ADD8-9AA7270E26F6}"/>
              </c:ext>
            </c:extLst>
          </c:dPt>
          <c:dPt>
            <c:idx val="2"/>
            <c:invertIfNegative val="0"/>
            <c:bubble3D val="0"/>
            <c:spPr>
              <a:solidFill>
                <a:srgbClr val="008C86"/>
              </a:solidFill>
              <a:ln>
                <a:noFill/>
              </a:ln>
              <a:effectLst/>
            </c:spPr>
            <c:extLst>
              <c:ext xmlns:c16="http://schemas.microsoft.com/office/drawing/2014/chart" uri="{C3380CC4-5D6E-409C-BE32-E72D297353CC}">
                <c16:uniqueId val="{00000005-512B-2143-ADD8-9AA7270E26F6}"/>
              </c:ext>
            </c:extLst>
          </c:dPt>
          <c:dPt>
            <c:idx val="14"/>
            <c:invertIfNegative val="0"/>
            <c:bubble3D val="0"/>
            <c:spPr>
              <a:solidFill>
                <a:srgbClr val="008C86"/>
              </a:solidFill>
              <a:ln>
                <a:noFill/>
              </a:ln>
              <a:effectLst/>
            </c:spPr>
            <c:extLst>
              <c:ext xmlns:c16="http://schemas.microsoft.com/office/drawing/2014/chart" uri="{C3380CC4-5D6E-409C-BE32-E72D297353CC}">
                <c16:uniqueId val="{00000007-512B-2143-ADD8-9AA7270E26F6}"/>
              </c:ext>
            </c:extLst>
          </c:dPt>
          <c:dPt>
            <c:idx val="15"/>
            <c:invertIfNegative val="0"/>
            <c:bubble3D val="0"/>
            <c:spPr>
              <a:solidFill>
                <a:srgbClr val="008C86"/>
              </a:solidFill>
              <a:ln>
                <a:noFill/>
              </a:ln>
              <a:effectLst/>
            </c:spPr>
            <c:extLst>
              <c:ext xmlns:c16="http://schemas.microsoft.com/office/drawing/2014/chart" uri="{C3380CC4-5D6E-409C-BE32-E72D297353CC}">
                <c16:uniqueId val="{00000009-512B-2143-ADD8-9AA7270E26F6}"/>
              </c:ext>
            </c:extLst>
          </c:dPt>
          <c:dPt>
            <c:idx val="16"/>
            <c:invertIfNegative val="0"/>
            <c:bubble3D val="0"/>
            <c:spPr>
              <a:solidFill>
                <a:srgbClr val="008C86"/>
              </a:solidFill>
              <a:ln>
                <a:noFill/>
              </a:ln>
              <a:effectLst/>
            </c:spPr>
            <c:extLst>
              <c:ext xmlns:c16="http://schemas.microsoft.com/office/drawing/2014/chart" uri="{C3380CC4-5D6E-409C-BE32-E72D297353CC}">
                <c16:uniqueId val="{0000000B-512B-2143-ADD8-9AA7270E26F6}"/>
              </c:ext>
            </c:extLst>
          </c:dPt>
          <c:dPt>
            <c:idx val="17"/>
            <c:invertIfNegative val="0"/>
            <c:bubble3D val="0"/>
            <c:spPr>
              <a:solidFill>
                <a:srgbClr val="008C86"/>
              </a:solidFill>
              <a:ln>
                <a:noFill/>
              </a:ln>
              <a:effectLst/>
            </c:spPr>
            <c:extLst>
              <c:ext xmlns:c16="http://schemas.microsoft.com/office/drawing/2014/chart" uri="{C3380CC4-5D6E-409C-BE32-E72D297353CC}">
                <c16:uniqueId val="{0000000D-512B-2143-ADD8-9AA7270E26F6}"/>
              </c:ext>
            </c:extLst>
          </c:dPt>
          <c:dPt>
            <c:idx val="18"/>
            <c:invertIfNegative val="0"/>
            <c:bubble3D val="0"/>
            <c:spPr>
              <a:solidFill>
                <a:srgbClr val="008C86"/>
              </a:solidFill>
              <a:ln>
                <a:noFill/>
              </a:ln>
              <a:effectLst/>
            </c:spPr>
            <c:extLst>
              <c:ext xmlns:c16="http://schemas.microsoft.com/office/drawing/2014/chart" uri="{C3380CC4-5D6E-409C-BE32-E72D297353CC}">
                <c16:uniqueId val="{0000000F-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Jag är nöjd med verksamheten i mitt barns skola</c:v>
                </c:pt>
                <c:pt idx="1">
                  <c:v>Jag kan rekommendera mitt barns skola</c:v>
                </c:pt>
                <c:pt idx="2">
                  <c:v>Mitt barn går på den skola som jag vill</c:v>
                </c:pt>
                <c:pt idx="3">
                  <c:v> </c:v>
                </c:pt>
                <c:pt idx="4">
                  <c:v>Skolarbetet är stimulerande för mitt barn</c:v>
                </c:pt>
                <c:pt idx="5">
                  <c:v>Lärarna är bra på att väcka mitt barns intresse för skolarbete</c:v>
                </c:pt>
                <c:pt idx="6">
                  <c:v>Lärarna är engagerade i mitt barns utveckling</c:v>
                </c:pt>
                <c:pt idx="7">
                  <c:v>Mitt barn får det stöd och den hjälp som behövs</c:v>
                </c:pt>
                <c:pt idx="8">
                  <c:v>Mitt barn får utmaningar i skolarbetet</c:v>
                </c:pt>
                <c:pt idx="9">
                  <c:v> </c:v>
                </c:pt>
                <c:pt idx="10">
                  <c:v>Mitt barn är med och planerar sitt eget skolarbete</c:v>
                </c:pt>
              </c:strCache>
            </c:strRef>
          </c:cat>
          <c:val>
            <c:numRef>
              <c:f>Sheet1!$B$2:$B$12</c:f>
              <c:numCache>
                <c:formatCode>General</c:formatCode>
                <c:ptCount val="11"/>
                <c:pt idx="0">
                  <c:v>1.0</c:v>
                </c:pt>
                <c:pt idx="1">
                  <c:v>1.0</c:v>
                </c:pt>
                <c:pt idx="2">
                  <c:v>1.0</c:v>
                </c:pt>
                <c:pt idx="4">
                  <c:v>0.9048</c:v>
                </c:pt>
                <c:pt idx="5">
                  <c:v>0.9048</c:v>
                </c:pt>
                <c:pt idx="6">
                  <c:v>0.9048</c:v>
                </c:pt>
                <c:pt idx="7">
                  <c:v>0.9524</c:v>
                </c:pt>
                <c:pt idx="8">
                  <c:v>0.8095</c:v>
                </c:pt>
                <c:pt idx="10">
                  <c:v>0.381</c:v>
                </c:pt>
              </c:numCache>
            </c:numRef>
          </c:val>
          <c:extLst>
            <c:ext xmlns:c16="http://schemas.microsoft.com/office/drawing/2014/chart" uri="{C3380CC4-5D6E-409C-BE32-E72D297353CC}">
              <c16:uniqueId val="{00000010-512B-2143-ADD8-9AA7270E26F6}"/>
            </c:ext>
          </c:extLst>
        </c:ser>
        <c:ser>
          <c:idx val="1"/>
          <c:order val="1"/>
          <c:tx>
            <c:strRef>
              <c:f>Sheet1!$C$1</c:f>
              <c:strCache>
                <c:ptCount val="1"/>
                <c:pt idx="0">
                  <c:v>Danderyd</c:v>
                </c:pt>
              </c:strCache>
            </c:strRef>
          </c:tx>
          <c:spPr>
            <a:solidFill>
              <a:srgbClr val="2AA8B0"/>
            </a:solidFill>
            <a:ln>
              <a:noFill/>
            </a:ln>
            <a:effectLst/>
          </c:spPr>
          <c:invertIfNegative val="0"/>
          <c:dPt>
            <c:idx val="0"/>
            <c:invertIfNegative val="0"/>
            <c:bubble3D val="0"/>
            <c:spPr>
              <a:solidFill>
                <a:srgbClr val="2AA8B0"/>
              </a:solidFill>
              <a:ln>
                <a:noFill/>
              </a:ln>
              <a:effectLst/>
            </c:spPr>
            <c:extLst>
              <c:ext xmlns:c16="http://schemas.microsoft.com/office/drawing/2014/chart" uri="{C3380CC4-5D6E-409C-BE32-E72D297353CC}">
                <c16:uniqueId val="{00000012-512B-2143-ADD8-9AA7270E26F6}"/>
              </c:ext>
            </c:extLst>
          </c:dPt>
          <c:dPt>
            <c:idx val="1"/>
            <c:invertIfNegative val="0"/>
            <c:bubble3D val="0"/>
            <c:spPr>
              <a:solidFill>
                <a:srgbClr val="2AA8B0"/>
              </a:solidFill>
              <a:ln>
                <a:noFill/>
              </a:ln>
              <a:effectLst/>
            </c:spPr>
            <c:extLst>
              <c:ext xmlns:c16="http://schemas.microsoft.com/office/drawing/2014/chart" uri="{C3380CC4-5D6E-409C-BE32-E72D297353CC}">
                <c16:uniqueId val="{00000014-512B-2143-ADD8-9AA7270E26F6}"/>
              </c:ext>
            </c:extLst>
          </c:dPt>
          <c:dPt>
            <c:idx val="2"/>
            <c:invertIfNegative val="0"/>
            <c:bubble3D val="0"/>
            <c:spPr>
              <a:solidFill>
                <a:srgbClr val="2AA8B0"/>
              </a:solidFill>
              <a:ln>
                <a:noFill/>
              </a:ln>
              <a:effectLst/>
            </c:spPr>
            <c:extLst>
              <c:ext xmlns:c16="http://schemas.microsoft.com/office/drawing/2014/chart" uri="{C3380CC4-5D6E-409C-BE32-E72D297353CC}">
                <c16:uniqueId val="{00000016-512B-2143-ADD8-9AA7270E26F6}"/>
              </c:ext>
            </c:extLst>
          </c:dPt>
          <c:dPt>
            <c:idx val="14"/>
            <c:invertIfNegative val="0"/>
            <c:bubble3D val="0"/>
            <c:spPr>
              <a:solidFill>
                <a:srgbClr val="2AA8B0"/>
              </a:solidFill>
              <a:ln>
                <a:noFill/>
              </a:ln>
              <a:effectLst/>
            </c:spPr>
            <c:extLst>
              <c:ext xmlns:c16="http://schemas.microsoft.com/office/drawing/2014/chart" uri="{C3380CC4-5D6E-409C-BE32-E72D297353CC}">
                <c16:uniqueId val="{00000018-512B-2143-ADD8-9AA7270E26F6}"/>
              </c:ext>
            </c:extLst>
          </c:dPt>
          <c:dPt>
            <c:idx val="15"/>
            <c:invertIfNegative val="0"/>
            <c:bubble3D val="0"/>
            <c:spPr>
              <a:solidFill>
                <a:srgbClr val="2AA8B0"/>
              </a:solidFill>
              <a:ln>
                <a:noFill/>
              </a:ln>
              <a:effectLst/>
            </c:spPr>
            <c:extLst>
              <c:ext xmlns:c16="http://schemas.microsoft.com/office/drawing/2014/chart" uri="{C3380CC4-5D6E-409C-BE32-E72D297353CC}">
                <c16:uniqueId val="{0000001A-512B-2143-ADD8-9AA7270E26F6}"/>
              </c:ext>
            </c:extLst>
          </c:dPt>
          <c:dPt>
            <c:idx val="16"/>
            <c:invertIfNegative val="0"/>
            <c:bubble3D val="0"/>
            <c:spPr>
              <a:solidFill>
                <a:srgbClr val="2AA8B0"/>
              </a:solidFill>
              <a:ln>
                <a:noFill/>
              </a:ln>
              <a:effectLst/>
            </c:spPr>
            <c:extLst>
              <c:ext xmlns:c16="http://schemas.microsoft.com/office/drawing/2014/chart" uri="{C3380CC4-5D6E-409C-BE32-E72D297353CC}">
                <c16:uniqueId val="{0000001C-512B-2143-ADD8-9AA7270E26F6}"/>
              </c:ext>
            </c:extLst>
          </c:dPt>
          <c:dPt>
            <c:idx val="17"/>
            <c:invertIfNegative val="0"/>
            <c:bubble3D val="0"/>
            <c:spPr>
              <a:solidFill>
                <a:srgbClr val="2AA8B0"/>
              </a:solidFill>
              <a:ln>
                <a:noFill/>
              </a:ln>
              <a:effectLst/>
            </c:spPr>
            <c:extLst>
              <c:ext xmlns:c16="http://schemas.microsoft.com/office/drawing/2014/chart" uri="{C3380CC4-5D6E-409C-BE32-E72D297353CC}">
                <c16:uniqueId val="{0000001E-512B-2143-ADD8-9AA7270E26F6}"/>
              </c:ext>
            </c:extLst>
          </c:dPt>
          <c:dPt>
            <c:idx val="18"/>
            <c:invertIfNegative val="0"/>
            <c:bubble3D val="0"/>
            <c:spPr>
              <a:solidFill>
                <a:srgbClr val="2AA8B0"/>
              </a:solidFill>
              <a:ln>
                <a:noFill/>
              </a:ln>
              <a:effectLst/>
            </c:spPr>
            <c:extLst>
              <c:ext xmlns:c16="http://schemas.microsoft.com/office/drawing/2014/chart" uri="{C3380CC4-5D6E-409C-BE32-E72D297353CC}">
                <c16:uniqueId val="{00000020-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Jag är nöjd med verksamheten i mitt barns skola</c:v>
                </c:pt>
                <c:pt idx="1">
                  <c:v>Jag kan rekommendera mitt barns skola</c:v>
                </c:pt>
                <c:pt idx="2">
                  <c:v>Mitt barn går på den skola som jag vill</c:v>
                </c:pt>
                <c:pt idx="3">
                  <c:v> </c:v>
                </c:pt>
                <c:pt idx="4">
                  <c:v>Skolarbetet är stimulerande för mitt barn</c:v>
                </c:pt>
                <c:pt idx="5">
                  <c:v>Lärarna är bra på att väcka mitt barns intresse för skolarbete</c:v>
                </c:pt>
                <c:pt idx="6">
                  <c:v>Lärarna är engagerade i mitt barns utveckling</c:v>
                </c:pt>
                <c:pt idx="7">
                  <c:v>Mitt barn får det stöd och den hjälp som behövs</c:v>
                </c:pt>
                <c:pt idx="8">
                  <c:v>Mitt barn får utmaningar i skolarbetet</c:v>
                </c:pt>
                <c:pt idx="9">
                  <c:v> </c:v>
                </c:pt>
                <c:pt idx="10">
                  <c:v>Mitt barn är med och planerar sitt eget skolarbete</c:v>
                </c:pt>
              </c:strCache>
            </c:strRef>
          </c:cat>
          <c:val>
            <c:numRef>
              <c:f>Sheet1!$C$2:$C$12</c:f>
              <c:numCache>
                <c:formatCode>General</c:formatCode>
                <c:ptCount val="11"/>
                <c:pt idx="0">
                  <c:v>0.9333</c:v>
                </c:pt>
                <c:pt idx="1">
                  <c:v>0.9337</c:v>
                </c:pt>
                <c:pt idx="2">
                  <c:v>0.9541</c:v>
                </c:pt>
                <c:pt idx="4">
                  <c:v>0.9439</c:v>
                </c:pt>
                <c:pt idx="5">
                  <c:v>0.9436</c:v>
                </c:pt>
                <c:pt idx="6">
                  <c:v>0.949</c:v>
                </c:pt>
                <c:pt idx="7">
                  <c:v>0.9235</c:v>
                </c:pt>
                <c:pt idx="8">
                  <c:v>0.8299</c:v>
                </c:pt>
                <c:pt idx="10">
                  <c:v>0.4847</c:v>
                </c:pt>
              </c:numCache>
            </c:numRef>
          </c:val>
          <c:extLst>
            <c:ext xmlns:c16="http://schemas.microsoft.com/office/drawing/2014/chart" uri="{C3380CC4-5D6E-409C-BE32-E72D297353CC}">
              <c16:uniqueId val="{00000021-512B-2143-ADD8-9AA7270E26F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1"/>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0.0476</c:v>
                </c:pt>
                <c:pt idx="1">
                  <c:v>0.0</c:v>
                </c:pt>
                <c:pt idx="2">
                  <c:v>0.0769</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0.1429</c:v>
                </c:pt>
                <c:pt idx="1">
                  <c:v>0.25</c:v>
                </c:pt>
                <c:pt idx="2">
                  <c:v>0.0769</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0.6667</c:v>
                </c:pt>
                <c:pt idx="1">
                  <c:v>0.625</c:v>
                </c:pt>
                <c:pt idx="2">
                  <c:v>0.6923</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0.1429</c:v>
                </c:pt>
                <c:pt idx="1">
                  <c:v>0.125</c:v>
                </c:pt>
                <c:pt idx="2">
                  <c:v>0.1538</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0.0476</c:v>
                </c:pt>
                <c:pt idx="1">
                  <c:v>0.0</c:v>
                </c:pt>
                <c:pt idx="2">
                  <c:v>0.0769</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0.1429</c:v>
                </c:pt>
                <c:pt idx="1">
                  <c:v>0.375</c:v>
                </c:pt>
                <c:pt idx="2">
                  <c:v>0.0</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0.2381</c:v>
                </c:pt>
                <c:pt idx="1">
                  <c:v>0.25</c:v>
                </c:pt>
                <c:pt idx="2">
                  <c:v>0.2308</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0.5714</c:v>
                </c:pt>
                <c:pt idx="1">
                  <c:v>0.375</c:v>
                </c:pt>
                <c:pt idx="2">
                  <c:v>0.6923</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0.0952</c:v>
                </c:pt>
                <c:pt idx="1">
                  <c:v>0.125</c:v>
                </c:pt>
                <c:pt idx="2">
                  <c:v>0.0769</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0.8571</c:v>
                </c:pt>
                <c:pt idx="1">
                  <c:v>0.75</c:v>
                </c:pt>
                <c:pt idx="2">
                  <c:v>0.9231</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0.0476</c:v>
                </c:pt>
                <c:pt idx="1">
                  <c:v>0.125</c:v>
                </c:pt>
                <c:pt idx="2">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0.1429</c:v>
                </c:pt>
                <c:pt idx="1">
                  <c:v>0.125</c:v>
                </c:pt>
                <c:pt idx="2">
                  <c:v>0.1538</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0.8571</c:v>
                </c:pt>
                <c:pt idx="1">
                  <c:v>0.875</c:v>
                </c:pt>
                <c:pt idx="2">
                  <c:v>0.8462</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0.1429</c:v>
                </c:pt>
                <c:pt idx="1">
                  <c:v>0.0</c:v>
                </c:pt>
                <c:pt idx="2">
                  <c:v>0.2308</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0.8095</c:v>
                </c:pt>
                <c:pt idx="1">
                  <c:v>0.875</c:v>
                </c:pt>
                <c:pt idx="2">
                  <c:v>0.7692</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0.0476</c:v>
                </c:pt>
                <c:pt idx="1">
                  <c:v>0.125</c:v>
                </c:pt>
                <c:pt idx="2">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434209291"/>
          <c:y val="0.10765524445456437"/>
          <c:w val="0.44448421992497744"/>
          <c:h val="0.87600968023707337"/>
        </c:manualLayout>
      </c:layout>
      <c:barChart>
        <c:barDir val="bar"/>
        <c:grouping val="clustered"/>
        <c:varyColors val="0"/>
        <c:ser>
          <c:idx val="0"/>
          <c:order val="0"/>
          <c:tx>
            <c:strRef>
              <c:f>Sheet1!$B$1</c:f>
              <c:strCache>
                <c:ptCount val="1"/>
                <c:pt idx="0">
                  <c:v>Ösbyskolan</c:v>
                </c:pt>
              </c:strCache>
            </c:strRef>
          </c:tx>
          <c:spPr>
            <a:solidFill>
              <a:srgbClr val="008C86"/>
            </a:solidFill>
            <a:ln>
              <a:noFill/>
            </a:ln>
            <a:effectLst/>
          </c:spPr>
          <c:invertIfNegative val="0"/>
          <c:dPt>
            <c:idx val="0"/>
            <c:invertIfNegative val="0"/>
            <c:bubble3D val="0"/>
            <c:spPr>
              <a:solidFill>
                <a:srgbClr val="008C86"/>
              </a:solidFill>
              <a:ln>
                <a:noFill/>
              </a:ln>
              <a:effectLst/>
            </c:spPr>
            <c:extLst>
              <c:ext xmlns:c16="http://schemas.microsoft.com/office/drawing/2014/chart" uri="{C3380CC4-5D6E-409C-BE32-E72D297353CC}">
                <c16:uniqueId val="{00000001-6C6F-EB44-BC42-7A7D375AF8B4}"/>
              </c:ext>
            </c:extLst>
          </c:dPt>
          <c:dPt>
            <c:idx val="1"/>
            <c:invertIfNegative val="0"/>
            <c:bubble3D val="0"/>
            <c:spPr>
              <a:solidFill>
                <a:srgbClr val="008C86"/>
              </a:solidFill>
              <a:ln>
                <a:noFill/>
              </a:ln>
              <a:effectLst/>
            </c:spPr>
            <c:extLst>
              <c:ext xmlns:c16="http://schemas.microsoft.com/office/drawing/2014/chart" uri="{C3380CC4-5D6E-409C-BE32-E72D297353CC}">
                <c16:uniqueId val="{00000003-6C6F-EB44-BC42-7A7D375AF8B4}"/>
              </c:ext>
            </c:extLst>
          </c:dPt>
          <c:dPt>
            <c:idx val="2"/>
            <c:invertIfNegative val="0"/>
            <c:bubble3D val="0"/>
            <c:spPr>
              <a:solidFill>
                <a:srgbClr val="008C86"/>
              </a:solidFill>
              <a:ln>
                <a:noFill/>
              </a:ln>
              <a:effectLst/>
            </c:spPr>
            <c:extLst>
              <c:ext xmlns:c16="http://schemas.microsoft.com/office/drawing/2014/chart" uri="{C3380CC4-5D6E-409C-BE32-E72D297353CC}">
                <c16:uniqueId val="{00000005-6C6F-EB44-BC42-7A7D375AF8B4}"/>
              </c:ext>
            </c:extLst>
          </c:dPt>
          <c:dPt>
            <c:idx val="14"/>
            <c:invertIfNegative val="0"/>
            <c:bubble3D val="0"/>
            <c:spPr>
              <a:solidFill>
                <a:srgbClr val="008C86"/>
              </a:solidFill>
              <a:ln>
                <a:noFill/>
              </a:ln>
              <a:effectLst/>
            </c:spPr>
            <c:extLst>
              <c:ext xmlns:c16="http://schemas.microsoft.com/office/drawing/2014/chart" uri="{C3380CC4-5D6E-409C-BE32-E72D297353CC}">
                <c16:uniqueId val="{00000007-6C6F-EB44-BC42-7A7D375AF8B4}"/>
              </c:ext>
            </c:extLst>
          </c:dPt>
          <c:dPt>
            <c:idx val="15"/>
            <c:invertIfNegative val="0"/>
            <c:bubble3D val="0"/>
            <c:spPr>
              <a:solidFill>
                <a:srgbClr val="008C86"/>
              </a:solidFill>
              <a:ln>
                <a:noFill/>
              </a:ln>
              <a:effectLst/>
            </c:spPr>
            <c:extLst>
              <c:ext xmlns:c16="http://schemas.microsoft.com/office/drawing/2014/chart" uri="{C3380CC4-5D6E-409C-BE32-E72D297353CC}">
                <c16:uniqueId val="{00000009-6C6F-EB44-BC42-7A7D375AF8B4}"/>
              </c:ext>
            </c:extLst>
          </c:dPt>
          <c:dPt>
            <c:idx val="16"/>
            <c:invertIfNegative val="0"/>
            <c:bubble3D val="0"/>
            <c:spPr>
              <a:solidFill>
                <a:srgbClr val="008C86"/>
              </a:solidFill>
              <a:ln>
                <a:noFill/>
              </a:ln>
              <a:effectLst/>
            </c:spPr>
            <c:extLst>
              <c:ext xmlns:c16="http://schemas.microsoft.com/office/drawing/2014/chart" uri="{C3380CC4-5D6E-409C-BE32-E72D297353CC}">
                <c16:uniqueId val="{0000000B-6C6F-EB44-BC42-7A7D375AF8B4}"/>
              </c:ext>
            </c:extLst>
          </c:dPt>
          <c:dPt>
            <c:idx val="17"/>
            <c:invertIfNegative val="0"/>
            <c:bubble3D val="0"/>
            <c:spPr>
              <a:solidFill>
                <a:srgbClr val="008C86"/>
              </a:solidFill>
              <a:ln>
                <a:noFill/>
              </a:ln>
              <a:effectLst/>
            </c:spPr>
            <c:extLst>
              <c:ext xmlns:c16="http://schemas.microsoft.com/office/drawing/2014/chart" uri="{C3380CC4-5D6E-409C-BE32-E72D297353CC}">
                <c16:uniqueId val="{0000000D-6C6F-EB44-BC42-7A7D375AF8B4}"/>
              </c:ext>
            </c:extLst>
          </c:dPt>
          <c:dPt>
            <c:idx val="18"/>
            <c:invertIfNegative val="0"/>
            <c:bubble3D val="0"/>
            <c:spPr>
              <a:solidFill>
                <a:srgbClr val="008C86"/>
              </a:solidFill>
              <a:ln>
                <a:noFill/>
              </a:ln>
              <a:effectLst/>
            </c:spPr>
            <c:extLst>
              <c:ext xmlns:c16="http://schemas.microsoft.com/office/drawing/2014/chart" uri="{C3380CC4-5D6E-409C-BE32-E72D297353CC}">
                <c16:uniqueId val="{0000000F-6C6F-EB44-BC42-7A7D375AF8B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Mitt barn är tryggt i skolan</c:v>
                </c:pt>
                <c:pt idx="1">
                  <c:v>Skolan arbetar med att förebygga och motverka diskriminering och kränkande handlingar</c:v>
                </c:pt>
                <c:pt idx="2">
                  <c:v>Mitt barn trivs i skolan</c:v>
                </c:pt>
                <c:pt idx="3">
                  <c:v>Det finns ett respektfullt förhållningssätt mellan personal och elever på skolan</c:v>
                </c:pt>
                <c:pt idx="4">
                  <c:v> </c:v>
                </c:pt>
                <c:pt idx="5">
                  <c:v>Jag har förtroende för rektor</c:v>
                </c:pt>
                <c:pt idx="6">
                  <c:v>Mitt barn har kompetenta lärare</c:v>
                </c:pt>
                <c:pt idx="7">
                  <c:v> </c:v>
                </c:pt>
                <c:pt idx="8">
                  <c:v>Skolan ger mig möjlighet att vara med och diskutera hur mitt barn stöds på bästa sätt</c:v>
                </c:pt>
                <c:pt idx="9">
                  <c:v>Skolan har informerat om hur de arbetar utifrån läroplanen</c:v>
                </c:pt>
                <c:pt idx="10">
                  <c:v>Jag vet vem på skolan jag ska vända mig till med olika frågor eller problem</c:v>
                </c:pt>
                <c:pt idx="11">
                  <c:v>Jag får tydlig information om hur mitt barn utvecklas</c:v>
                </c:pt>
                <c:pt idx="12">
                  <c:v> </c:v>
                </c:pt>
                <c:pt idx="13">
                  <c:v> </c:v>
                </c:pt>
                <c:pt idx="14">
                  <c:v> </c:v>
                </c:pt>
              </c:strCache>
            </c:strRef>
          </c:cat>
          <c:val>
            <c:numRef>
              <c:f>Sheet1!$B$2:$B$16</c:f>
              <c:numCache>
                <c:formatCode>General</c:formatCode>
                <c:ptCount val="15"/>
                <c:pt idx="0">
                  <c:v>1.0</c:v>
                </c:pt>
                <c:pt idx="1">
                  <c:v>0.9524</c:v>
                </c:pt>
                <c:pt idx="2">
                  <c:v>1.0</c:v>
                </c:pt>
                <c:pt idx="3">
                  <c:v>0.9524</c:v>
                </c:pt>
                <c:pt idx="5">
                  <c:v>1.0</c:v>
                </c:pt>
                <c:pt idx="6">
                  <c:v>0.9048</c:v>
                </c:pt>
                <c:pt idx="8">
                  <c:v>1.0</c:v>
                </c:pt>
                <c:pt idx="9">
                  <c:v>0.9524</c:v>
                </c:pt>
                <c:pt idx="10">
                  <c:v>0.9524</c:v>
                </c:pt>
                <c:pt idx="11">
                  <c:v>0.8571</c:v>
                </c:pt>
              </c:numCache>
            </c:numRef>
          </c:val>
          <c:extLst>
            <c:ext xmlns:c16="http://schemas.microsoft.com/office/drawing/2014/chart" uri="{C3380CC4-5D6E-409C-BE32-E72D297353CC}">
              <c16:uniqueId val="{00000010-6C6F-EB44-BC42-7A7D375AF8B4}"/>
            </c:ext>
          </c:extLst>
        </c:ser>
        <c:ser>
          <c:idx val="1"/>
          <c:order val="1"/>
          <c:tx>
            <c:strRef>
              <c:f>Sheet1!$C$1</c:f>
              <c:strCache>
                <c:ptCount val="1"/>
                <c:pt idx="0">
                  <c:v>Danderyd</c:v>
                </c:pt>
              </c:strCache>
            </c:strRef>
          </c:tx>
          <c:spPr>
            <a:solidFill>
              <a:srgbClr val="2AA8B0"/>
            </a:solidFill>
            <a:ln>
              <a:noFill/>
            </a:ln>
            <a:effectLst/>
          </c:spPr>
          <c:invertIfNegative val="0"/>
          <c:dPt>
            <c:idx val="0"/>
            <c:invertIfNegative val="0"/>
            <c:bubble3D val="0"/>
            <c:spPr>
              <a:solidFill>
                <a:srgbClr val="2AA8B0"/>
              </a:solidFill>
              <a:ln>
                <a:noFill/>
              </a:ln>
              <a:effectLst/>
            </c:spPr>
            <c:extLst>
              <c:ext xmlns:c16="http://schemas.microsoft.com/office/drawing/2014/chart" uri="{C3380CC4-5D6E-409C-BE32-E72D297353CC}">
                <c16:uniqueId val="{00000012-6C6F-EB44-BC42-7A7D375AF8B4}"/>
              </c:ext>
            </c:extLst>
          </c:dPt>
          <c:dPt>
            <c:idx val="1"/>
            <c:invertIfNegative val="0"/>
            <c:bubble3D val="0"/>
            <c:spPr>
              <a:solidFill>
                <a:srgbClr val="2AA8B0"/>
              </a:solidFill>
              <a:ln>
                <a:noFill/>
              </a:ln>
              <a:effectLst/>
            </c:spPr>
            <c:extLst>
              <c:ext xmlns:c16="http://schemas.microsoft.com/office/drawing/2014/chart" uri="{C3380CC4-5D6E-409C-BE32-E72D297353CC}">
                <c16:uniqueId val="{00000014-6C6F-EB44-BC42-7A7D375AF8B4}"/>
              </c:ext>
            </c:extLst>
          </c:dPt>
          <c:dPt>
            <c:idx val="2"/>
            <c:invertIfNegative val="0"/>
            <c:bubble3D val="0"/>
            <c:spPr>
              <a:solidFill>
                <a:srgbClr val="2AA8B0"/>
              </a:solidFill>
              <a:ln>
                <a:noFill/>
              </a:ln>
              <a:effectLst/>
            </c:spPr>
            <c:extLst>
              <c:ext xmlns:c16="http://schemas.microsoft.com/office/drawing/2014/chart" uri="{C3380CC4-5D6E-409C-BE32-E72D297353CC}">
                <c16:uniqueId val="{00000016-6C6F-EB44-BC42-7A7D375AF8B4}"/>
              </c:ext>
            </c:extLst>
          </c:dPt>
          <c:dPt>
            <c:idx val="14"/>
            <c:invertIfNegative val="0"/>
            <c:bubble3D val="0"/>
            <c:spPr>
              <a:solidFill>
                <a:srgbClr val="2AA8B0"/>
              </a:solidFill>
              <a:ln>
                <a:noFill/>
              </a:ln>
              <a:effectLst/>
            </c:spPr>
            <c:extLst>
              <c:ext xmlns:c16="http://schemas.microsoft.com/office/drawing/2014/chart" uri="{C3380CC4-5D6E-409C-BE32-E72D297353CC}">
                <c16:uniqueId val="{00000018-6C6F-EB44-BC42-7A7D375AF8B4}"/>
              </c:ext>
            </c:extLst>
          </c:dPt>
          <c:dPt>
            <c:idx val="15"/>
            <c:invertIfNegative val="0"/>
            <c:bubble3D val="0"/>
            <c:spPr>
              <a:solidFill>
                <a:srgbClr val="2AA8B0"/>
              </a:solidFill>
              <a:ln>
                <a:noFill/>
              </a:ln>
              <a:effectLst/>
            </c:spPr>
            <c:extLst>
              <c:ext xmlns:c16="http://schemas.microsoft.com/office/drawing/2014/chart" uri="{C3380CC4-5D6E-409C-BE32-E72D297353CC}">
                <c16:uniqueId val="{0000001A-6C6F-EB44-BC42-7A7D375AF8B4}"/>
              </c:ext>
            </c:extLst>
          </c:dPt>
          <c:dPt>
            <c:idx val="16"/>
            <c:invertIfNegative val="0"/>
            <c:bubble3D val="0"/>
            <c:spPr>
              <a:solidFill>
                <a:srgbClr val="2AA8B0"/>
              </a:solidFill>
              <a:ln>
                <a:noFill/>
              </a:ln>
              <a:effectLst/>
            </c:spPr>
            <c:extLst>
              <c:ext xmlns:c16="http://schemas.microsoft.com/office/drawing/2014/chart" uri="{C3380CC4-5D6E-409C-BE32-E72D297353CC}">
                <c16:uniqueId val="{0000001C-6C6F-EB44-BC42-7A7D375AF8B4}"/>
              </c:ext>
            </c:extLst>
          </c:dPt>
          <c:dPt>
            <c:idx val="17"/>
            <c:invertIfNegative val="0"/>
            <c:bubble3D val="0"/>
            <c:spPr>
              <a:solidFill>
                <a:srgbClr val="2AA8B0"/>
              </a:solidFill>
              <a:ln>
                <a:noFill/>
              </a:ln>
              <a:effectLst/>
            </c:spPr>
            <c:extLst>
              <c:ext xmlns:c16="http://schemas.microsoft.com/office/drawing/2014/chart" uri="{C3380CC4-5D6E-409C-BE32-E72D297353CC}">
                <c16:uniqueId val="{0000001E-6C6F-EB44-BC42-7A7D375AF8B4}"/>
              </c:ext>
            </c:extLst>
          </c:dPt>
          <c:dPt>
            <c:idx val="18"/>
            <c:invertIfNegative val="0"/>
            <c:bubble3D val="0"/>
            <c:spPr>
              <a:solidFill>
                <a:srgbClr val="2AA8B0"/>
              </a:solidFill>
              <a:ln>
                <a:noFill/>
              </a:ln>
              <a:effectLst/>
            </c:spPr>
            <c:extLst>
              <c:ext xmlns:c16="http://schemas.microsoft.com/office/drawing/2014/chart" uri="{C3380CC4-5D6E-409C-BE32-E72D297353CC}">
                <c16:uniqueId val="{00000020-6C6F-EB44-BC42-7A7D375AF8B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Mitt barn är tryggt i skolan</c:v>
                </c:pt>
                <c:pt idx="1">
                  <c:v>Skolan arbetar med att förebygga och motverka diskriminering och kränkande handlingar</c:v>
                </c:pt>
                <c:pt idx="2">
                  <c:v>Mitt barn trivs i skolan</c:v>
                </c:pt>
                <c:pt idx="3">
                  <c:v>Det finns ett respektfullt förhållningssätt mellan personal och elever på skolan</c:v>
                </c:pt>
                <c:pt idx="4">
                  <c:v> </c:v>
                </c:pt>
                <c:pt idx="5">
                  <c:v>Jag har förtroende för rektor</c:v>
                </c:pt>
                <c:pt idx="6">
                  <c:v>Mitt barn har kompetenta lärare</c:v>
                </c:pt>
                <c:pt idx="7">
                  <c:v> </c:v>
                </c:pt>
                <c:pt idx="8">
                  <c:v>Skolan ger mig möjlighet att vara med och diskutera hur mitt barn stöds på bästa sätt</c:v>
                </c:pt>
                <c:pt idx="9">
                  <c:v>Skolan har informerat om hur de arbetar utifrån läroplanen</c:v>
                </c:pt>
                <c:pt idx="10">
                  <c:v>Jag vet vem på skolan jag ska vända mig till med olika frågor eller problem</c:v>
                </c:pt>
                <c:pt idx="11">
                  <c:v>Jag får tydlig information om hur mitt barn utvecklas</c:v>
                </c:pt>
                <c:pt idx="12">
                  <c:v> </c:v>
                </c:pt>
                <c:pt idx="13">
                  <c:v> </c:v>
                </c:pt>
                <c:pt idx="14">
                  <c:v> </c:v>
                </c:pt>
              </c:strCache>
            </c:strRef>
          </c:cat>
          <c:val>
            <c:numRef>
              <c:f>Sheet1!$C$2:$C$16</c:f>
              <c:numCache>
                <c:formatCode>General</c:formatCode>
                <c:ptCount val="15"/>
                <c:pt idx="0">
                  <c:v>0.9385</c:v>
                </c:pt>
                <c:pt idx="1">
                  <c:v>0.7857</c:v>
                </c:pt>
                <c:pt idx="2">
                  <c:v>0.9745</c:v>
                </c:pt>
                <c:pt idx="3">
                  <c:v>0.9333</c:v>
                </c:pt>
                <c:pt idx="5">
                  <c:v>0.7398</c:v>
                </c:pt>
                <c:pt idx="6">
                  <c:v>0.9694</c:v>
                </c:pt>
                <c:pt idx="8">
                  <c:v>0.8827</c:v>
                </c:pt>
                <c:pt idx="9">
                  <c:v>0.8827</c:v>
                </c:pt>
                <c:pt idx="10">
                  <c:v>0.949</c:v>
                </c:pt>
                <c:pt idx="11">
                  <c:v>0.8571</c:v>
                </c:pt>
              </c:numCache>
            </c:numRef>
          </c:val>
          <c:extLst>
            <c:ext xmlns:c16="http://schemas.microsoft.com/office/drawing/2014/chart" uri="{C3380CC4-5D6E-409C-BE32-E72D297353CC}">
              <c16:uniqueId val="{00000021-6C6F-EB44-BC42-7A7D375AF8B4}"/>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1"/>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0.1905</c:v>
                </c:pt>
                <c:pt idx="1">
                  <c:v>0.125</c:v>
                </c:pt>
                <c:pt idx="2">
                  <c:v>0.2308</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0.8095</c:v>
                </c:pt>
                <c:pt idx="1">
                  <c:v>0.875</c:v>
                </c:pt>
                <c:pt idx="2">
                  <c:v>0.7692</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0.0952</c:v>
                </c:pt>
                <c:pt idx="1">
                  <c:v>0.125</c:v>
                </c:pt>
                <c:pt idx="2">
                  <c:v>0.0769</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0.8095</c:v>
                </c:pt>
                <c:pt idx="1">
                  <c:v>0.75</c:v>
                </c:pt>
                <c:pt idx="2">
                  <c:v>0.8462</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0.0952</c:v>
                </c:pt>
                <c:pt idx="1">
                  <c:v>0.125</c:v>
                </c:pt>
                <c:pt idx="2">
                  <c:v>0.0769</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0.1429</c:v>
                </c:pt>
                <c:pt idx="1">
                  <c:v>0.25</c:v>
                </c:pt>
                <c:pt idx="2">
                  <c:v>0.0769</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0.8571</c:v>
                </c:pt>
                <c:pt idx="1">
                  <c:v>0.75</c:v>
                </c:pt>
                <c:pt idx="2">
                  <c:v>0.9231</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0.0476</c:v>
                </c:pt>
                <c:pt idx="1">
                  <c:v>0.125</c:v>
                </c:pt>
                <c:pt idx="2">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0.1429</c:v>
                </c:pt>
                <c:pt idx="1">
                  <c:v>0.125</c:v>
                </c:pt>
                <c:pt idx="2">
                  <c:v>0.1538</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0.8095</c:v>
                </c:pt>
                <c:pt idx="1">
                  <c:v>0.75</c:v>
                </c:pt>
                <c:pt idx="2">
                  <c:v>0.8462</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0.0476</c:v>
                </c:pt>
                <c:pt idx="1">
                  <c:v>0.125</c:v>
                </c:pt>
                <c:pt idx="2">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0.0476</c:v>
                </c:pt>
                <c:pt idx="1">
                  <c:v>0.0</c:v>
                </c:pt>
                <c:pt idx="2">
                  <c:v>0.0769</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0.9048</c:v>
                </c:pt>
                <c:pt idx="1">
                  <c:v>0.875</c:v>
                </c:pt>
                <c:pt idx="2">
                  <c:v>0.9231</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0.1429</c:v>
                </c:pt>
                <c:pt idx="1">
                  <c:v>0.125</c:v>
                </c:pt>
                <c:pt idx="2">
                  <c:v>0.1538</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0.2857</c:v>
                </c:pt>
                <c:pt idx="1">
                  <c:v>0.0</c:v>
                </c:pt>
                <c:pt idx="2">
                  <c:v>0.4615</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0.5714</c:v>
                </c:pt>
                <c:pt idx="1">
                  <c:v>0.875</c:v>
                </c:pt>
                <c:pt idx="2">
                  <c:v>0.3846</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0.3333</c:v>
                </c:pt>
                <c:pt idx="1">
                  <c:v>0.25</c:v>
                </c:pt>
                <c:pt idx="2">
                  <c:v>0.3846</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0.6667</c:v>
                </c:pt>
                <c:pt idx="1">
                  <c:v>0.75</c:v>
                </c:pt>
                <c:pt idx="2">
                  <c:v>0.6154</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434209291"/>
          <c:y val="0.10765524445456437"/>
          <c:w val="0.44448421992497744"/>
          <c:h val="0.87600968023707337"/>
        </c:manualLayout>
      </c:layout>
      <c:barChart>
        <c:barDir val="bar"/>
        <c:grouping val="clustered"/>
        <c:varyColors val="0"/>
        <c:ser>
          <c:idx val="0"/>
          <c:order val="0"/>
          <c:tx>
            <c:strRef>
              <c:f>Sheet1!$B$1</c:f>
              <c:strCache>
                <c:ptCount val="1"/>
                <c:pt idx="0">
                  <c:v>Ösbyskolan</c:v>
                </c:pt>
              </c:strCache>
            </c:strRef>
          </c:tx>
          <c:spPr>
            <a:solidFill>
              <a:srgbClr val="008C86"/>
            </a:solidFill>
            <a:ln>
              <a:noFill/>
            </a:ln>
            <a:effectLst/>
          </c:spPr>
          <c:invertIfNegative val="0"/>
          <c:dPt>
            <c:idx val="0"/>
            <c:invertIfNegative val="0"/>
            <c:bubble3D val="0"/>
            <c:spPr>
              <a:solidFill>
                <a:srgbClr val="008C86"/>
              </a:solidFill>
              <a:ln>
                <a:noFill/>
              </a:ln>
              <a:effectLst/>
            </c:spPr>
            <c:extLst>
              <c:ext xmlns:c16="http://schemas.microsoft.com/office/drawing/2014/chart" uri="{C3380CC4-5D6E-409C-BE32-E72D297353CC}">
                <c16:uniqueId val="{00000001-6C6F-EB44-BC42-7A7D375AF8B4}"/>
              </c:ext>
            </c:extLst>
          </c:dPt>
          <c:dPt>
            <c:idx val="1"/>
            <c:invertIfNegative val="0"/>
            <c:bubble3D val="0"/>
            <c:spPr>
              <a:solidFill>
                <a:srgbClr val="008C86"/>
              </a:solidFill>
              <a:ln>
                <a:noFill/>
              </a:ln>
              <a:effectLst/>
            </c:spPr>
            <c:extLst>
              <c:ext xmlns:c16="http://schemas.microsoft.com/office/drawing/2014/chart" uri="{C3380CC4-5D6E-409C-BE32-E72D297353CC}">
                <c16:uniqueId val="{00000003-6C6F-EB44-BC42-7A7D375AF8B4}"/>
              </c:ext>
            </c:extLst>
          </c:dPt>
          <c:dPt>
            <c:idx val="2"/>
            <c:invertIfNegative val="0"/>
            <c:bubble3D val="0"/>
            <c:spPr>
              <a:solidFill>
                <a:srgbClr val="008C86"/>
              </a:solidFill>
              <a:ln>
                <a:noFill/>
              </a:ln>
              <a:effectLst/>
            </c:spPr>
            <c:extLst>
              <c:ext xmlns:c16="http://schemas.microsoft.com/office/drawing/2014/chart" uri="{C3380CC4-5D6E-409C-BE32-E72D297353CC}">
                <c16:uniqueId val="{00000005-6C6F-EB44-BC42-7A7D375AF8B4}"/>
              </c:ext>
            </c:extLst>
          </c:dPt>
          <c:dPt>
            <c:idx val="14"/>
            <c:invertIfNegative val="0"/>
            <c:bubble3D val="0"/>
            <c:spPr>
              <a:solidFill>
                <a:srgbClr val="008C86"/>
              </a:solidFill>
              <a:ln>
                <a:noFill/>
              </a:ln>
              <a:effectLst/>
            </c:spPr>
            <c:extLst>
              <c:ext xmlns:c16="http://schemas.microsoft.com/office/drawing/2014/chart" uri="{C3380CC4-5D6E-409C-BE32-E72D297353CC}">
                <c16:uniqueId val="{00000007-6C6F-EB44-BC42-7A7D375AF8B4}"/>
              </c:ext>
            </c:extLst>
          </c:dPt>
          <c:dPt>
            <c:idx val="15"/>
            <c:invertIfNegative val="0"/>
            <c:bubble3D val="0"/>
            <c:spPr>
              <a:solidFill>
                <a:srgbClr val="008C86"/>
              </a:solidFill>
              <a:ln>
                <a:noFill/>
              </a:ln>
              <a:effectLst/>
            </c:spPr>
            <c:extLst>
              <c:ext xmlns:c16="http://schemas.microsoft.com/office/drawing/2014/chart" uri="{C3380CC4-5D6E-409C-BE32-E72D297353CC}">
                <c16:uniqueId val="{00000009-6C6F-EB44-BC42-7A7D375AF8B4}"/>
              </c:ext>
            </c:extLst>
          </c:dPt>
          <c:dPt>
            <c:idx val="16"/>
            <c:invertIfNegative val="0"/>
            <c:bubble3D val="0"/>
            <c:spPr>
              <a:solidFill>
                <a:srgbClr val="008C86"/>
              </a:solidFill>
              <a:ln>
                <a:noFill/>
              </a:ln>
              <a:effectLst/>
            </c:spPr>
            <c:extLst>
              <c:ext xmlns:c16="http://schemas.microsoft.com/office/drawing/2014/chart" uri="{C3380CC4-5D6E-409C-BE32-E72D297353CC}">
                <c16:uniqueId val="{0000000B-6C6F-EB44-BC42-7A7D375AF8B4}"/>
              </c:ext>
            </c:extLst>
          </c:dPt>
          <c:dPt>
            <c:idx val="17"/>
            <c:invertIfNegative val="0"/>
            <c:bubble3D val="0"/>
            <c:spPr>
              <a:solidFill>
                <a:srgbClr val="008C86"/>
              </a:solidFill>
              <a:ln>
                <a:noFill/>
              </a:ln>
              <a:effectLst/>
            </c:spPr>
            <c:extLst>
              <c:ext xmlns:c16="http://schemas.microsoft.com/office/drawing/2014/chart" uri="{C3380CC4-5D6E-409C-BE32-E72D297353CC}">
                <c16:uniqueId val="{0000000D-6C6F-EB44-BC42-7A7D375AF8B4}"/>
              </c:ext>
            </c:extLst>
          </c:dPt>
          <c:dPt>
            <c:idx val="18"/>
            <c:invertIfNegative val="0"/>
            <c:bubble3D val="0"/>
            <c:spPr>
              <a:solidFill>
                <a:srgbClr val="008C86"/>
              </a:solidFill>
              <a:ln>
                <a:noFill/>
              </a:ln>
              <a:effectLst/>
            </c:spPr>
            <c:extLst>
              <c:ext xmlns:c16="http://schemas.microsoft.com/office/drawing/2014/chart" uri="{C3380CC4-5D6E-409C-BE32-E72D297353CC}">
                <c16:uniqueId val="{0000000F-6C6F-EB44-BC42-7A7D375AF8B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Personalen på mitt barns fritidshem är kompetent</c:v>
                </c:pt>
                <c:pt idx="1">
                  <c:v>Fritidshemmets verksamhet är stimulerande för mitt barns sociala utveckling</c:v>
                </c:pt>
                <c:pt idx="2">
                  <c:v>Fritidshemmets verksamhet är stimulerande och utvecklande för mitt barns lärande</c:v>
                </c:pt>
                <c:pt idx="3">
                  <c:v>Jag får information från fritidshemmet om mitt barns utveckling</c:v>
                </c:pt>
                <c:pt idx="4">
                  <c:v>Jag är nöjd med verksamheten på mitt barns fritidshem</c:v>
                </c:pt>
                <c:pt idx="5">
                  <c:v> </c:v>
                </c:pt>
                <c:pt idx="6">
                  <c:v> </c:v>
                </c:pt>
                <c:pt idx="7">
                  <c:v> </c:v>
                </c:pt>
                <c:pt idx="8">
                  <c:v> </c:v>
                </c:pt>
                <c:pt idx="9">
                  <c:v> </c:v>
                </c:pt>
                <c:pt idx="10">
                  <c:v> </c:v>
                </c:pt>
                <c:pt idx="11">
                  <c:v> </c:v>
                </c:pt>
                <c:pt idx="12">
                  <c:v> </c:v>
                </c:pt>
                <c:pt idx="13">
                  <c:v> </c:v>
                </c:pt>
                <c:pt idx="14">
                  <c:v> </c:v>
                </c:pt>
                <c:pt idx="15">
                  <c:v> </c:v>
                </c:pt>
                <c:pt idx="16">
                  <c:v> </c:v>
                </c:pt>
                <c:pt idx="17">
                  <c:v> </c:v>
                </c:pt>
                <c:pt idx="18">
                  <c:v> </c:v>
                </c:pt>
              </c:strCache>
            </c:strRef>
          </c:cat>
          <c:val>
            <c:numRef>
              <c:f>Sheet1!$B$2:$B$20</c:f>
              <c:numCache>
                <c:formatCode>General</c:formatCode>
                <c:ptCount val="19"/>
                <c:pt idx="0">
                  <c:v>0.9524</c:v>
                </c:pt>
                <c:pt idx="1">
                  <c:v>0.9524</c:v>
                </c:pt>
                <c:pt idx="2">
                  <c:v>0.9048</c:v>
                </c:pt>
                <c:pt idx="3">
                  <c:v>0.7143</c:v>
                </c:pt>
                <c:pt idx="4">
                  <c:v>1.0</c:v>
                </c:pt>
              </c:numCache>
            </c:numRef>
          </c:val>
          <c:extLst>
            <c:ext xmlns:c16="http://schemas.microsoft.com/office/drawing/2014/chart" uri="{C3380CC4-5D6E-409C-BE32-E72D297353CC}">
              <c16:uniqueId val="{00000010-6C6F-EB44-BC42-7A7D375AF8B4}"/>
            </c:ext>
          </c:extLst>
        </c:ser>
        <c:ser>
          <c:idx val="1"/>
          <c:order val="1"/>
          <c:tx>
            <c:strRef>
              <c:f>Sheet1!$C$1</c:f>
              <c:strCache>
                <c:ptCount val="1"/>
                <c:pt idx="0">
                  <c:v>Danderyd</c:v>
                </c:pt>
              </c:strCache>
            </c:strRef>
          </c:tx>
          <c:spPr>
            <a:solidFill>
              <a:srgbClr val="2AA8B0"/>
            </a:solidFill>
            <a:ln>
              <a:noFill/>
            </a:ln>
            <a:effectLst/>
          </c:spPr>
          <c:invertIfNegative val="0"/>
          <c:dPt>
            <c:idx val="0"/>
            <c:invertIfNegative val="0"/>
            <c:bubble3D val="0"/>
            <c:spPr>
              <a:solidFill>
                <a:srgbClr val="2AA8B0"/>
              </a:solidFill>
              <a:ln>
                <a:noFill/>
              </a:ln>
              <a:effectLst/>
            </c:spPr>
            <c:extLst>
              <c:ext xmlns:c16="http://schemas.microsoft.com/office/drawing/2014/chart" uri="{C3380CC4-5D6E-409C-BE32-E72D297353CC}">
                <c16:uniqueId val="{00000012-6C6F-EB44-BC42-7A7D375AF8B4}"/>
              </c:ext>
            </c:extLst>
          </c:dPt>
          <c:dPt>
            <c:idx val="1"/>
            <c:invertIfNegative val="0"/>
            <c:bubble3D val="0"/>
            <c:spPr>
              <a:solidFill>
                <a:srgbClr val="2AA8B0"/>
              </a:solidFill>
              <a:ln>
                <a:noFill/>
              </a:ln>
              <a:effectLst/>
            </c:spPr>
            <c:extLst>
              <c:ext xmlns:c16="http://schemas.microsoft.com/office/drawing/2014/chart" uri="{C3380CC4-5D6E-409C-BE32-E72D297353CC}">
                <c16:uniqueId val="{00000014-6C6F-EB44-BC42-7A7D375AF8B4}"/>
              </c:ext>
            </c:extLst>
          </c:dPt>
          <c:dPt>
            <c:idx val="2"/>
            <c:invertIfNegative val="0"/>
            <c:bubble3D val="0"/>
            <c:spPr>
              <a:solidFill>
                <a:srgbClr val="2AA8B0"/>
              </a:solidFill>
              <a:ln>
                <a:noFill/>
              </a:ln>
              <a:effectLst/>
            </c:spPr>
            <c:extLst>
              <c:ext xmlns:c16="http://schemas.microsoft.com/office/drawing/2014/chart" uri="{C3380CC4-5D6E-409C-BE32-E72D297353CC}">
                <c16:uniqueId val="{00000016-6C6F-EB44-BC42-7A7D375AF8B4}"/>
              </c:ext>
            </c:extLst>
          </c:dPt>
          <c:dPt>
            <c:idx val="14"/>
            <c:invertIfNegative val="0"/>
            <c:bubble3D val="0"/>
            <c:spPr>
              <a:solidFill>
                <a:srgbClr val="2AA8B0"/>
              </a:solidFill>
              <a:ln>
                <a:noFill/>
              </a:ln>
              <a:effectLst/>
            </c:spPr>
            <c:extLst>
              <c:ext xmlns:c16="http://schemas.microsoft.com/office/drawing/2014/chart" uri="{C3380CC4-5D6E-409C-BE32-E72D297353CC}">
                <c16:uniqueId val="{00000018-6C6F-EB44-BC42-7A7D375AF8B4}"/>
              </c:ext>
            </c:extLst>
          </c:dPt>
          <c:dPt>
            <c:idx val="15"/>
            <c:invertIfNegative val="0"/>
            <c:bubble3D val="0"/>
            <c:spPr>
              <a:solidFill>
                <a:srgbClr val="2AA8B0"/>
              </a:solidFill>
              <a:ln>
                <a:noFill/>
              </a:ln>
              <a:effectLst/>
            </c:spPr>
            <c:extLst>
              <c:ext xmlns:c16="http://schemas.microsoft.com/office/drawing/2014/chart" uri="{C3380CC4-5D6E-409C-BE32-E72D297353CC}">
                <c16:uniqueId val="{0000001A-6C6F-EB44-BC42-7A7D375AF8B4}"/>
              </c:ext>
            </c:extLst>
          </c:dPt>
          <c:dPt>
            <c:idx val="16"/>
            <c:invertIfNegative val="0"/>
            <c:bubble3D val="0"/>
            <c:spPr>
              <a:solidFill>
                <a:srgbClr val="2AA8B0"/>
              </a:solidFill>
              <a:ln>
                <a:noFill/>
              </a:ln>
              <a:effectLst/>
            </c:spPr>
            <c:extLst>
              <c:ext xmlns:c16="http://schemas.microsoft.com/office/drawing/2014/chart" uri="{C3380CC4-5D6E-409C-BE32-E72D297353CC}">
                <c16:uniqueId val="{0000001C-6C6F-EB44-BC42-7A7D375AF8B4}"/>
              </c:ext>
            </c:extLst>
          </c:dPt>
          <c:dPt>
            <c:idx val="17"/>
            <c:invertIfNegative val="0"/>
            <c:bubble3D val="0"/>
            <c:spPr>
              <a:solidFill>
                <a:srgbClr val="2AA8B0"/>
              </a:solidFill>
              <a:ln>
                <a:noFill/>
              </a:ln>
              <a:effectLst/>
            </c:spPr>
            <c:extLst>
              <c:ext xmlns:c16="http://schemas.microsoft.com/office/drawing/2014/chart" uri="{C3380CC4-5D6E-409C-BE32-E72D297353CC}">
                <c16:uniqueId val="{0000001E-6C6F-EB44-BC42-7A7D375AF8B4}"/>
              </c:ext>
            </c:extLst>
          </c:dPt>
          <c:dPt>
            <c:idx val="18"/>
            <c:invertIfNegative val="0"/>
            <c:bubble3D val="0"/>
            <c:spPr>
              <a:solidFill>
                <a:srgbClr val="2AA8B0"/>
              </a:solidFill>
              <a:ln>
                <a:noFill/>
              </a:ln>
              <a:effectLst/>
            </c:spPr>
            <c:extLst>
              <c:ext xmlns:c16="http://schemas.microsoft.com/office/drawing/2014/chart" uri="{C3380CC4-5D6E-409C-BE32-E72D297353CC}">
                <c16:uniqueId val="{00000020-6C6F-EB44-BC42-7A7D375AF8B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Personalen på mitt barns fritidshem är kompetent</c:v>
                </c:pt>
                <c:pt idx="1">
                  <c:v>Fritidshemmets verksamhet är stimulerande för mitt barns sociala utveckling</c:v>
                </c:pt>
                <c:pt idx="2">
                  <c:v>Fritidshemmets verksamhet är stimulerande och utvecklande för mitt barns lärande</c:v>
                </c:pt>
                <c:pt idx="3">
                  <c:v>Jag får information från fritidshemmet om mitt barns utveckling</c:v>
                </c:pt>
                <c:pt idx="4">
                  <c:v>Jag är nöjd med verksamheten på mitt barns fritidshem</c:v>
                </c:pt>
                <c:pt idx="5">
                  <c:v> </c:v>
                </c:pt>
                <c:pt idx="6">
                  <c:v> </c:v>
                </c:pt>
                <c:pt idx="7">
                  <c:v> </c:v>
                </c:pt>
                <c:pt idx="8">
                  <c:v> </c:v>
                </c:pt>
                <c:pt idx="9">
                  <c:v> </c:v>
                </c:pt>
                <c:pt idx="10">
                  <c:v> </c:v>
                </c:pt>
                <c:pt idx="11">
                  <c:v> </c:v>
                </c:pt>
                <c:pt idx="12">
                  <c:v> </c:v>
                </c:pt>
                <c:pt idx="13">
                  <c:v> </c:v>
                </c:pt>
                <c:pt idx="14">
                  <c:v> </c:v>
                </c:pt>
                <c:pt idx="15">
                  <c:v> </c:v>
                </c:pt>
                <c:pt idx="16">
                  <c:v> </c:v>
                </c:pt>
                <c:pt idx="17">
                  <c:v> </c:v>
                </c:pt>
                <c:pt idx="18">
                  <c:v> </c:v>
                </c:pt>
              </c:strCache>
            </c:strRef>
          </c:cat>
          <c:val>
            <c:numRef>
              <c:f>Sheet1!$C$2:$C$20</c:f>
              <c:numCache>
                <c:formatCode>General</c:formatCode>
                <c:ptCount val="19"/>
                <c:pt idx="0">
                  <c:v>0.9119</c:v>
                </c:pt>
                <c:pt idx="1">
                  <c:v>0.9115</c:v>
                </c:pt>
                <c:pt idx="2">
                  <c:v>0.8549</c:v>
                </c:pt>
                <c:pt idx="3">
                  <c:v>0.6269</c:v>
                </c:pt>
                <c:pt idx="4">
                  <c:v>0.9062</c:v>
                </c:pt>
              </c:numCache>
            </c:numRef>
          </c:val>
          <c:extLst>
            <c:ext xmlns:c16="http://schemas.microsoft.com/office/drawing/2014/chart" uri="{C3380CC4-5D6E-409C-BE32-E72D297353CC}">
              <c16:uniqueId val="{00000021-6C6F-EB44-BC42-7A7D375AF8B4}"/>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1"/>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0.1429</c:v>
                </c:pt>
                <c:pt idx="1">
                  <c:v>0.125</c:v>
                </c:pt>
                <c:pt idx="2">
                  <c:v>0.1538</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0.8095</c:v>
                </c:pt>
                <c:pt idx="1">
                  <c:v>0.75</c:v>
                </c:pt>
                <c:pt idx="2">
                  <c:v>0.8462</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0.0476</c:v>
                </c:pt>
                <c:pt idx="1">
                  <c:v>0.125</c:v>
                </c:pt>
                <c:pt idx="2">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0.1429</c:v>
                </c:pt>
                <c:pt idx="1">
                  <c:v>0.0</c:v>
                </c:pt>
                <c:pt idx="2">
                  <c:v>0.2308</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0.7619</c:v>
                </c:pt>
                <c:pt idx="1">
                  <c:v>0.875</c:v>
                </c:pt>
                <c:pt idx="2">
                  <c:v>0.6923</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0.0952</c:v>
                </c:pt>
                <c:pt idx="1">
                  <c:v>0.125</c:v>
                </c:pt>
                <c:pt idx="2">
                  <c:v>0.0769</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0.2381</c:v>
                </c:pt>
                <c:pt idx="1">
                  <c:v>0.25</c:v>
                </c:pt>
                <c:pt idx="2">
                  <c:v>0.2308</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0.1429</c:v>
                </c:pt>
                <c:pt idx="1">
                  <c:v>0.125</c:v>
                </c:pt>
                <c:pt idx="2">
                  <c:v>0.1538</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0.5714</c:v>
                </c:pt>
                <c:pt idx="1">
                  <c:v>0.625</c:v>
                </c:pt>
                <c:pt idx="2">
                  <c:v>0.5385</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0.0476</c:v>
                </c:pt>
                <c:pt idx="1">
                  <c:v>0.0</c:v>
                </c:pt>
                <c:pt idx="2">
                  <c:v>0.0769</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0.0952</c:v>
                </c:pt>
                <c:pt idx="1">
                  <c:v>0.0</c:v>
                </c:pt>
                <c:pt idx="2">
                  <c:v>0.1538</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0.8571</c:v>
                </c:pt>
                <c:pt idx="1">
                  <c:v>0.875</c:v>
                </c:pt>
                <c:pt idx="2">
                  <c:v>0.8462</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0.0476</c:v>
                </c:pt>
                <c:pt idx="1">
                  <c:v>0.125</c:v>
                </c:pt>
                <c:pt idx="2">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0.1429</c:v>
                </c:pt>
                <c:pt idx="1">
                  <c:v>0.125</c:v>
                </c:pt>
                <c:pt idx="2">
                  <c:v>0.1538</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0.8571</c:v>
                </c:pt>
                <c:pt idx="1">
                  <c:v>0.875</c:v>
                </c:pt>
                <c:pt idx="2">
                  <c:v>0.8462</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0.0476</c:v>
                </c:pt>
                <c:pt idx="1">
                  <c:v>0.0</c:v>
                </c:pt>
                <c:pt idx="2">
                  <c:v>0.0769</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0.9048</c:v>
                </c:pt>
                <c:pt idx="1">
                  <c:v>0.875</c:v>
                </c:pt>
                <c:pt idx="2">
                  <c:v>0.9231</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0.0476</c:v>
                </c:pt>
                <c:pt idx="1">
                  <c:v>0.125</c:v>
                </c:pt>
                <c:pt idx="2">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0.0952</c:v>
                </c:pt>
                <c:pt idx="1">
                  <c:v>0.125</c:v>
                </c:pt>
                <c:pt idx="2">
                  <c:v>0.0769</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0.1905</c:v>
                </c:pt>
                <c:pt idx="1">
                  <c:v>0.25</c:v>
                </c:pt>
                <c:pt idx="2">
                  <c:v>0.1538</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0.6667</c:v>
                </c:pt>
                <c:pt idx="1">
                  <c:v>0.625</c:v>
                </c:pt>
                <c:pt idx="2">
                  <c:v>0.6923</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0.0476</c:v>
                </c:pt>
                <c:pt idx="1">
                  <c:v>0.0</c:v>
                </c:pt>
                <c:pt idx="2">
                  <c:v>0.0769</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0.0476</c:v>
                </c:pt>
                <c:pt idx="1">
                  <c:v>0.0</c:v>
                </c:pt>
                <c:pt idx="2">
                  <c:v>0.0769</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0.0952</c:v>
                </c:pt>
                <c:pt idx="1">
                  <c:v>0.125</c:v>
                </c:pt>
                <c:pt idx="2">
                  <c:v>0.0769</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0.8571</c:v>
                </c:pt>
                <c:pt idx="1">
                  <c:v>0.875</c:v>
                </c:pt>
                <c:pt idx="2">
                  <c:v>0.8462</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Sheet1!$D$2:$D$4</c:f>
              <c:numCache>
                <c:formatCode>General</c:formatCode>
                <c:ptCount val="3"/>
                <c:pt idx="0">
                  <c:v>0.1429</c:v>
                </c:pt>
                <c:pt idx="1">
                  <c:v>0.125</c:v>
                </c:pt>
                <c:pt idx="2">
                  <c:v>0.1538</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Sheet1!$E$2:$E$4</c:f>
              <c:numCache>
                <c:formatCode>General</c:formatCode>
                <c:ptCount val="3"/>
                <c:pt idx="0">
                  <c:v>0.6667</c:v>
                </c:pt>
                <c:pt idx="1">
                  <c:v>0.75</c:v>
                </c:pt>
                <c:pt idx="2">
                  <c:v>0.6154</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totalt</c:v>
                </c:pt>
                <c:pt idx="1">
                  <c:v>Ösbyskolan, pojkar</c:v>
                </c:pt>
                <c:pt idx="2">
                  <c:v>Ösbyskolan, flickor</c:v>
                </c:pt>
              </c:strCache>
            </c:strRef>
          </c:cat>
          <c:val>
            <c:numRef>
              <c:f>Sheet1!$F$2:$F$4</c:f>
              <c:numCache>
                <c:formatCode>General</c:formatCode>
                <c:ptCount val="3"/>
                <c:pt idx="0">
                  <c:v>0.1905</c:v>
                </c:pt>
                <c:pt idx="1">
                  <c:v>0.125</c:v>
                </c:pt>
                <c:pt idx="2">
                  <c:v>0.2308</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434209291"/>
          <c:y val="0.10765524445456437"/>
          <c:w val="0.44448421992497744"/>
          <c:h val="0.87600968023707337"/>
        </c:manualLayout>
      </c:layout>
      <c:barChart>
        <c:barDir val="bar"/>
        <c:grouping val="clustered"/>
        <c:varyColors val="0"/>
        <c:ser>
          <c:idx val="0"/>
          <c:order val="0"/>
          <c:tx>
            <c:strRef>
              <c:f>Sheet1!$B$1</c:f>
              <c:strCache>
                <c:ptCount val="1"/>
                <c:pt idx="0">
                  <c:v>Ösbyskolan</c:v>
                </c:pt>
              </c:strCache>
            </c:strRef>
          </c:tx>
          <c:spPr>
            <a:solidFill>
              <a:srgbClr val="008C86"/>
            </a:solidFill>
            <a:ln>
              <a:noFill/>
            </a:ln>
            <a:effectLst/>
          </c:spPr>
          <c:invertIfNegative val="0"/>
          <c:dPt>
            <c:idx val="0"/>
            <c:invertIfNegative val="0"/>
            <c:bubble3D val="0"/>
            <c:spPr>
              <a:solidFill>
                <a:srgbClr val="008C86"/>
              </a:solidFill>
              <a:ln>
                <a:noFill/>
              </a:ln>
              <a:effectLst/>
            </c:spPr>
            <c:extLst>
              <c:ext xmlns:c16="http://schemas.microsoft.com/office/drawing/2014/chart" uri="{C3380CC4-5D6E-409C-BE32-E72D297353CC}">
                <c16:uniqueId val="{00000001-6C6F-EB44-BC42-7A7D375AF8B4}"/>
              </c:ext>
            </c:extLst>
          </c:dPt>
          <c:dPt>
            <c:idx val="1"/>
            <c:invertIfNegative val="0"/>
            <c:bubble3D val="0"/>
            <c:spPr>
              <a:solidFill>
                <a:srgbClr val="008C86"/>
              </a:solidFill>
              <a:ln>
                <a:noFill/>
              </a:ln>
              <a:effectLst/>
            </c:spPr>
            <c:extLst>
              <c:ext xmlns:c16="http://schemas.microsoft.com/office/drawing/2014/chart" uri="{C3380CC4-5D6E-409C-BE32-E72D297353CC}">
                <c16:uniqueId val="{00000003-6C6F-EB44-BC42-7A7D375AF8B4}"/>
              </c:ext>
            </c:extLst>
          </c:dPt>
          <c:dPt>
            <c:idx val="2"/>
            <c:invertIfNegative val="0"/>
            <c:bubble3D val="0"/>
            <c:spPr>
              <a:solidFill>
                <a:srgbClr val="008C86"/>
              </a:solidFill>
              <a:ln>
                <a:noFill/>
              </a:ln>
              <a:effectLst/>
            </c:spPr>
            <c:extLst>
              <c:ext xmlns:c16="http://schemas.microsoft.com/office/drawing/2014/chart" uri="{C3380CC4-5D6E-409C-BE32-E72D297353CC}">
                <c16:uniqueId val="{00000005-6C6F-EB44-BC42-7A7D375AF8B4}"/>
              </c:ext>
            </c:extLst>
          </c:dPt>
          <c:dPt>
            <c:idx val="14"/>
            <c:invertIfNegative val="0"/>
            <c:bubble3D val="0"/>
            <c:spPr>
              <a:solidFill>
                <a:srgbClr val="008C86"/>
              </a:solidFill>
              <a:ln>
                <a:noFill/>
              </a:ln>
              <a:effectLst/>
            </c:spPr>
            <c:extLst>
              <c:ext xmlns:c16="http://schemas.microsoft.com/office/drawing/2014/chart" uri="{C3380CC4-5D6E-409C-BE32-E72D297353CC}">
                <c16:uniqueId val="{00000007-6C6F-EB44-BC42-7A7D375AF8B4}"/>
              </c:ext>
            </c:extLst>
          </c:dPt>
          <c:dPt>
            <c:idx val="15"/>
            <c:invertIfNegative val="0"/>
            <c:bubble3D val="0"/>
            <c:spPr>
              <a:solidFill>
                <a:srgbClr val="008C86"/>
              </a:solidFill>
              <a:ln>
                <a:noFill/>
              </a:ln>
              <a:effectLst/>
            </c:spPr>
            <c:extLst>
              <c:ext xmlns:c16="http://schemas.microsoft.com/office/drawing/2014/chart" uri="{C3380CC4-5D6E-409C-BE32-E72D297353CC}">
                <c16:uniqueId val="{00000009-6C6F-EB44-BC42-7A7D375AF8B4}"/>
              </c:ext>
            </c:extLst>
          </c:dPt>
          <c:dPt>
            <c:idx val="16"/>
            <c:invertIfNegative val="0"/>
            <c:bubble3D val="0"/>
            <c:spPr>
              <a:solidFill>
                <a:srgbClr val="008C86"/>
              </a:solidFill>
              <a:ln>
                <a:noFill/>
              </a:ln>
              <a:effectLst/>
            </c:spPr>
            <c:extLst>
              <c:ext xmlns:c16="http://schemas.microsoft.com/office/drawing/2014/chart" uri="{C3380CC4-5D6E-409C-BE32-E72D297353CC}">
                <c16:uniqueId val="{0000000B-6C6F-EB44-BC42-7A7D375AF8B4}"/>
              </c:ext>
            </c:extLst>
          </c:dPt>
          <c:dPt>
            <c:idx val="17"/>
            <c:invertIfNegative val="0"/>
            <c:bubble3D val="0"/>
            <c:spPr>
              <a:solidFill>
                <a:srgbClr val="008C86"/>
              </a:solidFill>
              <a:ln>
                <a:noFill/>
              </a:ln>
              <a:effectLst/>
            </c:spPr>
            <c:extLst>
              <c:ext xmlns:c16="http://schemas.microsoft.com/office/drawing/2014/chart" uri="{C3380CC4-5D6E-409C-BE32-E72D297353CC}">
                <c16:uniqueId val="{0000000D-6C6F-EB44-BC42-7A7D375AF8B4}"/>
              </c:ext>
            </c:extLst>
          </c:dPt>
          <c:dPt>
            <c:idx val="18"/>
            <c:invertIfNegative val="0"/>
            <c:bubble3D val="0"/>
            <c:spPr>
              <a:solidFill>
                <a:srgbClr val="008C86"/>
              </a:solidFill>
              <a:ln>
                <a:noFill/>
              </a:ln>
              <a:effectLst/>
            </c:spPr>
            <c:extLst>
              <c:ext xmlns:c16="http://schemas.microsoft.com/office/drawing/2014/chart" uri="{C3380CC4-5D6E-409C-BE32-E72D297353CC}">
                <c16:uniqueId val="{0000000F-6C6F-EB44-BC42-7A7D375AF8B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Personalen bemöter flickor och pojkar på samma sätt</c:v>
                </c:pt>
                <c:pt idx="1">
                  <c:v>Lärarna arbetar aktivt för att stimulera mitt barns språkutveckling</c:v>
                </c:pt>
                <c:pt idx="2">
                  <c:v>Jag får information om målen som styr fritidshemsverksamheten</c:v>
                </c:pt>
                <c:pt idx="3">
                  <c:v>Öppettiderna på fritidshemmet passar min familjs behov</c:v>
                </c:pt>
                <c:pt idx="4">
                  <c:v> </c:v>
                </c:pt>
                <c:pt idx="5">
                  <c:v> </c:v>
                </c:pt>
                <c:pt idx="6">
                  <c:v> </c:v>
                </c:pt>
                <c:pt idx="7">
                  <c:v> </c:v>
                </c:pt>
                <c:pt idx="8">
                  <c:v> </c:v>
                </c:pt>
                <c:pt idx="9">
                  <c:v> </c:v>
                </c:pt>
                <c:pt idx="10">
                  <c:v> </c:v>
                </c:pt>
                <c:pt idx="11">
                  <c:v> </c:v>
                </c:pt>
                <c:pt idx="12">
                  <c:v> </c:v>
                </c:pt>
                <c:pt idx="13">
                  <c:v> </c:v>
                </c:pt>
                <c:pt idx="14">
                  <c:v> </c:v>
                </c:pt>
                <c:pt idx="15">
                  <c:v> </c:v>
                </c:pt>
                <c:pt idx="16">
                  <c:v> </c:v>
                </c:pt>
                <c:pt idx="17">
                  <c:v> </c:v>
                </c:pt>
                <c:pt idx="18">
                  <c:v> </c:v>
                </c:pt>
              </c:strCache>
            </c:strRef>
          </c:cat>
          <c:val>
            <c:numRef>
              <c:f>Sheet1!$B$2:$B$20</c:f>
              <c:numCache>
                <c:formatCode>General</c:formatCode>
                <c:ptCount val="19"/>
                <c:pt idx="0">
                  <c:v>0.8095</c:v>
                </c:pt>
                <c:pt idx="1">
                  <c:v>0.9524</c:v>
                </c:pt>
                <c:pt idx="2">
                  <c:v>0.8571</c:v>
                </c:pt>
                <c:pt idx="3">
                  <c:v>0.9524</c:v>
                </c:pt>
              </c:numCache>
            </c:numRef>
          </c:val>
          <c:extLst>
            <c:ext xmlns:c16="http://schemas.microsoft.com/office/drawing/2014/chart" uri="{C3380CC4-5D6E-409C-BE32-E72D297353CC}">
              <c16:uniqueId val="{00000010-6C6F-EB44-BC42-7A7D375AF8B4}"/>
            </c:ext>
          </c:extLst>
        </c:ser>
        <c:ser>
          <c:idx val="1"/>
          <c:order val="1"/>
          <c:tx>
            <c:strRef>
              <c:f>Sheet1!$C$1</c:f>
              <c:strCache>
                <c:ptCount val="1"/>
                <c:pt idx="0">
                  <c:v>Danderyd</c:v>
                </c:pt>
              </c:strCache>
            </c:strRef>
          </c:tx>
          <c:spPr>
            <a:solidFill>
              <a:srgbClr val="2AA8B0"/>
            </a:solidFill>
            <a:ln>
              <a:noFill/>
            </a:ln>
            <a:effectLst/>
          </c:spPr>
          <c:invertIfNegative val="0"/>
          <c:dPt>
            <c:idx val="0"/>
            <c:invertIfNegative val="0"/>
            <c:bubble3D val="0"/>
            <c:spPr>
              <a:solidFill>
                <a:srgbClr val="2AA8B0"/>
              </a:solidFill>
              <a:ln>
                <a:noFill/>
              </a:ln>
              <a:effectLst/>
            </c:spPr>
            <c:extLst>
              <c:ext xmlns:c16="http://schemas.microsoft.com/office/drawing/2014/chart" uri="{C3380CC4-5D6E-409C-BE32-E72D297353CC}">
                <c16:uniqueId val="{00000012-6C6F-EB44-BC42-7A7D375AF8B4}"/>
              </c:ext>
            </c:extLst>
          </c:dPt>
          <c:dPt>
            <c:idx val="1"/>
            <c:invertIfNegative val="0"/>
            <c:bubble3D val="0"/>
            <c:spPr>
              <a:solidFill>
                <a:srgbClr val="2AA8B0"/>
              </a:solidFill>
              <a:ln>
                <a:noFill/>
              </a:ln>
              <a:effectLst/>
            </c:spPr>
            <c:extLst>
              <c:ext xmlns:c16="http://schemas.microsoft.com/office/drawing/2014/chart" uri="{C3380CC4-5D6E-409C-BE32-E72D297353CC}">
                <c16:uniqueId val="{00000014-6C6F-EB44-BC42-7A7D375AF8B4}"/>
              </c:ext>
            </c:extLst>
          </c:dPt>
          <c:dPt>
            <c:idx val="2"/>
            <c:invertIfNegative val="0"/>
            <c:bubble3D val="0"/>
            <c:spPr>
              <a:solidFill>
                <a:srgbClr val="2AA8B0"/>
              </a:solidFill>
              <a:ln>
                <a:noFill/>
              </a:ln>
              <a:effectLst/>
            </c:spPr>
            <c:extLst>
              <c:ext xmlns:c16="http://schemas.microsoft.com/office/drawing/2014/chart" uri="{C3380CC4-5D6E-409C-BE32-E72D297353CC}">
                <c16:uniqueId val="{00000016-6C6F-EB44-BC42-7A7D375AF8B4}"/>
              </c:ext>
            </c:extLst>
          </c:dPt>
          <c:dPt>
            <c:idx val="14"/>
            <c:invertIfNegative val="0"/>
            <c:bubble3D val="0"/>
            <c:spPr>
              <a:solidFill>
                <a:srgbClr val="2AA8B0"/>
              </a:solidFill>
              <a:ln>
                <a:noFill/>
              </a:ln>
              <a:effectLst/>
            </c:spPr>
            <c:extLst>
              <c:ext xmlns:c16="http://schemas.microsoft.com/office/drawing/2014/chart" uri="{C3380CC4-5D6E-409C-BE32-E72D297353CC}">
                <c16:uniqueId val="{00000018-6C6F-EB44-BC42-7A7D375AF8B4}"/>
              </c:ext>
            </c:extLst>
          </c:dPt>
          <c:dPt>
            <c:idx val="15"/>
            <c:invertIfNegative val="0"/>
            <c:bubble3D val="0"/>
            <c:spPr>
              <a:solidFill>
                <a:srgbClr val="2AA8B0"/>
              </a:solidFill>
              <a:ln>
                <a:noFill/>
              </a:ln>
              <a:effectLst/>
            </c:spPr>
            <c:extLst>
              <c:ext xmlns:c16="http://schemas.microsoft.com/office/drawing/2014/chart" uri="{C3380CC4-5D6E-409C-BE32-E72D297353CC}">
                <c16:uniqueId val="{0000001A-6C6F-EB44-BC42-7A7D375AF8B4}"/>
              </c:ext>
            </c:extLst>
          </c:dPt>
          <c:dPt>
            <c:idx val="16"/>
            <c:invertIfNegative val="0"/>
            <c:bubble3D val="0"/>
            <c:spPr>
              <a:solidFill>
                <a:srgbClr val="2AA8B0"/>
              </a:solidFill>
              <a:ln>
                <a:noFill/>
              </a:ln>
              <a:effectLst/>
            </c:spPr>
            <c:extLst>
              <c:ext xmlns:c16="http://schemas.microsoft.com/office/drawing/2014/chart" uri="{C3380CC4-5D6E-409C-BE32-E72D297353CC}">
                <c16:uniqueId val="{0000001C-6C6F-EB44-BC42-7A7D375AF8B4}"/>
              </c:ext>
            </c:extLst>
          </c:dPt>
          <c:dPt>
            <c:idx val="17"/>
            <c:invertIfNegative val="0"/>
            <c:bubble3D val="0"/>
            <c:spPr>
              <a:solidFill>
                <a:srgbClr val="2AA8B0"/>
              </a:solidFill>
              <a:ln>
                <a:noFill/>
              </a:ln>
              <a:effectLst/>
            </c:spPr>
            <c:extLst>
              <c:ext xmlns:c16="http://schemas.microsoft.com/office/drawing/2014/chart" uri="{C3380CC4-5D6E-409C-BE32-E72D297353CC}">
                <c16:uniqueId val="{0000001E-6C6F-EB44-BC42-7A7D375AF8B4}"/>
              </c:ext>
            </c:extLst>
          </c:dPt>
          <c:dPt>
            <c:idx val="18"/>
            <c:invertIfNegative val="0"/>
            <c:bubble3D val="0"/>
            <c:spPr>
              <a:solidFill>
                <a:srgbClr val="2AA8B0"/>
              </a:solidFill>
              <a:ln>
                <a:noFill/>
              </a:ln>
              <a:effectLst/>
            </c:spPr>
            <c:extLst>
              <c:ext xmlns:c16="http://schemas.microsoft.com/office/drawing/2014/chart" uri="{C3380CC4-5D6E-409C-BE32-E72D297353CC}">
                <c16:uniqueId val="{00000020-6C6F-EB44-BC42-7A7D375AF8B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Personalen bemöter flickor och pojkar på samma sätt</c:v>
                </c:pt>
                <c:pt idx="1">
                  <c:v>Lärarna arbetar aktivt för att stimulera mitt barns språkutveckling</c:v>
                </c:pt>
                <c:pt idx="2">
                  <c:v>Jag får information om målen som styr fritidshemsverksamheten</c:v>
                </c:pt>
                <c:pt idx="3">
                  <c:v>Öppettiderna på fritidshemmet passar min familjs behov</c:v>
                </c:pt>
                <c:pt idx="4">
                  <c:v> </c:v>
                </c:pt>
                <c:pt idx="5">
                  <c:v> </c:v>
                </c:pt>
                <c:pt idx="6">
                  <c:v> </c:v>
                </c:pt>
                <c:pt idx="7">
                  <c:v> </c:v>
                </c:pt>
                <c:pt idx="8">
                  <c:v> </c:v>
                </c:pt>
                <c:pt idx="9">
                  <c:v> </c:v>
                </c:pt>
                <c:pt idx="10">
                  <c:v> </c:v>
                </c:pt>
                <c:pt idx="11">
                  <c:v> </c:v>
                </c:pt>
                <c:pt idx="12">
                  <c:v> </c:v>
                </c:pt>
                <c:pt idx="13">
                  <c:v> </c:v>
                </c:pt>
                <c:pt idx="14">
                  <c:v> </c:v>
                </c:pt>
                <c:pt idx="15">
                  <c:v> </c:v>
                </c:pt>
                <c:pt idx="16">
                  <c:v> </c:v>
                </c:pt>
                <c:pt idx="17">
                  <c:v> </c:v>
                </c:pt>
                <c:pt idx="18">
                  <c:v> </c:v>
                </c:pt>
              </c:strCache>
            </c:strRef>
          </c:cat>
          <c:val>
            <c:numRef>
              <c:f>Sheet1!$C$2:$C$20</c:f>
              <c:numCache>
                <c:formatCode>General</c:formatCode>
                <c:ptCount val="19"/>
                <c:pt idx="0">
                  <c:v>0.5918</c:v>
                </c:pt>
                <c:pt idx="1">
                  <c:v>0.7949</c:v>
                </c:pt>
                <c:pt idx="2">
                  <c:v>0.658</c:v>
                </c:pt>
                <c:pt idx="3">
                  <c:v>0.943</c:v>
                </c:pt>
              </c:numCache>
            </c:numRef>
          </c:val>
          <c:extLst>
            <c:ext xmlns:c16="http://schemas.microsoft.com/office/drawing/2014/chart" uri="{C3380CC4-5D6E-409C-BE32-E72D297353CC}">
              <c16:uniqueId val="{00000021-6C6F-EB44-BC42-7A7D375AF8B4}"/>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1"/>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Sheet1!$B$2:$B$4</c:f>
              <c:numCache>
                <c:formatCode>General</c:formatCode>
                <c:ptCount val="3"/>
                <c:pt idx="0">
                  <c:v>0.0</c:v>
                </c:pt>
                <c:pt idx="1">
                  <c:v>0.0</c:v>
                </c:pt>
                <c:pt idx="2">
                  <c:v>0.0112</c:v>
                </c:pt>
              </c:numCache>
            </c:numRef>
          </c:val>
          <c:extLst>
            <c:ext xmlns:c16="http://schemas.microsoft.com/office/drawing/2014/chart" uri="{C3380CC4-5D6E-409C-BE32-E72D297353CC}">
              <c16:uniqueId val="{00000000-0433-C544-984B-C28447024461}"/>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Sheet1!$C$2:$C$4</c:f>
              <c:numCache>
                <c:formatCode>General</c:formatCode>
                <c:ptCount val="3"/>
                <c:pt idx="0">
                  <c:v>0.0</c:v>
                </c:pt>
                <c:pt idx="1">
                  <c:v>0.0513</c:v>
                </c:pt>
                <c:pt idx="2">
                  <c:v>0.0402</c:v>
                </c:pt>
              </c:numCache>
            </c:numRef>
          </c:val>
          <c:extLst>
            <c:ext xmlns:c16="http://schemas.microsoft.com/office/drawing/2014/chart" uri="{C3380CC4-5D6E-409C-BE32-E72D297353CC}">
              <c16:uniqueId val="{00000001-0433-C544-984B-C28447024461}"/>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Sheet1!$D$2:$D$4</c:f>
              <c:numCache>
                <c:formatCode>General</c:formatCode>
                <c:ptCount val="3"/>
                <c:pt idx="0">
                  <c:v>0.1429</c:v>
                </c:pt>
                <c:pt idx="1">
                  <c:v>0.2103</c:v>
                </c:pt>
                <c:pt idx="2">
                  <c:v>0.3354</c:v>
                </c:pt>
              </c:numCache>
            </c:numRef>
          </c:val>
          <c:extLst>
            <c:ext xmlns:c16="http://schemas.microsoft.com/office/drawing/2014/chart" uri="{C3380CC4-5D6E-409C-BE32-E72D297353CC}">
              <c16:uniqueId val="{00000002-0433-C544-984B-C28447024461}"/>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Sheet1!$E$2:$E$4</c:f>
              <c:numCache>
                <c:formatCode>General</c:formatCode>
                <c:ptCount val="3"/>
                <c:pt idx="0">
                  <c:v>0.8571</c:v>
                </c:pt>
                <c:pt idx="1">
                  <c:v>0.7231</c:v>
                </c:pt>
                <c:pt idx="2">
                  <c:v>0.595</c:v>
                </c:pt>
              </c:numCache>
            </c:numRef>
          </c:val>
          <c:extLst>
            <c:ext xmlns:c16="http://schemas.microsoft.com/office/drawing/2014/chart" uri="{C3380CC4-5D6E-409C-BE32-E72D297353CC}">
              <c16:uniqueId val="{00000003-0433-C544-984B-C28447024461}"/>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Sheet1!$F$2:$F$4</c:f>
              <c:numCache>
                <c:formatCode>General</c:formatCode>
                <c:ptCount val="3"/>
                <c:pt idx="0">
                  <c:v>0.0</c:v>
                </c:pt>
                <c:pt idx="1">
                  <c:v>0.0154</c:v>
                </c:pt>
                <c:pt idx="2">
                  <c:v>0.0182</c:v>
                </c:pt>
              </c:numCache>
            </c:numRef>
          </c:val>
          <c:extLst>
            <c:ext xmlns:c16="http://schemas.microsoft.com/office/drawing/2014/chart" uri="{C3380CC4-5D6E-409C-BE32-E72D297353CC}">
              <c16:uniqueId val="{00000001-E77F-F04E-915D-B0BB57F7C0B0}"/>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Sheet1!$B$2:$B$4</c:f>
              <c:numCache>
                <c:formatCode>General</c:formatCode>
                <c:ptCount val="3"/>
                <c:pt idx="0">
                  <c:v>0.0</c:v>
                </c:pt>
                <c:pt idx="1">
                  <c:v>0.0051</c:v>
                </c:pt>
                <c:pt idx="2">
                  <c:v>0.013</c:v>
                </c:pt>
              </c:numCache>
            </c:numRef>
          </c:val>
          <c:extLst>
            <c:ext xmlns:c16="http://schemas.microsoft.com/office/drawing/2014/chart" uri="{C3380CC4-5D6E-409C-BE32-E72D297353CC}">
              <c16:uniqueId val="{00000000-0EB2-EF42-976A-1693C3A9E345}"/>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Sheet1!$C$2:$C$4</c:f>
              <c:numCache>
                <c:formatCode>General</c:formatCode>
                <c:ptCount val="3"/>
                <c:pt idx="0">
                  <c:v>0.0</c:v>
                </c:pt>
                <c:pt idx="1">
                  <c:v>0.0255</c:v>
                </c:pt>
                <c:pt idx="2">
                  <c:v>0.0208</c:v>
                </c:pt>
              </c:numCache>
            </c:numRef>
          </c:val>
          <c:extLst>
            <c:ext xmlns:c16="http://schemas.microsoft.com/office/drawing/2014/chart" uri="{C3380CC4-5D6E-409C-BE32-E72D297353CC}">
              <c16:uniqueId val="{00000001-0EB2-EF42-976A-1693C3A9E345}"/>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Sheet1!$D$2:$D$4</c:f>
              <c:numCache>
                <c:formatCode>General</c:formatCode>
                <c:ptCount val="3"/>
                <c:pt idx="0">
                  <c:v>0.0952</c:v>
                </c:pt>
                <c:pt idx="1">
                  <c:v>0.1327</c:v>
                </c:pt>
                <c:pt idx="2">
                  <c:v>0.1615</c:v>
                </c:pt>
              </c:numCache>
            </c:numRef>
          </c:val>
          <c:extLst>
            <c:ext xmlns:c16="http://schemas.microsoft.com/office/drawing/2014/chart" uri="{C3380CC4-5D6E-409C-BE32-E72D297353CC}">
              <c16:uniqueId val="{00000002-0EB2-EF42-976A-1693C3A9E345}"/>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Sheet1!$E$2:$E$4</c:f>
              <c:numCache>
                <c:formatCode>General</c:formatCode>
                <c:ptCount val="3"/>
                <c:pt idx="0">
                  <c:v>0.9048</c:v>
                </c:pt>
                <c:pt idx="1">
                  <c:v>0.8214</c:v>
                </c:pt>
                <c:pt idx="2">
                  <c:v>0.7909</c:v>
                </c:pt>
              </c:numCache>
            </c:numRef>
          </c:val>
          <c:extLst>
            <c:ext xmlns:c16="http://schemas.microsoft.com/office/drawing/2014/chart" uri="{C3380CC4-5D6E-409C-BE32-E72D297353CC}">
              <c16:uniqueId val="{00000003-0EB2-EF42-976A-1693C3A9E345}"/>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Sheet1!$F$2:$F$4</c:f>
              <c:numCache>
                <c:formatCode>General</c:formatCode>
                <c:ptCount val="3"/>
                <c:pt idx="0">
                  <c:v>0.0</c:v>
                </c:pt>
                <c:pt idx="1">
                  <c:v>0.0153</c:v>
                </c:pt>
                <c:pt idx="2">
                  <c:v>0.0138</c:v>
                </c:pt>
              </c:numCache>
            </c:numRef>
          </c:val>
          <c:extLst>
            <c:ext xmlns:c16="http://schemas.microsoft.com/office/drawing/2014/chart" uri="{C3380CC4-5D6E-409C-BE32-E72D297353CC}">
              <c16:uniqueId val="{00000001-90A3-B944-8E3C-7A6EC8BF042F}"/>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456389777443857"/>
          <c:y val="0.80944350642495455"/>
          <c:w val="0.53367740616986648"/>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Sheet1!$B$2:$B$4</c:f>
              <c:numCache>
                <c:formatCode>General</c:formatCode>
                <c:ptCount val="3"/>
                <c:pt idx="0">
                  <c:v>0.0</c:v>
                </c:pt>
                <c:pt idx="1">
                  <c:v>0.0051</c:v>
                </c:pt>
                <c:pt idx="2">
                  <c:v>0.0149</c:v>
                </c:pt>
              </c:numCache>
            </c:numRef>
          </c:val>
          <c:extLst>
            <c:ext xmlns:c16="http://schemas.microsoft.com/office/drawing/2014/chart" uri="{C3380CC4-5D6E-409C-BE32-E72D297353CC}">
              <c16:uniqueId val="{00000000-1965-E845-A145-EC744C375A80}"/>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Sheet1!$C$2:$C$4</c:f>
              <c:numCache>
                <c:formatCode>General</c:formatCode>
                <c:ptCount val="3"/>
                <c:pt idx="0">
                  <c:v>0.0</c:v>
                </c:pt>
                <c:pt idx="1">
                  <c:v>0.0408</c:v>
                </c:pt>
                <c:pt idx="2">
                  <c:v>0.0413</c:v>
                </c:pt>
              </c:numCache>
            </c:numRef>
          </c:val>
          <c:extLst>
            <c:ext xmlns:c16="http://schemas.microsoft.com/office/drawing/2014/chart" uri="{C3380CC4-5D6E-409C-BE32-E72D297353CC}">
              <c16:uniqueId val="{00000001-1965-E845-A145-EC744C375A80}"/>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Sheet1!$D$2:$D$4</c:f>
              <c:numCache>
                <c:formatCode>General</c:formatCode>
                <c:ptCount val="3"/>
                <c:pt idx="0">
                  <c:v>0.1429</c:v>
                </c:pt>
                <c:pt idx="1">
                  <c:v>0.1735</c:v>
                </c:pt>
                <c:pt idx="2">
                  <c:v>0.2628</c:v>
                </c:pt>
              </c:numCache>
            </c:numRef>
          </c:val>
          <c:extLst>
            <c:ext xmlns:c16="http://schemas.microsoft.com/office/drawing/2014/chart" uri="{C3380CC4-5D6E-409C-BE32-E72D297353CC}">
              <c16:uniqueId val="{00000002-1965-E845-A145-EC744C375A80}"/>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Sheet1!$E$2:$E$4</c:f>
              <c:numCache>
                <c:formatCode>General</c:formatCode>
                <c:ptCount val="3"/>
                <c:pt idx="0">
                  <c:v>0.8571</c:v>
                </c:pt>
                <c:pt idx="1">
                  <c:v>0.7602</c:v>
                </c:pt>
                <c:pt idx="2">
                  <c:v>0.648</c:v>
                </c:pt>
              </c:numCache>
            </c:numRef>
          </c:val>
          <c:extLst>
            <c:ext xmlns:c16="http://schemas.microsoft.com/office/drawing/2014/chart" uri="{C3380CC4-5D6E-409C-BE32-E72D297353CC}">
              <c16:uniqueId val="{00000003-1965-E845-A145-EC744C375A80}"/>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Sheet1!$F$2:$F$4</c:f>
              <c:numCache>
                <c:formatCode>General</c:formatCode>
                <c:ptCount val="3"/>
                <c:pt idx="0">
                  <c:v>0.0</c:v>
                </c:pt>
                <c:pt idx="1">
                  <c:v>0.0204</c:v>
                </c:pt>
                <c:pt idx="2">
                  <c:v>0.0331</c:v>
                </c:pt>
              </c:numCache>
            </c:numRef>
          </c:val>
          <c:extLst>
            <c:ext xmlns:c16="http://schemas.microsoft.com/office/drawing/2014/chart" uri="{C3380CC4-5D6E-409C-BE32-E72D297353CC}">
              <c16:uniqueId val="{00000001-7E22-A148-9E68-C9B01C98983F}"/>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629379908698183"/>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Sheet1!$B$2:$B$4</c:f>
              <c:numCache>
                <c:formatCode>General</c:formatCode>
                <c:ptCount val="3"/>
                <c:pt idx="0">
                  <c:v>0.0</c:v>
                </c:pt>
                <c:pt idx="1">
                  <c:v>0.0</c:v>
                </c:pt>
                <c:pt idx="2">
                  <c:v>0.0078</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Sheet1!$C$2:$C$4</c:f>
              <c:numCache>
                <c:formatCode>General</c:formatCode>
                <c:ptCount val="3"/>
                <c:pt idx="0">
                  <c:v>0.0</c:v>
                </c:pt>
                <c:pt idx="1">
                  <c:v>0.0205</c:v>
                </c:pt>
                <c:pt idx="2">
                  <c:v>0.0346</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Sheet1!$D$2:$D$4</c:f>
              <c:numCache>
                <c:formatCode>General</c:formatCode>
                <c:ptCount val="3"/>
                <c:pt idx="0">
                  <c:v>0.1429</c:v>
                </c:pt>
                <c:pt idx="1">
                  <c:v>0.2154</c:v>
                </c:pt>
                <c:pt idx="2">
                  <c:v>0.3384</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Sheet1!$E$2:$E$4</c:f>
              <c:numCache>
                <c:formatCode>General</c:formatCode>
                <c:ptCount val="3"/>
                <c:pt idx="0">
                  <c:v>0.7619</c:v>
                </c:pt>
                <c:pt idx="1">
                  <c:v>0.7282</c:v>
                </c:pt>
                <c:pt idx="2">
                  <c:v>0.572</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Sheet1!$F$2:$F$4</c:f>
              <c:numCache>
                <c:formatCode>General</c:formatCode>
                <c:ptCount val="3"/>
                <c:pt idx="0">
                  <c:v>0.0952</c:v>
                </c:pt>
                <c:pt idx="1">
                  <c:v>0.0359</c:v>
                </c:pt>
                <c:pt idx="2">
                  <c:v>0.0472</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048134035706945"/>
          <c:y val="0.26688044522772492"/>
          <c:w val="0.4243476348839747"/>
          <c:h val="0.66250275970234773"/>
        </c:manualLayout>
      </c:layout>
      <c:radarChart>
        <c:radarStyle val="marker"/>
        <c:varyColors val="0"/>
        <c:ser>
          <c:idx val="0"/>
          <c:order val="0"/>
          <c:tx>
            <c:strRef>
              <c:f>Blad1!$A$2</c:f>
              <c:strCache>
                <c:ptCount val="1"/>
                <c:pt idx="0">
                  <c:v>2022</c:v>
                </c:pt>
              </c:strCache>
            </c:strRef>
          </c:tx>
          <c:spPr>
            <a:ln w="28575" cap="rnd">
              <a:solidFill>
                <a:srgbClr val="C84108"/>
              </a:solidFill>
              <a:round/>
            </a:ln>
            <a:effectLst/>
          </c:spPr>
          <c:marker>
            <c:symbol val="none"/>
          </c:marker>
          <c:cat>
            <c:strRef>
              <c:f>Blad1!$B$1:$H$1</c:f>
              <c:strCache>
                <c:ptCount val="7"/>
                <c:pt idx="0">
                  <c:v>index_1_mean</c:v>
                </c:pt>
                <c:pt idx="1">
                  <c:v>index_2_mean</c:v>
                </c:pt>
                <c:pt idx="2">
                  <c:v>index_3_mean</c:v>
                </c:pt>
                <c:pt idx="3">
                  <c:v>index_4_mean</c:v>
                </c:pt>
                <c:pt idx="4">
                  <c:v>index_5_mean</c:v>
                </c:pt>
                <c:pt idx="5">
                  <c:v>index_6_mean</c:v>
                </c:pt>
                <c:pt idx="6">
                  <c:v>index_7_mean</c:v>
                </c:pt>
              </c:strCache>
            </c:strRef>
          </c:cat>
          <c:val>
            <c:numRef>
              <c:f>Blad1!$B$2:$H$2</c:f>
              <c:numCache>
                <c:formatCode>0.00</c:formatCode>
                <c:ptCount val="7"/>
                <c:pt idx="0">
                  <c:v>4</c:v>
                </c:pt>
                <c:pt idx="1">
                  <c:v>4</c:v>
                </c:pt>
                <c:pt idx="2">
                  <c:v>4</c:v>
                </c:pt>
                <c:pt idx="3">
                  <c:v>4</c:v>
                </c:pt>
                <c:pt idx="4">
                  <c:v>4</c:v>
                </c:pt>
                <c:pt idx="5">
                  <c:v>4</c:v>
                </c:pt>
                <c:pt idx="6">
                  <c:v>4</c:v>
                </c:pt>
              </c:numCache>
            </c:numRef>
          </c:val>
          <c:extLst>
            <c:ext xmlns:c16="http://schemas.microsoft.com/office/drawing/2014/chart" uri="{C3380CC4-5D6E-409C-BE32-E72D297353CC}">
              <c16:uniqueId val="{00000000-BAD9-E14F-BB2E-53E926EF8F99}"/>
            </c:ext>
          </c:extLst>
        </c:ser>
        <c:ser>
          <c:idx val="1"/>
          <c:order val="1"/>
          <c:tx>
            <c:strRef>
              <c:f>Blad1!$A$3</c:f>
              <c:strCache>
                <c:ptCount val="1"/>
                <c:pt idx="0">
                  <c:v>2022_p1</c:v>
                </c:pt>
              </c:strCache>
            </c:strRef>
          </c:tx>
          <c:spPr>
            <a:ln w="28575" cap="rnd">
              <a:solidFill>
                <a:srgbClr val="018C86"/>
              </a:solidFill>
              <a:round/>
            </a:ln>
            <a:effectLst/>
          </c:spPr>
          <c:marker>
            <c:symbol val="none"/>
          </c:marker>
          <c:cat>
            <c:strRef>
              <c:f>Blad1!$B$1:$H$1</c:f>
              <c:strCache>
                <c:ptCount val="7"/>
                <c:pt idx="0">
                  <c:v>index_1_mean</c:v>
                </c:pt>
                <c:pt idx="1">
                  <c:v>index_2_mean</c:v>
                </c:pt>
                <c:pt idx="2">
                  <c:v>index_3_mean</c:v>
                </c:pt>
                <c:pt idx="3">
                  <c:v>index_4_mean</c:v>
                </c:pt>
                <c:pt idx="4">
                  <c:v>index_5_mean</c:v>
                </c:pt>
                <c:pt idx="5">
                  <c:v>index_6_mean</c:v>
                </c:pt>
                <c:pt idx="6">
                  <c:v>index_7_mean</c:v>
                </c:pt>
              </c:strCache>
            </c:strRef>
          </c:cat>
          <c:val>
            <c:numRef>
              <c:f>Blad1!$B$3:$H$3</c:f>
              <c:numCache>
                <c:formatCode>0.00</c:formatCode>
                <c:ptCount val="7"/>
                <c:pt idx="0">
                  <c:v>4</c:v>
                </c:pt>
                <c:pt idx="1">
                  <c:v>4</c:v>
                </c:pt>
                <c:pt idx="2">
                  <c:v>4</c:v>
                </c:pt>
                <c:pt idx="3">
                  <c:v>4</c:v>
                </c:pt>
                <c:pt idx="4">
                  <c:v>4</c:v>
                </c:pt>
                <c:pt idx="5">
                  <c:v>4</c:v>
                </c:pt>
                <c:pt idx="6">
                  <c:v>4</c:v>
                </c:pt>
              </c:numCache>
            </c:numRef>
          </c:val>
          <c:extLst>
            <c:ext xmlns:c16="http://schemas.microsoft.com/office/drawing/2014/chart" uri="{C3380CC4-5D6E-409C-BE32-E72D297353CC}">
              <c16:uniqueId val="{00000001-BAD9-E14F-BB2E-53E926EF8F99}"/>
            </c:ext>
          </c:extLst>
        </c:ser>
        <c:dLbls>
          <c:showLegendKey val="0"/>
          <c:showVal val="0"/>
          <c:showCatName val="0"/>
          <c:showSerName val="0"/>
          <c:showPercent val="0"/>
          <c:showBubbleSize val="0"/>
        </c:dLbls>
        <c:axId val="554602760"/>
        <c:axId val="554603088"/>
      </c:radarChart>
      <c:catAx>
        <c:axId val="554602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3088"/>
        <c:crosses val="autoZero"/>
        <c:auto val="1"/>
        <c:lblAlgn val="ctr"/>
        <c:lblOffset val="100"/>
        <c:noMultiLvlLbl val="0"/>
      </c:catAx>
      <c:valAx>
        <c:axId val="554603088"/>
        <c:scaling>
          <c:orientation val="minMax"/>
          <c:max val="4"/>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2760"/>
        <c:crosses val="autoZero"/>
        <c:crossBetween val="between"/>
        <c:majorUnit val="1"/>
      </c:valAx>
      <c:spPr>
        <a:noFill/>
        <a:ln w="25400">
          <a:noFill/>
        </a:ln>
        <a:effectLst/>
      </c:spPr>
    </c:plotArea>
    <c:legend>
      <c:legendPos val="t"/>
      <c:layout>
        <c:manualLayout>
          <c:xMode val="edge"/>
          <c:yMode val="edge"/>
          <c:x val="0.2216633404870377"/>
          <c:y val="9.3191798356046907E-2"/>
          <c:w val="0.55667311467329528"/>
          <c:h val="6.420343823818050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050">
          <a:solidFill>
            <a:schemeClr val="tx1"/>
          </a:solidFill>
          <a:latin typeface="Arial" panose="020B0604020202020204" pitchFamily="34" charset="0"/>
          <a:cs typeface="Arial" panose="020B0604020202020204" pitchFamily="34" charset="0"/>
        </a:defRPr>
      </a:pPr>
      <a:endParaRPr lang="sv-SE"/>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Sheet1!$B$2:$B$4</c:f>
              <c:numCache>
                <c:formatCode>General</c:formatCode>
                <c:ptCount val="3"/>
                <c:pt idx="0">
                  <c:v>0.0</c:v>
                </c:pt>
                <c:pt idx="1">
                  <c:v>0.0</c:v>
                </c:pt>
                <c:pt idx="2">
                  <c:v>0.0056</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Sheet1!$C$2:$C$4</c:f>
              <c:numCache>
                <c:formatCode>General</c:formatCode>
                <c:ptCount val="3"/>
                <c:pt idx="0">
                  <c:v>0.0</c:v>
                </c:pt>
                <c:pt idx="1">
                  <c:v>0.0051</c:v>
                </c:pt>
                <c:pt idx="2">
                  <c:v>0.0242</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Sheet1!$D$2:$D$4</c:f>
              <c:numCache>
                <c:formatCode>General</c:formatCode>
                <c:ptCount val="3"/>
                <c:pt idx="0">
                  <c:v>0.1429</c:v>
                </c:pt>
                <c:pt idx="1">
                  <c:v>0.199</c:v>
                </c:pt>
                <c:pt idx="2">
                  <c:v>0.2979</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Sheet1!$E$2:$E$4</c:f>
              <c:numCache>
                <c:formatCode>General</c:formatCode>
                <c:ptCount val="3"/>
                <c:pt idx="0">
                  <c:v>0.7619</c:v>
                </c:pt>
                <c:pt idx="1">
                  <c:v>0.75</c:v>
                </c:pt>
                <c:pt idx="2">
                  <c:v>0.5932</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Sheet1!$F$2:$F$4</c:f>
              <c:numCache>
                <c:formatCode>General</c:formatCode>
                <c:ptCount val="3"/>
                <c:pt idx="0">
                  <c:v>0.0952</c:v>
                </c:pt>
                <c:pt idx="1">
                  <c:v>0.0459</c:v>
                </c:pt>
                <c:pt idx="2">
                  <c:v>0.0792</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Sheet1!$B$2:$B$4</c:f>
              <c:numCache>
                <c:formatCode>General</c:formatCode>
                <c:ptCount val="3"/>
                <c:pt idx="0">
                  <c:v>0.0</c:v>
                </c:pt>
                <c:pt idx="1">
                  <c:v>0.0051</c:v>
                </c:pt>
                <c:pt idx="2">
                  <c:v>0.013</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Sheet1!$C$2:$C$4</c:f>
              <c:numCache>
                <c:formatCode>General</c:formatCode>
                <c:ptCount val="3"/>
                <c:pt idx="0">
                  <c:v>0.0</c:v>
                </c:pt>
                <c:pt idx="1">
                  <c:v>0.0204</c:v>
                </c:pt>
                <c:pt idx="2">
                  <c:v>0.0468</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Sheet1!$D$2:$D$4</c:f>
              <c:numCache>
                <c:formatCode>General</c:formatCode>
                <c:ptCount val="3"/>
                <c:pt idx="0">
                  <c:v>0.2381</c:v>
                </c:pt>
                <c:pt idx="1">
                  <c:v>0.2806</c:v>
                </c:pt>
                <c:pt idx="2">
                  <c:v>0.329</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Sheet1!$E$2:$E$4</c:f>
              <c:numCache>
                <c:formatCode>General</c:formatCode>
                <c:ptCount val="3"/>
                <c:pt idx="0">
                  <c:v>0.7143</c:v>
                </c:pt>
                <c:pt idx="1">
                  <c:v>0.6429</c:v>
                </c:pt>
                <c:pt idx="2">
                  <c:v>0.5056</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Sheet1!$F$2:$F$4</c:f>
              <c:numCache>
                <c:formatCode>General</c:formatCode>
                <c:ptCount val="3"/>
                <c:pt idx="0">
                  <c:v>0.0476</c:v>
                </c:pt>
                <c:pt idx="1">
                  <c:v>0.051</c:v>
                </c:pt>
                <c:pt idx="2">
                  <c:v>0.1056</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Sheet1!$B$2:$B$4</c:f>
              <c:numCache>
                <c:formatCode>General</c:formatCode>
                <c:ptCount val="3"/>
                <c:pt idx="0">
                  <c:v>0.0</c:v>
                </c:pt>
                <c:pt idx="1">
                  <c:v>0.0</c:v>
                </c:pt>
                <c:pt idx="2">
                  <c:v>0.0063</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Sheet1!$C$2:$C$4</c:f>
              <c:numCache>
                <c:formatCode>General</c:formatCode>
                <c:ptCount val="3"/>
                <c:pt idx="0">
                  <c:v>0.0476</c:v>
                </c:pt>
                <c:pt idx="1">
                  <c:v>0.0459</c:v>
                </c:pt>
                <c:pt idx="2">
                  <c:v>0.0327</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Sheet1!$D$2:$D$4</c:f>
              <c:numCache>
                <c:formatCode>General</c:formatCode>
                <c:ptCount val="3"/>
                <c:pt idx="0">
                  <c:v>0.1429</c:v>
                </c:pt>
                <c:pt idx="1">
                  <c:v>0.2908</c:v>
                </c:pt>
                <c:pt idx="2">
                  <c:v>0.3777</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Sheet1!$E$2:$E$4</c:f>
              <c:numCache>
                <c:formatCode>General</c:formatCode>
                <c:ptCount val="3"/>
                <c:pt idx="0">
                  <c:v>0.7619</c:v>
                </c:pt>
                <c:pt idx="1">
                  <c:v>0.6531</c:v>
                </c:pt>
                <c:pt idx="2">
                  <c:v>0.5606</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Sheet1!$F$2:$F$4</c:f>
              <c:numCache>
                <c:formatCode>General</c:formatCode>
                <c:ptCount val="3"/>
                <c:pt idx="0">
                  <c:v>0.0476</c:v>
                </c:pt>
                <c:pt idx="1">
                  <c:v>0.0102</c:v>
                </c:pt>
                <c:pt idx="2">
                  <c:v>0.0227</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Sheet1!$B$2:$B$4</c:f>
              <c:numCache>
                <c:formatCode>General</c:formatCode>
                <c:ptCount val="3"/>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Sheet1!$C$2:$C$4</c:f>
              <c:numCache>
                <c:formatCode>General</c:formatCode>
                <c:ptCount val="3"/>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Sheet1!$D$2:$D$4</c:f>
              <c:numCache>
                <c:formatCode>General</c:formatCode>
                <c:ptCount val="3"/>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Sheet1!$E$2:$E$4</c:f>
              <c:numCache>
                <c:formatCode>General</c:formatCode>
                <c:ptCount val="3"/>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Sheet1!$F$2:$F$4</c:f>
              <c:numCache>
                <c:formatCode>General</c:formatCode>
                <c:ptCount val="3"/>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Sheet1!$B$2:$B$4</c:f>
              <c:numCache>
                <c:formatCode>General</c:formatCode>
                <c:ptCount val="3"/>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Sheet1!$C$2:$C$4</c:f>
              <c:numCache>
                <c:formatCode>General</c:formatCode>
                <c:ptCount val="3"/>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Sheet1!$D$2:$D$4</c:f>
              <c:numCache>
                <c:formatCode>General</c:formatCode>
                <c:ptCount val="3"/>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Sheet1!$E$2:$E$4</c:f>
              <c:numCache>
                <c:formatCode>General</c:formatCode>
                <c:ptCount val="3"/>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Sheet1!$F$2:$F$4</c:f>
              <c:numCache>
                <c:formatCode>General</c:formatCode>
                <c:ptCount val="3"/>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Sheet1!$B$2:$B$4</c:f>
              <c:numCache>
                <c:formatCode>General</c:formatCode>
                <c:ptCount val="3"/>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Sheet1!$C$2:$C$4</c:f>
              <c:numCache>
                <c:formatCode>General</c:formatCode>
                <c:ptCount val="3"/>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Sheet1!$D$2:$D$4</c:f>
              <c:numCache>
                <c:formatCode>General</c:formatCode>
                <c:ptCount val="3"/>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Sheet1!$E$2:$E$4</c:f>
              <c:numCache>
                <c:formatCode>General</c:formatCode>
                <c:ptCount val="3"/>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Sheet1!$F$2:$F$4</c:f>
              <c:numCache>
                <c:formatCode>General</c:formatCode>
                <c:ptCount val="3"/>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Sheet1!$B$2:$B$4</c:f>
              <c:numCache>
                <c:formatCode>General</c:formatCode>
                <c:ptCount val="3"/>
                <c:pt idx="0">
                  <c:v>0.0476</c:v>
                </c:pt>
                <c:pt idx="1">
                  <c:v>0.0258</c:v>
                </c:pt>
                <c:pt idx="2">
                  <c:v>0.016</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Sheet1!$C$2:$C$4</c:f>
              <c:numCache>
                <c:formatCode>General</c:formatCode>
                <c:ptCount val="3"/>
                <c:pt idx="0">
                  <c:v>0.0</c:v>
                </c:pt>
                <c:pt idx="1">
                  <c:v>0.0722</c:v>
                </c:pt>
                <c:pt idx="2">
                  <c:v>0.0763</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Sheet1!$D$2:$D$4</c:f>
              <c:numCache>
                <c:formatCode>General</c:formatCode>
                <c:ptCount val="3"/>
                <c:pt idx="0">
                  <c:v>0.1429</c:v>
                </c:pt>
                <c:pt idx="1">
                  <c:v>0.299</c:v>
                </c:pt>
                <c:pt idx="2">
                  <c:v>0.3635</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Sheet1!$E$2:$E$4</c:f>
              <c:numCache>
                <c:formatCode>General</c:formatCode>
                <c:ptCount val="3"/>
                <c:pt idx="0">
                  <c:v>0.6667</c:v>
                </c:pt>
                <c:pt idx="1">
                  <c:v>0.5309</c:v>
                </c:pt>
                <c:pt idx="2">
                  <c:v>0.436</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Sheet1!$F$2:$F$4</c:f>
              <c:numCache>
                <c:formatCode>General</c:formatCode>
                <c:ptCount val="3"/>
                <c:pt idx="0">
                  <c:v>0.1429</c:v>
                </c:pt>
                <c:pt idx="1">
                  <c:v>0.0722</c:v>
                </c:pt>
                <c:pt idx="2">
                  <c:v>0.1083</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Sheet1!$B$2:$B$4</c:f>
              <c:numCache>
                <c:formatCode>General</c:formatCode>
                <c:ptCount val="3"/>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Sheet1!$C$2:$C$4</c:f>
              <c:numCache>
                <c:formatCode>General</c:formatCode>
                <c:ptCount val="3"/>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Sheet1!$D$2:$D$4</c:f>
              <c:numCache>
                <c:formatCode>General</c:formatCode>
                <c:ptCount val="3"/>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Sheet1!$E$2:$E$4</c:f>
              <c:numCache>
                <c:formatCode>General</c:formatCode>
                <c:ptCount val="3"/>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Sheet1!$F$2:$F$4</c:f>
              <c:numCache>
                <c:formatCode>General</c:formatCode>
                <c:ptCount val="3"/>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Sheet1!$B$2:$B$4</c:f>
              <c:numCache>
                <c:formatCode>General</c:formatCode>
                <c:ptCount val="3"/>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Sheet1!$C$2:$C$4</c:f>
              <c:numCache>
                <c:formatCode>General</c:formatCode>
                <c:ptCount val="3"/>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Sheet1!$D$2:$D$4</c:f>
              <c:numCache>
                <c:formatCode>General</c:formatCode>
                <c:ptCount val="3"/>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Sheet1!$E$2:$E$4</c:f>
              <c:numCache>
                <c:formatCode>General</c:formatCode>
                <c:ptCount val="3"/>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Sheet1!$F$2:$F$4</c:f>
              <c:numCache>
                <c:formatCode>General</c:formatCode>
                <c:ptCount val="3"/>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048134035706945"/>
          <c:y val="0.26688044522772492"/>
          <c:w val="0.4243476348839747"/>
          <c:h val="0.66250275970234773"/>
        </c:manualLayout>
      </c:layout>
      <c:radarChart>
        <c:radarStyle val="marker"/>
        <c:varyColors val="0"/>
        <c:ser>
          <c:idx val="0"/>
          <c:order val="0"/>
          <c:tx>
            <c:strRef>
              <c:f>Sheet1!$B$1</c:f>
              <c:strCache>
                <c:ptCount val="1"/>
                <c:pt idx="0">
                  <c:v>2018</c:v>
                </c:pt>
              </c:strCache>
            </c:strRef>
          </c:tx>
          <c:spPr>
            <a:ln w="28575" cap="rnd">
              <a:solidFill>
                <a:srgbClr val="C84108"/>
              </a:solidFill>
              <a:round/>
            </a:ln>
            <a:effectLst/>
          </c:spPr>
          <c:marker>
            <c:symbol val="none"/>
          </c:marker>
          <c:cat>
            <c:strRef>
              <c:f>Sheet1!$A$2:$A$9</c:f>
              <c:strCache>
                <c:ptCount val="8"/>
                <c:pt idx="0">
                  <c:v>Övergripande frågor</c:v>
                </c:pt>
                <c:pt idx="1">
                  <c:v>Kunskaper</c:v>
                </c:pt>
                <c:pt idx="2">
                  <c:v>Elevernas ansvar och inflytande</c:v>
                </c:pt>
                <c:pt idx="3">
                  <c:v>Normer och värden</c:v>
                </c:pt>
                <c:pt idx="4">
                  <c:v>Styrning och ledning</c:v>
                </c:pt>
                <c:pt idx="5">
                  <c:v>Skola och hem</c:v>
                </c:pt>
                <c:pt idx="6">
                  <c:v>Fritidshem</c:v>
                </c:pt>
                <c:pt idx="7">
                  <c:v>Kommunspecifika frågor</c:v>
                </c:pt>
              </c:strCache>
            </c:strRef>
          </c:cat>
          <c:val>
            <c:numRef>
              <c:f>Sheet1!$B$2:$B$9</c:f>
              <c:numCache>
                <c:formatCode>General</c:formatCode>
                <c:ptCount val="8"/>
                <c:pt idx="0">
                  <c:v>3.9167</c:v>
                </c:pt>
                <c:pt idx="1">
                  <c:v>3.6963</c:v>
                </c:pt>
                <c:pt idx="2">
                  <c:v>3.4118</c:v>
                </c:pt>
                <c:pt idx="3">
                  <c:v>3.7262</c:v>
                </c:pt>
                <c:pt idx="4">
                  <c:v>3.8036</c:v>
                </c:pt>
                <c:pt idx="5">
                  <c:v>3.7232</c:v>
                </c:pt>
                <c:pt idx="6">
                  <c:v>3.7381</c:v>
                </c:pt>
                <c:pt idx="7">
                  <c:v>3.787</c:v>
                </c:pt>
              </c:numCache>
            </c:numRef>
          </c:val>
          <c:extLst>
            <c:ext xmlns:c16="http://schemas.microsoft.com/office/drawing/2014/chart" uri="{C3380CC4-5D6E-409C-BE32-E72D297353CC}">
              <c16:uniqueId val="{00000000-C6E4-0445-AC37-F0E41D00F597}"/>
            </c:ext>
          </c:extLst>
        </c:ser>
        <c:ser>
          <c:idx val="1"/>
          <c:order val="1"/>
          <c:tx>
            <c:strRef>
              <c:f>Sheet1!$C$1</c:f>
              <c:strCache>
                <c:ptCount val="1"/>
                <c:pt idx="0">
                  <c:v>2019</c:v>
                </c:pt>
              </c:strCache>
            </c:strRef>
          </c:tx>
          <c:spPr>
            <a:ln w="28575" cap="rnd">
              <a:solidFill>
                <a:srgbClr val="018C86"/>
              </a:solidFill>
              <a:round/>
            </a:ln>
            <a:effectLst/>
          </c:spPr>
          <c:marker>
            <c:symbol val="none"/>
          </c:marker>
          <c:cat>
            <c:strRef>
              <c:f>Sheet1!$A$2:$A$9</c:f>
              <c:strCache>
                <c:ptCount val="8"/>
                <c:pt idx="0">
                  <c:v>Övergripande frågor</c:v>
                </c:pt>
                <c:pt idx="1">
                  <c:v>Kunskaper</c:v>
                </c:pt>
                <c:pt idx="2">
                  <c:v>Elevernas ansvar och inflytande</c:v>
                </c:pt>
                <c:pt idx="3">
                  <c:v>Normer och värden</c:v>
                </c:pt>
                <c:pt idx="4">
                  <c:v>Styrning och ledning</c:v>
                </c:pt>
                <c:pt idx="5">
                  <c:v>Skola och hem</c:v>
                </c:pt>
                <c:pt idx="6">
                  <c:v>Fritidshem</c:v>
                </c:pt>
                <c:pt idx="7">
                  <c:v>Kommunspecifika frågor</c:v>
                </c:pt>
              </c:strCache>
            </c:strRef>
          </c:cat>
          <c:val>
            <c:numRef>
              <c:f>Sheet1!$C$2:$C$9</c:f>
              <c:numCache>
                <c:formatCode>General</c:formatCode>
                <c:ptCount val="8"/>
                <c:pt idx="0">
                  <c:v>3.9333</c:v>
                </c:pt>
                <c:pt idx="1">
                  <c:v>3.776</c:v>
                </c:pt>
                <c:pt idx="2">
                  <c:v>3.7</c:v>
                </c:pt>
                <c:pt idx="3">
                  <c:v>3.8133</c:v>
                </c:pt>
                <c:pt idx="4">
                  <c:v>3.82</c:v>
                </c:pt>
                <c:pt idx="5">
                  <c:v>3.7449</c:v>
                </c:pt>
                <c:pt idx="6">
                  <c:v>3.9296</c:v>
                </c:pt>
                <c:pt idx="7">
                  <c:v>3.875</c:v>
                </c:pt>
              </c:numCache>
            </c:numRef>
          </c:val>
          <c:extLst>
            <c:ext xmlns:c16="http://schemas.microsoft.com/office/drawing/2014/chart" uri="{C3380CC4-5D6E-409C-BE32-E72D297353CC}">
              <c16:uniqueId val="{00000001-C6E4-0445-AC37-F0E41D00F597}"/>
            </c:ext>
          </c:extLst>
        </c:ser>
        <c:ser>
          <c:idx val="2"/>
          <c:order val="2"/>
          <c:tx>
            <c:strRef>
              <c:f>Sheet1!$D$1</c:f>
              <c:strCache>
                <c:ptCount val="1"/>
                <c:pt idx="0">
                  <c:v>2020</c:v>
                </c:pt>
              </c:strCache>
            </c:strRef>
          </c:tx>
          <c:spPr>
            <a:ln w="28575" cap="rnd">
              <a:solidFill>
                <a:srgbClr val="309544"/>
              </a:solidFill>
              <a:round/>
            </a:ln>
            <a:effectLst/>
          </c:spPr>
          <c:marker>
            <c:symbol val="none"/>
          </c:marker>
          <c:cat>
            <c:strRef>
              <c:f>Sheet1!$A$2:$A$9</c:f>
              <c:strCache>
                <c:ptCount val="8"/>
                <c:pt idx="0">
                  <c:v>Övergripande frågor</c:v>
                </c:pt>
                <c:pt idx="1">
                  <c:v>Kunskaper</c:v>
                </c:pt>
                <c:pt idx="2">
                  <c:v>Elevernas ansvar och inflytande</c:v>
                </c:pt>
                <c:pt idx="3">
                  <c:v>Normer och värden</c:v>
                </c:pt>
                <c:pt idx="4">
                  <c:v>Styrning och ledning</c:v>
                </c:pt>
                <c:pt idx="5">
                  <c:v>Skola och hem</c:v>
                </c:pt>
                <c:pt idx="6">
                  <c:v>Fritidshem</c:v>
                </c:pt>
                <c:pt idx="7">
                  <c:v>Kommunspecifika frågor</c:v>
                </c:pt>
              </c:strCache>
            </c:strRef>
          </c:cat>
          <c:val>
            <c:numRef>
              <c:f>Sheet1!$D$2:$D$9</c:f>
              <c:numCache>
                <c:formatCode>General</c:formatCode>
                <c:ptCount val="8"/>
                <c:pt idx="0">
                  <c:v>3.8</c:v>
                </c:pt>
                <c:pt idx="1">
                  <c:v>3.5726</c:v>
                </c:pt>
                <c:pt idx="2">
                  <c:v>3.5</c:v>
                </c:pt>
                <c:pt idx="3">
                  <c:v>3.6494</c:v>
                </c:pt>
                <c:pt idx="4">
                  <c:v>3.7115</c:v>
                </c:pt>
                <c:pt idx="5">
                  <c:v>3.5146</c:v>
                </c:pt>
                <c:pt idx="6">
                  <c:v>3.656</c:v>
                </c:pt>
                <c:pt idx="7">
                  <c:v>3.6562</c:v>
                </c:pt>
              </c:numCache>
            </c:numRef>
          </c:val>
          <c:extLst>
            <c:ext xmlns:c16="http://schemas.microsoft.com/office/drawing/2014/chart" uri="{C3380CC4-5D6E-409C-BE32-E72D297353CC}">
              <c16:uniqueId val="{00000002-C6E4-0445-AC37-F0E41D00F597}"/>
            </c:ext>
          </c:extLst>
        </c:ser>
        <c:ser>
          <c:idx val="3"/>
          <c:order val="3"/>
          <c:tx>
            <c:strRef>
              <c:f>Sheet1!$E$1</c:f>
              <c:strCache>
                <c:ptCount val="1"/>
                <c:pt idx="0">
                  <c:v>2021</c:v>
                </c:pt>
              </c:strCache>
            </c:strRef>
          </c:tx>
          <c:spPr>
            <a:ln w="28575" cap="rnd">
              <a:solidFill>
                <a:srgbClr val="F6E184"/>
              </a:solidFill>
              <a:round/>
            </a:ln>
            <a:effectLst/>
          </c:spPr>
          <c:marker>
            <c:symbol val="none"/>
          </c:marker>
          <c:cat>
            <c:strRef>
              <c:f>Sheet1!$A$2:$A$9</c:f>
              <c:strCache>
                <c:ptCount val="8"/>
                <c:pt idx="0">
                  <c:v>Övergripande frågor</c:v>
                </c:pt>
                <c:pt idx="1">
                  <c:v>Kunskaper</c:v>
                </c:pt>
                <c:pt idx="2">
                  <c:v>Elevernas ansvar och inflytande</c:v>
                </c:pt>
                <c:pt idx="3">
                  <c:v>Normer och värden</c:v>
                </c:pt>
                <c:pt idx="4">
                  <c:v>Styrning och ledning</c:v>
                </c:pt>
                <c:pt idx="5">
                  <c:v>Skola och hem</c:v>
                </c:pt>
                <c:pt idx="6">
                  <c:v>Fritidshem</c:v>
                </c:pt>
                <c:pt idx="7">
                  <c:v>Kommunspecifika frågor</c:v>
                </c:pt>
              </c:strCache>
            </c:strRef>
          </c:cat>
          <c:val>
            <c:numRef>
              <c:f>Sheet1!$E$2:$E$9</c:f>
              <c:numCache>
                <c:formatCode>General</c:formatCode>
                <c:ptCount val="8"/>
                <c:pt idx="0">
                  <c:v>3.8571</c:v>
                </c:pt>
                <c:pt idx="1">
                  <c:v>3.7083</c:v>
                </c:pt>
                <c:pt idx="2">
                  <c:v>3.2143</c:v>
                </c:pt>
                <c:pt idx="3">
                  <c:v>3.8033</c:v>
                </c:pt>
                <c:pt idx="4">
                  <c:v>3.6829</c:v>
                </c:pt>
                <c:pt idx="5">
                  <c:v>3.4762</c:v>
                </c:pt>
                <c:pt idx="6">
                  <c:v>3.6596</c:v>
                </c:pt>
                <c:pt idx="7">
                  <c:v>3.5753</c:v>
                </c:pt>
              </c:numCache>
            </c:numRef>
          </c:val>
          <c:extLst>
            <c:ext xmlns:c16="http://schemas.microsoft.com/office/drawing/2014/chart" uri="{C3380CC4-5D6E-409C-BE32-E72D297353CC}">
              <c16:uniqueId val="{00000003-C6E4-0445-AC37-F0E41D00F597}"/>
            </c:ext>
          </c:extLst>
        </c:ser>
        <c:ser>
          <c:idx val="4"/>
          <c:order val="4"/>
          <c:tx>
            <c:strRef>
              <c:f>Sheet1!$F$1</c:f>
              <c:strCache>
                <c:ptCount val="1"/>
                <c:pt idx="0">
                  <c:v>2022</c:v>
                </c:pt>
              </c:strCache>
            </c:strRef>
          </c:tx>
          <c:spPr>
            <a:ln w="28575" cap="rnd">
              <a:solidFill>
                <a:schemeClr val="accent5"/>
              </a:solidFill>
              <a:round/>
            </a:ln>
            <a:effectLst/>
          </c:spPr>
          <c:marker>
            <c:symbol val="none"/>
          </c:marker>
          <c:cat>
            <c:strRef>
              <c:f>Sheet1!$A$2:$A$9</c:f>
              <c:strCache>
                <c:ptCount val="8"/>
                <c:pt idx="0">
                  <c:v>Övergripande frågor</c:v>
                </c:pt>
                <c:pt idx="1">
                  <c:v>Kunskaper</c:v>
                </c:pt>
                <c:pt idx="2">
                  <c:v>Elevernas ansvar och inflytande</c:v>
                </c:pt>
                <c:pt idx="3">
                  <c:v>Normer och värden</c:v>
                </c:pt>
                <c:pt idx="4">
                  <c:v>Styrning och ledning</c:v>
                </c:pt>
                <c:pt idx="5">
                  <c:v>Skola och hem</c:v>
                </c:pt>
                <c:pt idx="6">
                  <c:v>Fritidshem</c:v>
                </c:pt>
                <c:pt idx="7">
                  <c:v>Kommunspecifika frågor</c:v>
                </c:pt>
              </c:strCache>
            </c:strRef>
          </c:cat>
          <c:val>
            <c:numRef>
              <c:f>Sheet1!$F$2:$F$9</c:f>
              <c:numCache>
                <c:formatCode>General</c:formatCode>
                <c:ptCount val="8"/>
                <c:pt idx="0">
                  <c:v>3.873</c:v>
                </c:pt>
                <c:pt idx="1">
                  <c:v>3.7708</c:v>
                </c:pt>
                <c:pt idx="2">
                  <c:v>3.3333</c:v>
                </c:pt>
                <c:pt idx="3">
                  <c:v>3.8537</c:v>
                </c:pt>
                <c:pt idx="4">
                  <c:v>3.875</c:v>
                </c:pt>
                <c:pt idx="5">
                  <c:v>3.6786</c:v>
                </c:pt>
                <c:pt idx="6">
                  <c:v>3.76</c:v>
                </c:pt>
                <c:pt idx="7">
                  <c:v>3.7949</c:v>
                </c:pt>
              </c:numCache>
            </c:numRef>
          </c:val>
          <c:extLst>
            <c:ext xmlns:c16="http://schemas.microsoft.com/office/drawing/2014/chart" uri="{C3380CC4-5D6E-409C-BE32-E72D297353CC}">
              <c16:uniqueId val="{00000004-C6E4-0445-AC37-F0E41D00F597}"/>
            </c:ext>
          </c:extLst>
        </c:ser>
        <c:dLbls>
          <c:showLegendKey val="0"/>
          <c:showVal val="0"/>
          <c:showCatName val="0"/>
          <c:showSerName val="0"/>
          <c:showPercent val="0"/>
          <c:showBubbleSize val="0"/>
        </c:dLbls>
        <c:axId val="554602760"/>
        <c:axId val="554603088"/>
      </c:radarChart>
      <c:catAx>
        <c:axId val="554602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3088"/>
        <c:crosses val="autoZero"/>
        <c:auto val="1"/>
        <c:lblAlgn val="ctr"/>
        <c:lblOffset val="100"/>
        <c:noMultiLvlLbl val="0"/>
      </c:catAx>
      <c:valAx>
        <c:axId val="554603088"/>
        <c:scaling>
          <c:orientation val="minMax"/>
          <c:max val="4"/>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2760"/>
        <c:crosses val="autoZero"/>
        <c:crossBetween val="between"/>
        <c:majorUnit val="1"/>
      </c:valAx>
      <c:spPr>
        <a:noFill/>
        <a:ln w="25400">
          <a:noFill/>
        </a:ln>
        <a:effectLst/>
      </c:spPr>
    </c:plotArea>
    <c:legend>
      <c:legendPos val="t"/>
      <c:layout>
        <c:manualLayout>
          <c:xMode val="edge"/>
          <c:yMode val="edge"/>
          <c:x val="0.2216633404870377"/>
          <c:y val="9.3191798356046907E-2"/>
          <c:w val="0.6508958206208969"/>
          <c:h val="6.015162091835236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050">
          <a:solidFill>
            <a:schemeClr val="tx1"/>
          </a:solidFill>
          <a:latin typeface="Arial" panose="020B0604020202020204" pitchFamily="34" charset="0"/>
          <a:cs typeface="Arial" panose="020B0604020202020204" pitchFamily="34" charset="0"/>
        </a:defRPr>
      </a:pPr>
      <a:endParaRPr lang="sv-SE"/>
    </a:p>
  </c:txPr>
  <c:externalData r:id="rId4">
    <c:autoUpdate val="0"/>
  </c:externalData>
  <c:userShapes r:id="rId5"/>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Sheet1!$B$2:$B$4</c:f>
              <c:numCache>
                <c:formatCode>General</c:formatCode>
                <c:ptCount val="3"/>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Sheet1!$C$2:$C$4</c:f>
              <c:numCache>
                <c:formatCode>General</c:formatCode>
                <c:ptCount val="3"/>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Sheet1!$D$2:$D$4</c:f>
              <c:numCache>
                <c:formatCode>General</c:formatCode>
                <c:ptCount val="3"/>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Sheet1!$E$2:$E$4</c:f>
              <c:numCache>
                <c:formatCode>General</c:formatCode>
                <c:ptCount val="3"/>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Sheet1!$F$2:$F$4</c:f>
              <c:numCache>
                <c:formatCode>General</c:formatCode>
                <c:ptCount val="3"/>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Sheet1!$B$2:$B$4</c:f>
              <c:numCache>
                <c:formatCode>General</c:formatCode>
                <c:ptCount val="3"/>
                <c:pt idx="0">
                  <c:v>0.0476</c:v>
                </c:pt>
                <c:pt idx="1">
                  <c:v>0.0255</c:v>
                </c:pt>
                <c:pt idx="2">
                  <c:v>0.0208</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Sheet1!$C$2:$C$4</c:f>
              <c:numCache>
                <c:formatCode>General</c:formatCode>
                <c:ptCount val="3"/>
                <c:pt idx="0">
                  <c:v>0.0</c:v>
                </c:pt>
                <c:pt idx="1">
                  <c:v>0.0663</c:v>
                </c:pt>
                <c:pt idx="2">
                  <c:v>0.077</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Sheet1!$D$2:$D$4</c:f>
              <c:numCache>
                <c:formatCode>General</c:formatCode>
                <c:ptCount val="3"/>
                <c:pt idx="0">
                  <c:v>0.1429</c:v>
                </c:pt>
                <c:pt idx="1">
                  <c:v>0.2551</c:v>
                </c:pt>
                <c:pt idx="2">
                  <c:v>0.2673</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Sheet1!$E$2:$E$4</c:f>
              <c:numCache>
                <c:formatCode>General</c:formatCode>
                <c:ptCount val="3"/>
                <c:pt idx="0">
                  <c:v>0.2381</c:v>
                </c:pt>
                <c:pt idx="1">
                  <c:v>0.2296</c:v>
                </c:pt>
                <c:pt idx="2">
                  <c:v>0.1773</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Sheet1!$F$2:$F$4</c:f>
              <c:numCache>
                <c:formatCode>General</c:formatCode>
                <c:ptCount val="3"/>
                <c:pt idx="0">
                  <c:v>0.5714</c:v>
                </c:pt>
                <c:pt idx="1">
                  <c:v>0.4235</c:v>
                </c:pt>
                <c:pt idx="2">
                  <c:v>0.4576</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Sheet1!$B$2:$B$4</c:f>
              <c:numCache>
                <c:formatCode>General</c:formatCode>
                <c:ptCount val="3"/>
                <c:pt idx="0">
                  <c:v>0.0</c:v>
                </c:pt>
                <c:pt idx="1">
                  <c:v>0.0153</c:v>
                </c:pt>
                <c:pt idx="2">
                  <c:v>0.0115</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Sheet1!$C$2:$C$4</c:f>
              <c:numCache>
                <c:formatCode>General</c:formatCode>
                <c:ptCount val="3"/>
                <c:pt idx="0">
                  <c:v>0.0</c:v>
                </c:pt>
                <c:pt idx="1">
                  <c:v>0.0357</c:v>
                </c:pt>
                <c:pt idx="2">
                  <c:v>0.0349</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Sheet1!$D$2:$D$4</c:f>
              <c:numCache>
                <c:formatCode>General</c:formatCode>
                <c:ptCount val="3"/>
                <c:pt idx="0">
                  <c:v>0.0952</c:v>
                </c:pt>
                <c:pt idx="1">
                  <c:v>0.2296</c:v>
                </c:pt>
                <c:pt idx="2">
                  <c:v>0.2948</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Sheet1!$E$2:$E$4</c:f>
              <c:numCache>
                <c:formatCode>General</c:formatCode>
                <c:ptCount val="3"/>
                <c:pt idx="0">
                  <c:v>0.8571</c:v>
                </c:pt>
                <c:pt idx="1">
                  <c:v>0.5561</c:v>
                </c:pt>
                <c:pt idx="2">
                  <c:v>0.5164</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Sheet1!$F$2:$F$4</c:f>
              <c:numCache>
                <c:formatCode>General</c:formatCode>
                <c:ptCount val="3"/>
                <c:pt idx="0">
                  <c:v>0.0476</c:v>
                </c:pt>
                <c:pt idx="1">
                  <c:v>0.1633</c:v>
                </c:pt>
                <c:pt idx="2">
                  <c:v>0.1424</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Sheet1!$B$2:$B$4</c:f>
              <c:numCache>
                <c:formatCode>General</c:formatCode>
                <c:ptCount val="3"/>
                <c:pt idx="0">
                  <c:v>0.0</c:v>
                </c:pt>
                <c:pt idx="1">
                  <c:v>0.0</c:v>
                </c:pt>
                <c:pt idx="2">
                  <c:v>0.0078</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Sheet1!$C$2:$C$4</c:f>
              <c:numCache>
                <c:formatCode>General</c:formatCode>
                <c:ptCount val="3"/>
                <c:pt idx="0">
                  <c:v>0.0</c:v>
                </c:pt>
                <c:pt idx="1">
                  <c:v>0.0204</c:v>
                </c:pt>
                <c:pt idx="2">
                  <c:v>0.0309</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Sheet1!$D$2:$D$4</c:f>
              <c:numCache>
                <c:formatCode>General</c:formatCode>
                <c:ptCount val="3"/>
                <c:pt idx="0">
                  <c:v>0.1429</c:v>
                </c:pt>
                <c:pt idx="1">
                  <c:v>0.2602</c:v>
                </c:pt>
                <c:pt idx="2">
                  <c:v>0.3059</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Sheet1!$E$2:$E$4</c:f>
              <c:numCache>
                <c:formatCode>General</c:formatCode>
                <c:ptCount val="3"/>
                <c:pt idx="0">
                  <c:v>0.8571</c:v>
                </c:pt>
                <c:pt idx="1">
                  <c:v>0.7143</c:v>
                </c:pt>
                <c:pt idx="2">
                  <c:v>0.6524</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Sheet1!$F$2:$F$4</c:f>
              <c:numCache>
                <c:formatCode>General</c:formatCode>
                <c:ptCount val="3"/>
                <c:pt idx="0">
                  <c:v>0.0</c:v>
                </c:pt>
                <c:pt idx="1">
                  <c:v>0.0051</c:v>
                </c:pt>
                <c:pt idx="2">
                  <c:v>0.003</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Sheet1!$B$2:$B$4</c:f>
              <c:numCache>
                <c:formatCode>General</c:formatCode>
                <c:ptCount val="3"/>
                <c:pt idx="0">
                  <c:v>0.0</c:v>
                </c:pt>
                <c:pt idx="1">
                  <c:v>0.0051</c:v>
                </c:pt>
                <c:pt idx="2">
                  <c:v>0.0063</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Sheet1!$C$2:$C$4</c:f>
              <c:numCache>
                <c:formatCode>General</c:formatCode>
                <c:ptCount val="3"/>
                <c:pt idx="0">
                  <c:v>0.0</c:v>
                </c:pt>
                <c:pt idx="1">
                  <c:v>0.0205</c:v>
                </c:pt>
                <c:pt idx="2">
                  <c:v>0.0234</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Sheet1!$D$2:$D$4</c:f>
              <c:numCache>
                <c:formatCode>General</c:formatCode>
                <c:ptCount val="3"/>
                <c:pt idx="0">
                  <c:v>0.1429</c:v>
                </c:pt>
                <c:pt idx="1">
                  <c:v>0.159</c:v>
                </c:pt>
                <c:pt idx="2">
                  <c:v>0.2622</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Sheet1!$E$2:$E$4</c:f>
              <c:numCache>
                <c:formatCode>General</c:formatCode>
                <c:ptCount val="3"/>
                <c:pt idx="0">
                  <c:v>0.8095</c:v>
                </c:pt>
                <c:pt idx="1">
                  <c:v>0.7744</c:v>
                </c:pt>
                <c:pt idx="2">
                  <c:v>0.6545</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Sheet1!$F$2:$F$4</c:f>
              <c:numCache>
                <c:formatCode>General</c:formatCode>
                <c:ptCount val="3"/>
                <c:pt idx="0">
                  <c:v>0.0476</c:v>
                </c:pt>
                <c:pt idx="1">
                  <c:v>0.041</c:v>
                </c:pt>
                <c:pt idx="2">
                  <c:v>0.0536</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Sheet1!$B$2:$B$4</c:f>
              <c:numCache>
                <c:formatCode>General</c:formatCode>
                <c:ptCount val="3"/>
                <c:pt idx="0">
                  <c:v>0.0</c:v>
                </c:pt>
                <c:pt idx="1">
                  <c:v>0.0051</c:v>
                </c:pt>
                <c:pt idx="2">
                  <c:v>0.0115</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Sheet1!$C$2:$C$4</c:f>
              <c:numCache>
                <c:formatCode>General</c:formatCode>
                <c:ptCount val="3"/>
                <c:pt idx="0">
                  <c:v>0.0</c:v>
                </c:pt>
                <c:pt idx="1">
                  <c:v>0.0513</c:v>
                </c:pt>
                <c:pt idx="2">
                  <c:v>0.0443</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Sheet1!$D$2:$D$4</c:f>
              <c:numCache>
                <c:formatCode>General</c:formatCode>
                <c:ptCount val="3"/>
                <c:pt idx="0">
                  <c:v>0.1905</c:v>
                </c:pt>
                <c:pt idx="1">
                  <c:v>0.2462</c:v>
                </c:pt>
                <c:pt idx="2">
                  <c:v>0.3418</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Sheet1!$E$2:$E$4</c:f>
              <c:numCache>
                <c:formatCode>General</c:formatCode>
                <c:ptCount val="3"/>
                <c:pt idx="0">
                  <c:v>0.8095</c:v>
                </c:pt>
                <c:pt idx="1">
                  <c:v>0.6923</c:v>
                </c:pt>
                <c:pt idx="2">
                  <c:v>0.5961</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Sheet1!$F$2:$F$4</c:f>
              <c:numCache>
                <c:formatCode>General</c:formatCode>
                <c:ptCount val="3"/>
                <c:pt idx="0">
                  <c:v>0.0</c:v>
                </c:pt>
                <c:pt idx="1">
                  <c:v>0.0051</c:v>
                </c:pt>
                <c:pt idx="2">
                  <c:v>0.0063</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048134035706945"/>
          <c:y val="0.26688044522772492"/>
          <c:w val="0.4243476348839747"/>
          <c:h val="0.66250275970234773"/>
        </c:manualLayout>
      </c:layout>
      <c:radarChart>
        <c:radarStyle val="marker"/>
        <c:varyColors val="0"/>
        <c:ser>
          <c:idx val="0"/>
          <c:order val="0"/>
          <c:tx>
            <c:strRef>
              <c:f>Sheet1!$B$1</c:f>
              <c:strCache>
                <c:ptCount val="1"/>
                <c:pt idx="0">
                  <c:v>2022</c:v>
                </c:pt>
              </c:strCache>
            </c:strRef>
          </c:tx>
          <c:spPr>
            <a:ln w="28575" cap="rnd">
              <a:solidFill>
                <a:srgbClr val="C84108"/>
              </a:solidFill>
              <a:round/>
            </a:ln>
            <a:effectLst/>
          </c:spPr>
          <c:marker>
            <c:symbol val="none"/>
          </c:marker>
          <c:cat>
            <c:strRef>
              <c:f>Sheet1!$A$2:$A$9</c:f>
              <c:strCache>
                <c:ptCount val="8"/>
                <c:pt idx="0">
                  <c:v>Övergripande frågor</c:v>
                </c:pt>
                <c:pt idx="1">
                  <c:v>Kunskaper</c:v>
                </c:pt>
                <c:pt idx="2">
                  <c:v>Elevernas ansvar och inflytande</c:v>
                </c:pt>
                <c:pt idx="3">
                  <c:v>Normer och värden</c:v>
                </c:pt>
                <c:pt idx="4">
                  <c:v>Styrning och ledning</c:v>
                </c:pt>
                <c:pt idx="5">
                  <c:v>Skola och hem</c:v>
                </c:pt>
                <c:pt idx="6">
                  <c:v>Fritidshem</c:v>
                </c:pt>
                <c:pt idx="7">
                  <c:v>Kommunspecifika frågor</c:v>
                </c:pt>
              </c:strCache>
            </c:strRef>
          </c:cat>
          <c:val>
            <c:numRef>
              <c:f>Sheet1!$B$2:$B$9</c:f>
              <c:numCache>
                <c:formatCode>General</c:formatCode>
                <c:ptCount val="8"/>
                <c:pt idx="0">
                  <c:v>3.873</c:v>
                </c:pt>
                <c:pt idx="1">
                  <c:v>3.7708</c:v>
                </c:pt>
                <c:pt idx="2">
                  <c:v>3.3333</c:v>
                </c:pt>
                <c:pt idx="3">
                  <c:v>3.8537</c:v>
                </c:pt>
                <c:pt idx="4">
                  <c:v>3.875</c:v>
                </c:pt>
                <c:pt idx="5">
                  <c:v>3.6786</c:v>
                </c:pt>
                <c:pt idx="6">
                  <c:v>3.76</c:v>
                </c:pt>
                <c:pt idx="7">
                  <c:v>3.7949</c:v>
                </c:pt>
              </c:numCache>
            </c:numRef>
          </c:val>
          <c:extLst>
            <c:ext xmlns:c16="http://schemas.microsoft.com/office/drawing/2014/chart" uri="{C3380CC4-5D6E-409C-BE32-E72D297353CC}">
              <c16:uniqueId val="{00000000-BAD9-E14F-BB2E-53E926EF8F99}"/>
            </c:ext>
          </c:extLst>
        </c:ser>
        <c:ser>
          <c:idx val="1"/>
          <c:order val="1"/>
          <c:tx>
            <c:strRef>
              <c:f>Sheet1!$C$1</c:f>
              <c:strCache>
                <c:ptCount val="1"/>
                <c:pt idx="0">
                  <c:v>Danderyd</c:v>
                </c:pt>
              </c:strCache>
            </c:strRef>
          </c:tx>
          <c:spPr>
            <a:ln w="28575" cap="rnd">
              <a:solidFill>
                <a:srgbClr val="018C86"/>
              </a:solidFill>
              <a:round/>
            </a:ln>
            <a:effectLst/>
          </c:spPr>
          <c:marker>
            <c:symbol val="none"/>
          </c:marker>
          <c:cat>
            <c:strRef>
              <c:f>Sheet1!$A$2:$A$9</c:f>
              <c:strCache>
                <c:ptCount val="8"/>
                <c:pt idx="0">
                  <c:v>Övergripande frågor</c:v>
                </c:pt>
                <c:pt idx="1">
                  <c:v>Kunskaper</c:v>
                </c:pt>
                <c:pt idx="2">
                  <c:v>Elevernas ansvar och inflytande</c:v>
                </c:pt>
                <c:pt idx="3">
                  <c:v>Normer och värden</c:v>
                </c:pt>
                <c:pt idx="4">
                  <c:v>Styrning och ledning</c:v>
                </c:pt>
                <c:pt idx="5">
                  <c:v>Skola och hem</c:v>
                </c:pt>
                <c:pt idx="6">
                  <c:v>Fritidshem</c:v>
                </c:pt>
                <c:pt idx="7">
                  <c:v>Kommunspecifika frågor</c:v>
                </c:pt>
              </c:strCache>
            </c:strRef>
          </c:cat>
          <c:val>
            <c:numRef>
              <c:f>Sheet1!$C$2:$C$9</c:f>
              <c:numCache>
                <c:formatCode>General</c:formatCode>
                <c:ptCount val="8"/>
                <c:pt idx="0">
                  <c:v>3.7348</c:v>
                </c:pt>
                <c:pt idx="1">
                  <c:v>3.6439</c:v>
                </c:pt>
                <c:pt idx="2">
                  <c:v>3.1947</c:v>
                </c:pt>
                <c:pt idx="3">
                  <c:v>3.6757</c:v>
                </c:pt>
                <c:pt idx="4">
                  <c:v>3.6592</c:v>
                </c:pt>
                <c:pt idx="5">
                  <c:v>3.4746</c:v>
                </c:pt>
                <c:pt idx="6">
                  <c:v>3.4418</c:v>
                </c:pt>
                <c:pt idx="7">
                  <c:v>3.551</c:v>
                </c:pt>
              </c:numCache>
            </c:numRef>
          </c:val>
          <c:extLst>
            <c:ext xmlns:c16="http://schemas.microsoft.com/office/drawing/2014/chart" uri="{C3380CC4-5D6E-409C-BE32-E72D297353CC}">
              <c16:uniqueId val="{00000001-BAD9-E14F-BB2E-53E926EF8F99}"/>
            </c:ext>
          </c:extLst>
        </c:ser>
        <c:dLbls>
          <c:showLegendKey val="0"/>
          <c:showVal val="0"/>
          <c:showCatName val="0"/>
          <c:showSerName val="0"/>
          <c:showPercent val="0"/>
          <c:showBubbleSize val="0"/>
        </c:dLbls>
        <c:axId val="554602760"/>
        <c:axId val="554603088"/>
      </c:radarChart>
      <c:catAx>
        <c:axId val="554602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3088"/>
        <c:crosses val="autoZero"/>
        <c:auto val="1"/>
        <c:lblAlgn val="ctr"/>
        <c:lblOffset val="100"/>
        <c:noMultiLvlLbl val="0"/>
      </c:catAx>
      <c:valAx>
        <c:axId val="554603088"/>
        <c:scaling>
          <c:orientation val="minMax"/>
          <c:max val="4"/>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2760"/>
        <c:crosses val="autoZero"/>
        <c:crossBetween val="between"/>
        <c:majorUnit val="1"/>
      </c:valAx>
      <c:spPr>
        <a:noFill/>
        <a:ln w="25400">
          <a:noFill/>
        </a:ln>
        <a:effectLst/>
      </c:spPr>
    </c:plotArea>
    <c:legend>
      <c:legendPos val="t"/>
      <c:layout>
        <c:manualLayout>
          <c:xMode val="edge"/>
          <c:yMode val="edge"/>
          <c:x val="0.2216633404870377"/>
          <c:y val="9.3191798356046907E-2"/>
          <c:w val="0.55667311467329528"/>
          <c:h val="6.420343823818050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050">
          <a:solidFill>
            <a:schemeClr val="tx1"/>
          </a:solidFill>
          <a:latin typeface="Arial" panose="020B0604020202020204" pitchFamily="34" charset="0"/>
          <a:cs typeface="Arial" panose="020B0604020202020204" pitchFamily="34" charset="0"/>
        </a:defRPr>
      </a:pPr>
      <a:endParaRPr lang="sv-SE"/>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Sheet1!$B$2:$B$4</c:f>
              <c:numCache>
                <c:formatCode>General</c:formatCode>
                <c:ptCount val="3"/>
                <c:pt idx="0">
                  <c:v>0.0</c:v>
                </c:pt>
                <c:pt idx="1">
                  <c:v>0.0051</c:v>
                </c:pt>
                <c:pt idx="2">
                  <c:v>0.0067</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Sheet1!$C$2:$C$4</c:f>
              <c:numCache>
                <c:formatCode>General</c:formatCode>
                <c:ptCount val="3"/>
                <c:pt idx="0">
                  <c:v>0.0</c:v>
                </c:pt>
                <c:pt idx="1">
                  <c:v>0.0102</c:v>
                </c:pt>
                <c:pt idx="2">
                  <c:v>0.0201</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Sheet1!$D$2:$D$4</c:f>
              <c:numCache>
                <c:formatCode>General</c:formatCode>
                <c:ptCount val="3"/>
                <c:pt idx="0">
                  <c:v>0.0952</c:v>
                </c:pt>
                <c:pt idx="1">
                  <c:v>0.1327</c:v>
                </c:pt>
                <c:pt idx="2">
                  <c:v>0.2157</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Sheet1!$E$2:$E$4</c:f>
              <c:numCache>
                <c:formatCode>General</c:formatCode>
                <c:ptCount val="3"/>
                <c:pt idx="0">
                  <c:v>0.8095</c:v>
                </c:pt>
                <c:pt idx="1">
                  <c:v>0.8367</c:v>
                </c:pt>
                <c:pt idx="2">
                  <c:v>0.7207</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Sheet1!$F$2:$F$4</c:f>
              <c:numCache>
                <c:formatCode>General</c:formatCode>
                <c:ptCount val="3"/>
                <c:pt idx="0">
                  <c:v>0.0952</c:v>
                </c:pt>
                <c:pt idx="1">
                  <c:v>0.0153</c:v>
                </c:pt>
                <c:pt idx="2">
                  <c:v>0.0368</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Sheet1!$B$2:$B$4</c:f>
              <c:numCache>
                <c:formatCode>General</c:formatCode>
                <c:ptCount val="3"/>
                <c:pt idx="0">
                  <c:v>0.0</c:v>
                </c:pt>
                <c:pt idx="1">
                  <c:v>0.0153</c:v>
                </c:pt>
                <c:pt idx="2">
                  <c:v>0.0271</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Sheet1!$C$2:$C$4</c:f>
              <c:numCache>
                <c:formatCode>General</c:formatCode>
                <c:ptCount val="3"/>
                <c:pt idx="0">
                  <c:v>0.0</c:v>
                </c:pt>
                <c:pt idx="1">
                  <c:v>0.0867</c:v>
                </c:pt>
                <c:pt idx="2">
                  <c:v>0.0543</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Sheet1!$D$2:$D$4</c:f>
              <c:numCache>
                <c:formatCode>General</c:formatCode>
                <c:ptCount val="3"/>
                <c:pt idx="0">
                  <c:v>0.1429</c:v>
                </c:pt>
                <c:pt idx="1">
                  <c:v>0.2347</c:v>
                </c:pt>
                <c:pt idx="2">
                  <c:v>0.3253</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Sheet1!$E$2:$E$4</c:f>
              <c:numCache>
                <c:formatCode>General</c:formatCode>
                <c:ptCount val="3"/>
                <c:pt idx="0">
                  <c:v>0.8571</c:v>
                </c:pt>
                <c:pt idx="1">
                  <c:v>0.5051</c:v>
                </c:pt>
                <c:pt idx="2">
                  <c:v>0.4149</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Sheet1!$F$2:$F$4</c:f>
              <c:numCache>
                <c:formatCode>General</c:formatCode>
                <c:ptCount val="3"/>
                <c:pt idx="0">
                  <c:v>0.0</c:v>
                </c:pt>
                <c:pt idx="1">
                  <c:v>0.1582</c:v>
                </c:pt>
                <c:pt idx="2">
                  <c:v>0.1784</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Sheet1!$B$2:$B$4</c:f>
              <c:numCache>
                <c:formatCode>General</c:formatCode>
                <c:ptCount val="3"/>
                <c:pt idx="0">
                  <c:v>0.0</c:v>
                </c:pt>
                <c:pt idx="1">
                  <c:v>0.0102</c:v>
                </c:pt>
                <c:pt idx="2">
                  <c:v>0.0268</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Sheet1!$C$2:$C$4</c:f>
              <c:numCache>
                <c:formatCode>General</c:formatCode>
                <c:ptCount val="3"/>
                <c:pt idx="0">
                  <c:v>0.0476</c:v>
                </c:pt>
                <c:pt idx="1">
                  <c:v>0.0663</c:v>
                </c:pt>
                <c:pt idx="2">
                  <c:v>0.0799</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Sheet1!$D$2:$D$4</c:f>
              <c:numCache>
                <c:formatCode>General</c:formatCode>
                <c:ptCount val="3"/>
                <c:pt idx="0">
                  <c:v>0.1429</c:v>
                </c:pt>
                <c:pt idx="1">
                  <c:v>0.3112</c:v>
                </c:pt>
                <c:pt idx="2">
                  <c:v>0.3836</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Sheet1!$E$2:$E$4</c:f>
              <c:numCache>
                <c:formatCode>General</c:formatCode>
                <c:ptCount val="3"/>
                <c:pt idx="0">
                  <c:v>0.8095</c:v>
                </c:pt>
                <c:pt idx="1">
                  <c:v>0.5714</c:v>
                </c:pt>
                <c:pt idx="2">
                  <c:v>0.4695</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Sheet1!$F$2:$F$4</c:f>
              <c:numCache>
                <c:formatCode>General</c:formatCode>
                <c:ptCount val="3"/>
                <c:pt idx="0">
                  <c:v>0.0</c:v>
                </c:pt>
                <c:pt idx="1">
                  <c:v>0.0408</c:v>
                </c:pt>
                <c:pt idx="2">
                  <c:v>0.0401</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Sheet1!$B$2:$B$4</c:f>
              <c:numCache>
                <c:formatCode>General</c:formatCode>
                <c:ptCount val="3"/>
                <c:pt idx="0">
                  <c:v>0.0</c:v>
                </c:pt>
                <c:pt idx="1">
                  <c:v>0.0102</c:v>
                </c:pt>
                <c:pt idx="2">
                  <c:v>0.0212</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Sheet1!$C$2:$C$4</c:f>
              <c:numCache>
                <c:formatCode>General</c:formatCode>
                <c:ptCount val="3"/>
                <c:pt idx="0">
                  <c:v>0.0476</c:v>
                </c:pt>
                <c:pt idx="1">
                  <c:v>0.0357</c:v>
                </c:pt>
                <c:pt idx="2">
                  <c:v>0.061</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Sheet1!$D$2:$D$4</c:f>
              <c:numCache>
                <c:formatCode>General</c:formatCode>
                <c:ptCount val="3"/>
                <c:pt idx="0">
                  <c:v>0.0476</c:v>
                </c:pt>
                <c:pt idx="1">
                  <c:v>0.2551</c:v>
                </c:pt>
                <c:pt idx="2">
                  <c:v>0.313</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Sheet1!$E$2:$E$4</c:f>
              <c:numCache>
                <c:formatCode>General</c:formatCode>
                <c:ptCount val="3"/>
                <c:pt idx="0">
                  <c:v>0.9048</c:v>
                </c:pt>
                <c:pt idx="1">
                  <c:v>0.6939</c:v>
                </c:pt>
                <c:pt idx="2">
                  <c:v>0.5922</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Sheet1!$F$2:$F$4</c:f>
              <c:numCache>
                <c:formatCode>General</c:formatCode>
                <c:ptCount val="3"/>
                <c:pt idx="0">
                  <c:v>0.0</c:v>
                </c:pt>
                <c:pt idx="1">
                  <c:v>0.0051</c:v>
                </c:pt>
                <c:pt idx="2">
                  <c:v>0.0126</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Sheet1!$B$2:$B$4</c:f>
              <c:numCache>
                <c:formatCode>General</c:formatCode>
                <c:ptCount val="3"/>
                <c:pt idx="0">
                  <c:v>0.0</c:v>
                </c:pt>
                <c:pt idx="1">
                  <c:v>0.0306</c:v>
                </c:pt>
                <c:pt idx="2">
                  <c:v>0.0602</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Sheet1!$C$2:$C$4</c:f>
              <c:numCache>
                <c:formatCode>General</c:formatCode>
                <c:ptCount val="3"/>
                <c:pt idx="0">
                  <c:v>0.1429</c:v>
                </c:pt>
                <c:pt idx="1">
                  <c:v>0.102</c:v>
                </c:pt>
                <c:pt idx="2">
                  <c:v>0.1732</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Sheet1!$D$2:$D$4</c:f>
              <c:numCache>
                <c:formatCode>General</c:formatCode>
                <c:ptCount val="3"/>
                <c:pt idx="0">
                  <c:v>0.2857</c:v>
                </c:pt>
                <c:pt idx="1">
                  <c:v>0.3929</c:v>
                </c:pt>
                <c:pt idx="2">
                  <c:v>0.3993</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Sheet1!$E$2:$E$4</c:f>
              <c:numCache>
                <c:formatCode>General</c:formatCode>
                <c:ptCount val="3"/>
                <c:pt idx="0">
                  <c:v>0.5714</c:v>
                </c:pt>
                <c:pt idx="1">
                  <c:v>0.4643</c:v>
                </c:pt>
                <c:pt idx="2">
                  <c:v>0.3517</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Sheet1!$F$2:$F$4</c:f>
              <c:numCache>
                <c:formatCode>General</c:formatCode>
                <c:ptCount val="3"/>
                <c:pt idx="0">
                  <c:v>0.0</c:v>
                </c:pt>
                <c:pt idx="1">
                  <c:v>0.0102</c:v>
                </c:pt>
                <c:pt idx="2">
                  <c:v>0.0156</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Sheet1!$B$2:$B$4</c:f>
              <c:numCache>
                <c:formatCode>General</c:formatCode>
                <c:ptCount val="3"/>
                <c:pt idx="0">
                  <c:v>0.0</c:v>
                </c:pt>
                <c:pt idx="1">
                  <c:v>0.0153</c:v>
                </c:pt>
                <c:pt idx="2">
                  <c:v>0.048</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Sheet1!$C$2:$C$4</c:f>
              <c:numCache>
                <c:formatCode>General</c:formatCode>
                <c:ptCount val="3"/>
                <c:pt idx="0">
                  <c:v>0.0</c:v>
                </c:pt>
                <c:pt idx="1">
                  <c:v>0.0816</c:v>
                </c:pt>
                <c:pt idx="2">
                  <c:v>0.1242</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Sheet1!$D$2:$D$4</c:f>
              <c:numCache>
                <c:formatCode>General</c:formatCode>
                <c:ptCount val="3"/>
                <c:pt idx="0">
                  <c:v>0.3333</c:v>
                </c:pt>
                <c:pt idx="1">
                  <c:v>0.3316</c:v>
                </c:pt>
                <c:pt idx="2">
                  <c:v>0.355</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Sheet1!$E$2:$E$4</c:f>
              <c:numCache>
                <c:formatCode>General</c:formatCode>
                <c:ptCount val="3"/>
                <c:pt idx="0">
                  <c:v>0.6667</c:v>
                </c:pt>
                <c:pt idx="1">
                  <c:v>0.551</c:v>
                </c:pt>
                <c:pt idx="2">
                  <c:v>0.4086</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Sheet1!$F$2:$F$4</c:f>
              <c:numCache>
                <c:formatCode>General</c:formatCode>
                <c:ptCount val="3"/>
                <c:pt idx="0">
                  <c:v>0.0</c:v>
                </c:pt>
                <c:pt idx="1">
                  <c:v>0.0204</c:v>
                </c:pt>
                <c:pt idx="2">
                  <c:v>0.0643</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Sheet1!$B$2:$B$4</c:f>
              <c:numCache>
                <c:formatCode>General</c:formatCode>
                <c:ptCount val="3"/>
                <c:pt idx="0">
                  <c:v>0.0</c:v>
                </c:pt>
                <c:pt idx="1">
                  <c:v>0.0104</c:v>
                </c:pt>
                <c:pt idx="2">
                  <c:v>0.0112</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Sheet1!$C$2:$C$4</c:f>
              <c:numCache>
                <c:formatCode>General</c:formatCode>
                <c:ptCount val="3"/>
                <c:pt idx="0">
                  <c:v>0.0</c:v>
                </c:pt>
                <c:pt idx="1">
                  <c:v>0.0365</c:v>
                </c:pt>
                <c:pt idx="2">
                  <c:v>0.0465</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Sheet1!$D$2:$D$4</c:f>
              <c:numCache>
                <c:formatCode>General</c:formatCode>
                <c:ptCount val="3"/>
                <c:pt idx="0">
                  <c:v>0.1429</c:v>
                </c:pt>
                <c:pt idx="1">
                  <c:v>0.2812</c:v>
                </c:pt>
                <c:pt idx="2">
                  <c:v>0.3384</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Sheet1!$E$2:$E$4</c:f>
              <c:numCache>
                <c:formatCode>General</c:formatCode>
                <c:ptCount val="3"/>
                <c:pt idx="0">
                  <c:v>0.8095</c:v>
                </c:pt>
                <c:pt idx="1">
                  <c:v>0.6302</c:v>
                </c:pt>
                <c:pt idx="2">
                  <c:v>0.5558</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Sheet1!$F$2:$F$4</c:f>
              <c:numCache>
                <c:formatCode>General</c:formatCode>
                <c:ptCount val="3"/>
                <c:pt idx="0">
                  <c:v>0.0476</c:v>
                </c:pt>
                <c:pt idx="1">
                  <c:v>0.0417</c:v>
                </c:pt>
                <c:pt idx="2">
                  <c:v>0.0481</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Sheet1!$B$2:$B$4</c:f>
              <c:numCache>
                <c:formatCode>General</c:formatCode>
                <c:ptCount val="3"/>
                <c:pt idx="0">
                  <c:v>0.0</c:v>
                </c:pt>
                <c:pt idx="1">
                  <c:v>0.0052</c:v>
                </c:pt>
                <c:pt idx="2">
                  <c:v>0.0124</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Sheet1!$C$2:$C$4</c:f>
              <c:numCache>
                <c:formatCode>General</c:formatCode>
                <c:ptCount val="3"/>
                <c:pt idx="0">
                  <c:v>0.0</c:v>
                </c:pt>
                <c:pt idx="1">
                  <c:v>0.0622</c:v>
                </c:pt>
                <c:pt idx="2">
                  <c:v>0.069</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Sheet1!$D$2:$D$4</c:f>
              <c:numCache>
                <c:formatCode>General</c:formatCode>
                <c:ptCount val="3"/>
                <c:pt idx="0">
                  <c:v>0.1429</c:v>
                </c:pt>
                <c:pt idx="1">
                  <c:v>0.3368</c:v>
                </c:pt>
                <c:pt idx="2">
                  <c:v>0.3692</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Sheet1!$E$2:$E$4</c:f>
              <c:numCache>
                <c:formatCode>General</c:formatCode>
                <c:ptCount val="3"/>
                <c:pt idx="0">
                  <c:v>0.7619</c:v>
                </c:pt>
                <c:pt idx="1">
                  <c:v>0.5181</c:v>
                </c:pt>
                <c:pt idx="2">
                  <c:v>0.4583</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Sheet1!$F$2:$F$4</c:f>
              <c:numCache>
                <c:formatCode>General</c:formatCode>
                <c:ptCount val="3"/>
                <c:pt idx="0">
                  <c:v>0.0952</c:v>
                </c:pt>
                <c:pt idx="1">
                  <c:v>0.0777</c:v>
                </c:pt>
                <c:pt idx="2">
                  <c:v>0.091</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Sheet1!$B$2:$B$4</c:f>
              <c:numCache>
                <c:formatCode>General</c:formatCode>
                <c:ptCount val="3"/>
                <c:pt idx="0">
                  <c:v>0.0</c:v>
                </c:pt>
                <c:pt idx="1">
                  <c:v>0.0829</c:v>
                </c:pt>
                <c:pt idx="2">
                  <c:v>0.1547</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Sheet1!$C$2:$C$4</c:f>
              <c:numCache>
                <c:formatCode>General</c:formatCode>
                <c:ptCount val="3"/>
                <c:pt idx="0">
                  <c:v>0.2381</c:v>
                </c:pt>
                <c:pt idx="1">
                  <c:v>0.2487</c:v>
                </c:pt>
                <c:pt idx="2">
                  <c:v>0.2757</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Sheet1!$D$2:$D$4</c:f>
              <c:numCache>
                <c:formatCode>General</c:formatCode>
                <c:ptCount val="3"/>
                <c:pt idx="0">
                  <c:v>0.1429</c:v>
                </c:pt>
                <c:pt idx="1">
                  <c:v>0.2902</c:v>
                </c:pt>
                <c:pt idx="2">
                  <c:v>0.2784</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Sheet1!$E$2:$E$4</c:f>
              <c:numCache>
                <c:formatCode>General</c:formatCode>
                <c:ptCount val="3"/>
                <c:pt idx="0">
                  <c:v>0.5714</c:v>
                </c:pt>
                <c:pt idx="1">
                  <c:v>0.3368</c:v>
                </c:pt>
                <c:pt idx="2">
                  <c:v>0.2474</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Sheet1!$F$2:$F$4</c:f>
              <c:numCache>
                <c:formatCode>General</c:formatCode>
                <c:ptCount val="3"/>
                <c:pt idx="0">
                  <c:v>0.0476</c:v>
                </c:pt>
                <c:pt idx="1">
                  <c:v>0.0415</c:v>
                </c:pt>
                <c:pt idx="2">
                  <c:v>0.0438</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74572370809445"/>
          <c:y val="5.81628305901132E-2"/>
          <c:w val="0.41996476946847594"/>
          <c:h val="0.90900458384203564"/>
        </c:manualLayout>
      </c:layout>
      <c:barChart>
        <c:barDir val="bar"/>
        <c:grouping val="clustered"/>
        <c:varyColors val="0"/>
        <c:ser>
          <c:idx val="0"/>
          <c:order val="0"/>
          <c:tx>
            <c:strRef>
              <c:f>Sheet1!$B$1</c:f>
              <c:strCache>
                <c:ptCount val="1"/>
                <c:pt idx="0">
                  <c:v>{{Kommun}}</c:v>
                </c:pt>
              </c:strCache>
            </c:strRef>
          </c:tx>
          <c:spPr>
            <a:solidFill>
              <a:srgbClr val="8CC4CB"/>
            </a:solidFill>
            <a:ln>
              <a:noFill/>
            </a:ln>
            <a:effectLst/>
          </c:spPr>
          <c:invertIfNegative val="0"/>
          <c:dPt>
            <c:idx val="0"/>
            <c:invertIfNegative val="0"/>
            <c:bubble3D val="0"/>
            <c:spPr>
              <a:solidFill>
                <a:srgbClr val="EA5901"/>
              </a:solidFill>
              <a:ln>
                <a:noFill/>
              </a:ln>
              <a:effectLst/>
            </c:spPr>
            <c:extLst>
              <c:ext xmlns:c16="http://schemas.microsoft.com/office/drawing/2014/chart" uri="{C3380CC4-5D6E-409C-BE32-E72D297353CC}">
                <c16:uniqueId val="{00000001-4DD5-BA49-9BC7-D82F32BFEC2C}"/>
              </c:ext>
            </c:extLst>
          </c:dPt>
          <c:dPt>
            <c:idx val="1"/>
            <c:invertIfNegative val="0"/>
            <c:bubble3D val="0"/>
            <c:spPr>
              <a:solidFill>
                <a:srgbClr val="2AA8B0"/>
              </a:solidFill>
              <a:ln>
                <a:noFill/>
              </a:ln>
              <a:effectLst/>
            </c:spPr>
            <c:extLst>
              <c:ext xmlns:c16="http://schemas.microsoft.com/office/drawing/2014/chart" uri="{C3380CC4-5D6E-409C-BE32-E72D297353CC}">
                <c16:uniqueId val="{00000003-4DD5-BA49-9BC7-D82F32BFEC2C}"/>
              </c:ext>
            </c:extLst>
          </c:dPt>
          <c:dPt>
            <c:idx val="2"/>
            <c:invertIfNegative val="0"/>
            <c:bubble3D val="0"/>
            <c:spPr>
              <a:solidFill>
                <a:srgbClr val="8CC4CB"/>
              </a:solidFill>
              <a:ln>
                <a:noFill/>
              </a:ln>
              <a:effectLst/>
            </c:spPr>
            <c:extLst>
              <c:ext xmlns:c16="http://schemas.microsoft.com/office/drawing/2014/chart" uri="{C3380CC4-5D6E-409C-BE32-E72D297353CC}">
                <c16:uniqueId val="{00000005-4DD5-BA49-9BC7-D82F32BFEC2C}"/>
              </c:ext>
            </c:extLst>
          </c:dPt>
          <c:dPt>
            <c:idx val="3"/>
            <c:invertIfNegative val="0"/>
            <c:bubble3D val="0"/>
            <c:spPr>
              <a:solidFill>
                <a:srgbClr val="8CC4CB"/>
              </a:solidFill>
              <a:ln>
                <a:noFill/>
              </a:ln>
              <a:effectLst/>
            </c:spPr>
            <c:extLst>
              <c:ext xmlns:c16="http://schemas.microsoft.com/office/drawing/2014/chart" uri="{C3380CC4-5D6E-409C-BE32-E72D297353CC}">
                <c16:uniqueId val="{00000007-E9D5-AD4B-A2EB-6D7F42DAFB60}"/>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Danderyd</c:v>
                </c:pt>
                <c:pt idx="1">
                  <c:v>Ösbyskolan</c:v>
                </c:pt>
                <c:pt idx="2">
                  <c:v>Ösbyskolan, Freja</c:v>
                </c:pt>
                <c:pt idx="3">
                  <c:v/>
                </c:pt>
                <c:pt idx="4">
                  <c:v/>
                </c:pt>
                <c:pt idx="5">
                  <c:v/>
                </c:pt>
                <c:pt idx="6">
                  <c:v/>
                </c:pt>
                <c:pt idx="7">
                  <c:v/>
                </c:pt>
                <c:pt idx="8">
                  <c:v/>
                </c:pt>
                <c:pt idx="9">
                  <c:v/>
                </c:pt>
                <c:pt idx="10">
                  <c:v/>
                </c:pt>
                <c:pt idx="11">
                  <c:v/>
                </c:pt>
                <c:pt idx="12">
                  <c:v/>
                </c:pt>
              </c:strCache>
            </c:strRef>
          </c:cat>
          <c:val>
            <c:numRef>
              <c:f>Sheet1!$B$2:$B$4</c:f>
              <c:numCache>
                <c:formatCode>General</c:formatCode>
                <c:ptCount val="3"/>
                <c:pt idx="0">
                  <c:v>3.7031</c:v>
                </c:pt>
                <c:pt idx="1">
                  <c:v>3.8571</c:v>
                </c:pt>
                <c:pt idx="2">
                  <c:v>3.8571</c:v>
                </c:pt>
              </c:numCache>
            </c:numRef>
          </c:val>
          <c:extLst>
            <c:ext xmlns:c16="http://schemas.microsoft.com/office/drawing/2014/chart" uri="{C3380CC4-5D6E-409C-BE32-E72D297353CC}">
              <c16:uniqueId val="{00000010-4DD5-BA49-9BC7-D82F32BFEC2C}"/>
            </c:ext>
          </c:extLst>
        </c:ser>
        <c:dLbls>
          <c:dLblPos val="outEnd"/>
          <c:showLegendKey val="0"/>
          <c:showVal val="1"/>
          <c:showCatName val="0"/>
          <c:showSerName val="0"/>
          <c:showPercent val="0"/>
          <c:showBubbleSize val="0"/>
        </c:dLbls>
        <c:gapWidth val="55"/>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7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Sheet1!$B$2:$B$4</c:f>
              <c:numCache>
                <c:formatCode>General</c:formatCode>
                <c:ptCount val="3"/>
                <c:pt idx="0">
                  <c:v>0.0</c:v>
                </c:pt>
                <c:pt idx="1">
                  <c:v>0.0052</c:v>
                </c:pt>
                <c:pt idx="2">
                  <c:v>0.0089</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Sheet1!$C$2:$C$4</c:f>
              <c:numCache>
                <c:formatCode>General</c:formatCode>
                <c:ptCount val="3"/>
                <c:pt idx="0">
                  <c:v>0.0</c:v>
                </c:pt>
                <c:pt idx="1">
                  <c:v>0.0311</c:v>
                </c:pt>
                <c:pt idx="2">
                  <c:v>0.0376</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Sheet1!$D$2:$D$4</c:f>
              <c:numCache>
                <c:formatCode>General</c:formatCode>
                <c:ptCount val="3"/>
                <c:pt idx="0">
                  <c:v>0.0952</c:v>
                </c:pt>
                <c:pt idx="1">
                  <c:v>0.228</c:v>
                </c:pt>
                <c:pt idx="2">
                  <c:v>0.2845</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Sheet1!$E$2:$E$4</c:f>
              <c:numCache>
                <c:formatCode>General</c:formatCode>
                <c:ptCount val="3"/>
                <c:pt idx="0">
                  <c:v>0.8571</c:v>
                </c:pt>
                <c:pt idx="1">
                  <c:v>0.6839</c:v>
                </c:pt>
                <c:pt idx="2">
                  <c:v>0.5942</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Sheet1!$F$2:$F$4</c:f>
              <c:numCache>
                <c:formatCode>General</c:formatCode>
                <c:ptCount val="3"/>
                <c:pt idx="0">
                  <c:v>0.0476</c:v>
                </c:pt>
                <c:pt idx="1">
                  <c:v>0.0518</c:v>
                </c:pt>
                <c:pt idx="2">
                  <c:v>0.0748</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Sheet1!$B$2:$B$4</c:f>
              <c:numCache>
                <c:formatCode>General</c:formatCode>
                <c:ptCount val="3"/>
                <c:pt idx="0">
                  <c:v>0.0</c:v>
                </c:pt>
                <c:pt idx="1">
                  <c:v>0.026</c:v>
                </c:pt>
                <c:pt idx="2">
                  <c:v>0.0178</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Sheet1!$C$2:$C$4</c:f>
              <c:numCache>
                <c:formatCode>General</c:formatCode>
                <c:ptCount val="3"/>
                <c:pt idx="0">
                  <c:v>0.0</c:v>
                </c:pt>
                <c:pt idx="1">
                  <c:v>0.0521</c:v>
                </c:pt>
                <c:pt idx="2">
                  <c:v>0.062</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Sheet1!$D$2:$D$4</c:f>
              <c:numCache>
                <c:formatCode>General</c:formatCode>
                <c:ptCount val="3"/>
                <c:pt idx="0">
                  <c:v>0.1429</c:v>
                </c:pt>
                <c:pt idx="1">
                  <c:v>0.276</c:v>
                </c:pt>
                <c:pt idx="2">
                  <c:v>0.3579</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Sheet1!$E$2:$E$4</c:f>
              <c:numCache>
                <c:formatCode>General</c:formatCode>
                <c:ptCount val="3"/>
                <c:pt idx="0">
                  <c:v>0.8571</c:v>
                </c:pt>
                <c:pt idx="1">
                  <c:v>0.6302</c:v>
                </c:pt>
                <c:pt idx="2">
                  <c:v>0.5293</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Sheet1!$F$2:$F$4</c:f>
              <c:numCache>
                <c:formatCode>General</c:formatCode>
                <c:ptCount val="3"/>
                <c:pt idx="0">
                  <c:v>0.0</c:v>
                </c:pt>
                <c:pt idx="1">
                  <c:v>0.0156</c:v>
                </c:pt>
                <c:pt idx="2">
                  <c:v>0.033</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Sheet1!$B$2:$B$4</c:f>
              <c:numCache>
                <c:formatCode>General</c:formatCode>
                <c:ptCount val="3"/>
                <c:pt idx="0">
                  <c:v>0.0</c:v>
                </c:pt>
                <c:pt idx="1">
                  <c:v>0.0051</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Sheet1!$C$2:$C$4</c:f>
              <c:numCache>
                <c:formatCode>General</c:formatCode>
                <c:ptCount val="3"/>
                <c:pt idx="0">
                  <c:v>0.0</c:v>
                </c:pt>
                <c:pt idx="1">
                  <c:v>0.0256</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Sheet1!$D$2:$D$4</c:f>
              <c:numCache>
                <c:formatCode>General</c:formatCode>
                <c:ptCount val="3"/>
                <c:pt idx="0">
                  <c:v>0.0476</c:v>
                </c:pt>
                <c:pt idx="1">
                  <c:v>0.241</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Sheet1!$E$2:$E$4</c:f>
              <c:numCache>
                <c:formatCode>General</c:formatCode>
                <c:ptCount val="3"/>
                <c:pt idx="0">
                  <c:v>0.9048</c:v>
                </c:pt>
                <c:pt idx="1">
                  <c:v>0.5538</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Sheet1!$F$2:$F$4</c:f>
              <c:numCache>
                <c:formatCode>General</c:formatCode>
                <c:ptCount val="3"/>
                <c:pt idx="0">
                  <c:v>0.0476</c:v>
                </c:pt>
                <c:pt idx="1">
                  <c:v>0.1744</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Sheet1!$B$2:$B$4</c:f>
              <c:numCache>
                <c:formatCode>General</c:formatCode>
                <c:ptCount val="3"/>
                <c:pt idx="0">
                  <c:v>0.0</c:v>
                </c:pt>
                <c:pt idx="1">
                  <c:v>0.0829</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Sheet1!$C$2:$C$4</c:f>
              <c:numCache>
                <c:formatCode>General</c:formatCode>
                <c:ptCount val="3"/>
                <c:pt idx="0">
                  <c:v>0.0952</c:v>
                </c:pt>
                <c:pt idx="1">
                  <c:v>0.114</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Sheet1!$D$2:$D$4</c:f>
              <c:numCache>
                <c:formatCode>General</c:formatCode>
                <c:ptCount val="3"/>
                <c:pt idx="0">
                  <c:v>0.1905</c:v>
                </c:pt>
                <c:pt idx="1">
                  <c:v>0.2953</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Sheet1!$E$2:$E$4</c:f>
              <c:numCache>
                <c:formatCode>General</c:formatCode>
                <c:ptCount val="3"/>
                <c:pt idx="0">
                  <c:v>0.6667</c:v>
                </c:pt>
                <c:pt idx="1">
                  <c:v>0.3627</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Sheet1!$F$2:$F$4</c:f>
              <c:numCache>
                <c:formatCode>General</c:formatCode>
                <c:ptCount val="3"/>
                <c:pt idx="0">
                  <c:v>0.0476</c:v>
                </c:pt>
                <c:pt idx="1">
                  <c:v>0.1451</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Sheet1!$B$2:$B$4</c:f>
              <c:numCache>
                <c:formatCode>General</c:formatCode>
                <c:ptCount val="3"/>
                <c:pt idx="0">
                  <c:v>0.0</c:v>
                </c:pt>
                <c:pt idx="1">
                  <c:v>0.0207</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Sheet1!$C$2:$C$4</c:f>
              <c:numCache>
                <c:formatCode>General</c:formatCode>
                <c:ptCount val="3"/>
                <c:pt idx="0">
                  <c:v>0.0476</c:v>
                </c:pt>
                <c:pt idx="1">
                  <c:v>0.0363</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Sheet1!$D$2:$D$4</c:f>
              <c:numCache>
                <c:formatCode>General</c:formatCode>
                <c:ptCount val="3"/>
                <c:pt idx="0">
                  <c:v>0.0952</c:v>
                </c:pt>
                <c:pt idx="1">
                  <c:v>0.1347</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Sheet1!$E$2:$E$4</c:f>
              <c:numCache>
                <c:formatCode>General</c:formatCode>
                <c:ptCount val="3"/>
                <c:pt idx="0">
                  <c:v>0.8571</c:v>
                </c:pt>
                <c:pt idx="1">
                  <c:v>0.8083</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Sheet1!$F$2:$F$4</c:f>
              <c:numCache>
                <c:formatCode>General</c:formatCode>
                <c:ptCount val="3"/>
                <c:pt idx="0">
                  <c:v>0.0</c:v>
                </c:pt>
                <c:pt idx="1">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Sheet1!$B$2:$B$4</c:f>
              <c:numCache>
                <c:formatCode>General</c:formatCode>
                <c:ptCount val="3"/>
                <c:pt idx="0">
                  <c:v>0.0</c:v>
                </c:pt>
                <c:pt idx="1">
                  <c:v>0.0051</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Sheet1!$C$2:$C$4</c:f>
              <c:numCache>
                <c:formatCode>General</c:formatCode>
                <c:ptCount val="3"/>
                <c:pt idx="0">
                  <c:v>0.0</c:v>
                </c:pt>
                <c:pt idx="1">
                  <c:v>0.0051</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Sheet1!$D$2:$D$4</c:f>
              <c:numCache>
                <c:formatCode>General</c:formatCode>
                <c:ptCount val="3"/>
                <c:pt idx="0">
                  <c:v>0.1429</c:v>
                </c:pt>
                <c:pt idx="1">
                  <c:v>0.102</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Sheet1!$E$2:$E$4</c:f>
              <c:numCache>
                <c:formatCode>General</c:formatCode>
                <c:ptCount val="3"/>
                <c:pt idx="0">
                  <c:v>0.6667</c:v>
                </c:pt>
                <c:pt idx="1">
                  <c:v>0.4898</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Ösbyskolan, 2022</c:v>
                </c:pt>
                <c:pt idx="1">
                  <c:v>Danderyd, 2022</c:v>
                </c:pt>
                <c:pt idx="2">
                  <c:v>Våga Visa, 2022</c:v>
                </c:pt>
              </c:strCache>
            </c:strRef>
          </c:cat>
          <c:val>
            <c:numRef>
              <c:f>Sheet1!$F$2:$F$4</c:f>
              <c:numCache>
                <c:formatCode>General</c:formatCode>
                <c:ptCount val="3"/>
                <c:pt idx="0">
                  <c:v>0.1905</c:v>
                </c:pt>
                <c:pt idx="1">
                  <c:v>0.398</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461784025247766E-2"/>
          <c:y val="6.385983903435441E-2"/>
          <c:w val="0.87894029531791384"/>
          <c:h val="0.76764245756208593"/>
        </c:manualLayout>
      </c:layout>
      <c:lineChart>
        <c:grouping val="standard"/>
        <c:varyColors val="0"/>
        <c:ser>
          <c:idx val="0"/>
          <c:order val="0"/>
          <c:tx>
            <c:strRef>
              <c:f>Sheet1!$B$1</c:f>
              <c:strCache>
                <c:ptCount val="1"/>
                <c:pt idx="0">
                  <c:v>{{Kommun}}</c:v>
                </c:pt>
              </c:strCache>
            </c:strRef>
          </c:tx>
          <c:spPr>
            <a:ln w="22225" cap="rnd">
              <a:solidFill>
                <a:srgbClr val="2AA8B0"/>
              </a:solidFill>
              <a:round/>
            </a:ln>
            <a:effectLst/>
          </c:spPr>
          <c:marker>
            <c:symbol val="circle"/>
            <c:size val="5"/>
            <c:spPr>
              <a:solidFill>
                <a:srgbClr val="2AA8B0"/>
              </a:solidFill>
              <a:ln w="9525">
                <a:noFill/>
              </a:ln>
              <a:effectLst/>
            </c:spPr>
          </c:marker>
          <c:dPt>
            <c:idx val="0"/>
            <c:marker>
              <c:symbol val="circle"/>
              <c:size val="5"/>
              <c:spPr>
                <a:solidFill>
                  <a:srgbClr val="2AA8B0"/>
                </a:solidFill>
                <a:ln w="9525">
                  <a:noFill/>
                </a:ln>
                <a:effectLst/>
              </c:spPr>
            </c:marker>
            <c:bubble3D val="0"/>
            <c:spPr>
              <a:ln w="22225" cap="rnd">
                <a:solidFill>
                  <a:srgbClr val="2AA8B0"/>
                </a:solidFill>
                <a:round/>
              </a:ln>
              <a:effectLst/>
            </c:spPr>
            <c:extLst>
              <c:ext xmlns:c16="http://schemas.microsoft.com/office/drawing/2014/chart" uri="{C3380CC4-5D6E-409C-BE32-E72D297353CC}">
                <c16:uniqueId val="{00000001-6270-D543-82D8-39314D95D0C8}"/>
              </c:ext>
            </c:extLst>
          </c:dPt>
          <c:dPt>
            <c:idx val="1"/>
            <c:marker>
              <c:symbol val="circle"/>
              <c:size val="5"/>
              <c:spPr>
                <a:solidFill>
                  <a:srgbClr val="2AA8B0"/>
                </a:solidFill>
                <a:ln w="9525">
                  <a:noFill/>
                </a:ln>
                <a:effectLst/>
              </c:spPr>
            </c:marker>
            <c:bubble3D val="0"/>
            <c:spPr>
              <a:ln w="22225" cap="rnd">
                <a:solidFill>
                  <a:srgbClr val="2AA8B0"/>
                </a:solidFill>
                <a:round/>
              </a:ln>
              <a:effectLst/>
            </c:spPr>
            <c:extLst>
              <c:ext xmlns:c16="http://schemas.microsoft.com/office/drawing/2014/chart" uri="{C3380CC4-5D6E-409C-BE32-E72D297353CC}">
                <c16:uniqueId val="{00000003-6270-D543-82D8-39314D95D0C8}"/>
              </c:ext>
            </c:extLst>
          </c:dPt>
          <c:dPt>
            <c:idx val="2"/>
            <c:marker>
              <c:symbol val="circle"/>
              <c:size val="5"/>
              <c:spPr>
                <a:solidFill>
                  <a:srgbClr val="2AA8B0"/>
                </a:solidFill>
                <a:ln w="9525">
                  <a:noFill/>
                </a:ln>
                <a:effectLst/>
              </c:spPr>
            </c:marker>
            <c:bubble3D val="0"/>
            <c:spPr>
              <a:ln w="22225" cap="rnd">
                <a:solidFill>
                  <a:srgbClr val="2AA8B0"/>
                </a:solidFill>
                <a:round/>
              </a:ln>
              <a:effectLst/>
            </c:spPr>
            <c:extLst>
              <c:ext xmlns:c16="http://schemas.microsoft.com/office/drawing/2014/chart" uri="{C3380CC4-5D6E-409C-BE32-E72D297353CC}">
                <c16:uniqueId val="{00000005-6270-D543-82D8-39314D95D0C8}"/>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2018</c:v>
                </c:pt>
                <c:pt idx="1">
                  <c:v>2019</c:v>
                </c:pt>
                <c:pt idx="2">
                  <c:v>2020</c:v>
                </c:pt>
                <c:pt idx="3">
                  <c:v>2021</c:v>
                </c:pt>
                <c:pt idx="4">
                  <c:v>2022</c:v>
                </c:pt>
              </c:strCache>
            </c:strRef>
          </c:cat>
          <c:val>
            <c:numRef>
              <c:f>Sheet1!$B$2:$B$6</c:f>
              <c:numCache>
                <c:formatCode>General</c:formatCode>
                <c:ptCount val="5"/>
                <c:pt idx="0">
                  <c:v>3.9107</c:v>
                </c:pt>
                <c:pt idx="1">
                  <c:v>3.9</c:v>
                </c:pt>
                <c:pt idx="2">
                  <c:v>3.7037</c:v>
                </c:pt>
                <c:pt idx="3">
                  <c:v>3.8095</c:v>
                </c:pt>
                <c:pt idx="4">
                  <c:v>3.8571</c:v>
                </c:pt>
              </c:numCache>
            </c:numRef>
          </c:val>
          <c:smooth val="0"/>
          <c:extLst>
            <c:ext xmlns:c16="http://schemas.microsoft.com/office/drawing/2014/chart" uri="{C3380CC4-5D6E-409C-BE32-E72D297353CC}">
              <c16:uniqueId val="{00000006-6270-D543-82D8-39314D95D0C8}"/>
            </c:ext>
          </c:extLst>
        </c:ser>
        <c:dLbls>
          <c:showLegendKey val="0"/>
          <c:showVal val="1"/>
          <c:showCatName val="0"/>
          <c:showSerName val="0"/>
          <c:showPercent val="0"/>
          <c:showBubbleSize val="0"/>
        </c:dLbls>
        <c:marker val="1"/>
        <c:smooth val="0"/>
        <c:axId val="778302768"/>
        <c:axId val="752388576"/>
      </c:lineChart>
      <c:catAx>
        <c:axId val="778302768"/>
        <c:scaling>
          <c:orientation val="minMax"/>
        </c:scaling>
        <c:delete val="0"/>
        <c:axPos val="b"/>
        <c:numFmt formatCode="General" sourceLinked="1"/>
        <c:majorTickMark val="out"/>
        <c:minorTickMark val="none"/>
        <c:tickLblPos val="nextTo"/>
        <c:spPr>
          <a:solidFill>
            <a:schemeClr val="tx1"/>
          </a:solidFill>
          <a:ln w="9525" cap="flat" cmpd="sng" algn="ctr">
            <a:solidFill>
              <a:schemeClr val="bg1">
                <a:lumMod val="85000"/>
                <a:lumOff val="15000"/>
                <a:alpha val="30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9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5"/>
          <c:min val="0"/>
        </c:scaling>
        <c:delete val="1"/>
        <c:axPos val="l"/>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Sheet1!$B$2:$B$6</c:f>
              <c:numCache>
                <c:formatCode>General</c:formatCode>
                <c:ptCount val="5"/>
                <c:pt idx="0">
                  <c:v>0.0</c:v>
                </c:pt>
                <c:pt idx="1">
                  <c:v>0.0</c:v>
                </c:pt>
                <c:pt idx="2">
                  <c:v>0.037</c:v>
                </c:pt>
                <c:pt idx="3">
                  <c:v>0.0</c:v>
                </c:pt>
                <c:pt idx="4">
                  <c:v>0.0</c:v>
                </c:pt>
              </c:numCache>
            </c:numRef>
          </c:val>
          <c:extLst>
            <c:ext xmlns:c16="http://schemas.microsoft.com/office/drawing/2014/chart" uri="{C3380CC4-5D6E-409C-BE32-E72D297353CC}">
              <c16:uniqueId val="{00000000-0433-C544-984B-C28447024461}"/>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Sheet1!$C$2:$C$6</c:f>
              <c:numCache>
                <c:formatCode>General</c:formatCode>
                <c:ptCount val="5"/>
                <c:pt idx="0">
                  <c:v>0.0</c:v>
                </c:pt>
                <c:pt idx="1">
                  <c:v>0.0476</c:v>
                </c:pt>
                <c:pt idx="2">
                  <c:v>0.0</c:v>
                </c:pt>
                <c:pt idx="3">
                  <c:v>0.0</c:v>
                </c:pt>
                <c:pt idx="4">
                  <c:v>0.0</c:v>
                </c:pt>
              </c:numCache>
            </c:numRef>
          </c:val>
          <c:extLst>
            <c:ext xmlns:c16="http://schemas.microsoft.com/office/drawing/2014/chart" uri="{C3380CC4-5D6E-409C-BE32-E72D297353CC}">
              <c16:uniqueId val="{00000001-0433-C544-984B-C28447024461}"/>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Sheet1!$D$2:$D$6</c:f>
              <c:numCache>
                <c:formatCode>General</c:formatCode>
                <c:ptCount val="5"/>
                <c:pt idx="0">
                  <c:v>0.1429</c:v>
                </c:pt>
                <c:pt idx="1">
                  <c:v>0.1429</c:v>
                </c:pt>
                <c:pt idx="2">
                  <c:v>0.2593</c:v>
                </c:pt>
                <c:pt idx="3">
                  <c:v>0.12</c:v>
                </c:pt>
                <c:pt idx="4">
                  <c:v>0.1071</c:v>
                </c:pt>
              </c:numCache>
            </c:numRef>
          </c:val>
          <c:extLst>
            <c:ext xmlns:c16="http://schemas.microsoft.com/office/drawing/2014/chart" uri="{C3380CC4-5D6E-409C-BE32-E72D297353CC}">
              <c16:uniqueId val="{00000002-0433-C544-984B-C28447024461}"/>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Sheet1!$E$2:$E$6</c:f>
              <c:numCache>
                <c:formatCode>General</c:formatCode>
                <c:ptCount val="5"/>
                <c:pt idx="0">
                  <c:v>0.8571</c:v>
                </c:pt>
                <c:pt idx="1">
                  <c:v>0.8095</c:v>
                </c:pt>
                <c:pt idx="2">
                  <c:v>0.7037</c:v>
                </c:pt>
                <c:pt idx="3">
                  <c:v>0.88</c:v>
                </c:pt>
                <c:pt idx="4">
                  <c:v>0.8929</c:v>
                </c:pt>
              </c:numCache>
            </c:numRef>
          </c:val>
          <c:extLst>
            <c:ext xmlns:c16="http://schemas.microsoft.com/office/drawing/2014/chart" uri="{C3380CC4-5D6E-409C-BE32-E72D297353CC}">
              <c16:uniqueId val="{00000003-0433-C544-984B-C28447024461}"/>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Sheet1!$F$2:$F$6</c:f>
              <c:numCache>
                <c:formatCode>General</c:formatCode>
                <c:ptCount val="5"/>
                <c:pt idx="0">
                  <c:v>0.0</c:v>
                </c:pt>
                <c:pt idx="1">
                  <c:v>0.0</c:v>
                </c:pt>
                <c:pt idx="2">
                  <c:v>0.0</c:v>
                </c:pt>
                <c:pt idx="3">
                  <c:v>0.0</c:v>
                </c:pt>
                <c:pt idx="4">
                  <c:v>0.0</c:v>
                </c:pt>
              </c:numCache>
            </c:numRef>
          </c:val>
          <c:extLst>
            <c:ext xmlns:c16="http://schemas.microsoft.com/office/drawing/2014/chart" uri="{C3380CC4-5D6E-409C-BE32-E72D297353CC}">
              <c16:uniqueId val="{00000001-E77F-F04E-915D-B0BB57F7C0B0}"/>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Sheet1!$B$2:$B$6</c:f>
              <c:numCache>
                <c:formatCode>General</c:formatCode>
                <c:ptCount val="5"/>
                <c:pt idx="0">
                  <c:v>0.0</c:v>
                </c:pt>
                <c:pt idx="1">
                  <c:v>0.0</c:v>
                </c:pt>
                <c:pt idx="2">
                  <c:v>0.0</c:v>
                </c:pt>
                <c:pt idx="3">
                  <c:v>0.0</c:v>
                </c:pt>
                <c:pt idx="4">
                  <c:v>0.0</c:v>
                </c:pt>
              </c:numCache>
            </c:numRef>
          </c:val>
          <c:extLst>
            <c:ext xmlns:c16="http://schemas.microsoft.com/office/drawing/2014/chart" uri="{C3380CC4-5D6E-409C-BE32-E72D297353CC}">
              <c16:uniqueId val="{00000000-0EB2-EF42-976A-1693C3A9E345}"/>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Sheet1!$C$2:$C$6</c:f>
              <c:numCache>
                <c:formatCode>General</c:formatCode>
                <c:ptCount val="5"/>
                <c:pt idx="0">
                  <c:v>0.0</c:v>
                </c:pt>
                <c:pt idx="1">
                  <c:v>0.0</c:v>
                </c:pt>
                <c:pt idx="2">
                  <c:v>0.0</c:v>
                </c:pt>
                <c:pt idx="3">
                  <c:v>0.0</c:v>
                </c:pt>
                <c:pt idx="4">
                  <c:v>0.0</c:v>
                </c:pt>
              </c:numCache>
            </c:numRef>
          </c:val>
          <c:extLst>
            <c:ext xmlns:c16="http://schemas.microsoft.com/office/drawing/2014/chart" uri="{C3380CC4-5D6E-409C-BE32-E72D297353CC}">
              <c16:uniqueId val="{00000001-0EB2-EF42-976A-1693C3A9E345}"/>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Sheet1!$D$2:$D$6</c:f>
              <c:numCache>
                <c:formatCode>General</c:formatCode>
                <c:ptCount val="5"/>
                <c:pt idx="0">
                  <c:v>0.0952</c:v>
                </c:pt>
                <c:pt idx="1">
                  <c:v>0.0476</c:v>
                </c:pt>
                <c:pt idx="2">
                  <c:v>0.0</c:v>
                </c:pt>
                <c:pt idx="3">
                  <c:v>0.0</c:v>
                </c:pt>
                <c:pt idx="4">
                  <c:v>0.0714</c:v>
                </c:pt>
              </c:numCache>
            </c:numRef>
          </c:val>
          <c:extLst>
            <c:ext xmlns:c16="http://schemas.microsoft.com/office/drawing/2014/chart" uri="{C3380CC4-5D6E-409C-BE32-E72D297353CC}">
              <c16:uniqueId val="{00000002-0EB2-EF42-976A-1693C3A9E345}"/>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Sheet1!$E$2:$E$6</c:f>
              <c:numCache>
                <c:formatCode>General</c:formatCode>
                <c:ptCount val="5"/>
                <c:pt idx="0">
                  <c:v>0.9048</c:v>
                </c:pt>
                <c:pt idx="1">
                  <c:v>0.9524</c:v>
                </c:pt>
                <c:pt idx="2">
                  <c:v>0.963</c:v>
                </c:pt>
                <c:pt idx="3">
                  <c:v>1.0</c:v>
                </c:pt>
                <c:pt idx="4">
                  <c:v>0.9286</c:v>
                </c:pt>
              </c:numCache>
            </c:numRef>
          </c:val>
          <c:extLst>
            <c:ext xmlns:c16="http://schemas.microsoft.com/office/drawing/2014/chart" uri="{C3380CC4-5D6E-409C-BE32-E72D297353CC}">
              <c16:uniqueId val="{00000003-0EB2-EF42-976A-1693C3A9E345}"/>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Sheet1!$F$2:$F$6</c:f>
              <c:numCache>
                <c:formatCode>General</c:formatCode>
                <c:ptCount val="5"/>
                <c:pt idx="0">
                  <c:v>0.0</c:v>
                </c:pt>
                <c:pt idx="1">
                  <c:v>0.0</c:v>
                </c:pt>
                <c:pt idx="2">
                  <c:v>0.037</c:v>
                </c:pt>
                <c:pt idx="3">
                  <c:v>0.0</c:v>
                </c:pt>
                <c:pt idx="4">
                  <c:v>0.0</c:v>
                </c:pt>
              </c:numCache>
            </c:numRef>
          </c:val>
          <c:extLst>
            <c:ext xmlns:c16="http://schemas.microsoft.com/office/drawing/2014/chart" uri="{C3380CC4-5D6E-409C-BE32-E72D297353CC}">
              <c16:uniqueId val="{00000001-90A3-B944-8E3C-7A6EC8BF042F}"/>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456389777443857"/>
          <c:y val="0.80944350642495455"/>
          <c:w val="0.53367740616986648"/>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Sheet1!$B$2:$B$6</c:f>
              <c:numCache>
                <c:formatCode>General</c:formatCode>
                <c:ptCount val="5"/>
                <c:pt idx="0">
                  <c:v>0.0</c:v>
                </c:pt>
                <c:pt idx="1">
                  <c:v>0.0476</c:v>
                </c:pt>
                <c:pt idx="2">
                  <c:v>0.0</c:v>
                </c:pt>
                <c:pt idx="3">
                  <c:v>0.0</c:v>
                </c:pt>
                <c:pt idx="4">
                  <c:v>0.0</c:v>
                </c:pt>
              </c:numCache>
            </c:numRef>
          </c:val>
          <c:extLst>
            <c:ext xmlns:c16="http://schemas.microsoft.com/office/drawing/2014/chart" uri="{C3380CC4-5D6E-409C-BE32-E72D297353CC}">
              <c16:uniqueId val="{00000000-1965-E845-A145-EC744C375A80}"/>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Sheet1!$C$2:$C$6</c:f>
              <c:numCache>
                <c:formatCode>General</c:formatCode>
                <c:ptCount val="5"/>
                <c:pt idx="0">
                  <c:v>0.0</c:v>
                </c:pt>
                <c:pt idx="1">
                  <c:v>0.0</c:v>
                </c:pt>
                <c:pt idx="2">
                  <c:v>0.037</c:v>
                </c:pt>
                <c:pt idx="3">
                  <c:v>0.0</c:v>
                </c:pt>
                <c:pt idx="4">
                  <c:v>0.0</c:v>
                </c:pt>
              </c:numCache>
            </c:numRef>
          </c:val>
          <c:extLst>
            <c:ext xmlns:c16="http://schemas.microsoft.com/office/drawing/2014/chart" uri="{C3380CC4-5D6E-409C-BE32-E72D297353CC}">
              <c16:uniqueId val="{00000001-1965-E845-A145-EC744C375A80}"/>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Sheet1!$D$2:$D$6</c:f>
              <c:numCache>
                <c:formatCode>General</c:formatCode>
                <c:ptCount val="5"/>
                <c:pt idx="0">
                  <c:v>0.1429</c:v>
                </c:pt>
                <c:pt idx="1">
                  <c:v>0.0</c:v>
                </c:pt>
                <c:pt idx="2">
                  <c:v>0.1481</c:v>
                </c:pt>
                <c:pt idx="3">
                  <c:v>0.08</c:v>
                </c:pt>
                <c:pt idx="4">
                  <c:v>0.0714</c:v>
                </c:pt>
              </c:numCache>
            </c:numRef>
          </c:val>
          <c:extLst>
            <c:ext xmlns:c16="http://schemas.microsoft.com/office/drawing/2014/chart" uri="{C3380CC4-5D6E-409C-BE32-E72D297353CC}">
              <c16:uniqueId val="{00000002-1965-E845-A145-EC744C375A80}"/>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Sheet1!$E$2:$E$6</c:f>
              <c:numCache>
                <c:formatCode>General</c:formatCode>
                <c:ptCount val="5"/>
                <c:pt idx="0">
                  <c:v>0.8571</c:v>
                </c:pt>
                <c:pt idx="1">
                  <c:v>0.9524</c:v>
                </c:pt>
                <c:pt idx="2">
                  <c:v>0.8148</c:v>
                </c:pt>
                <c:pt idx="3">
                  <c:v>0.92</c:v>
                </c:pt>
                <c:pt idx="4">
                  <c:v>0.9286</c:v>
                </c:pt>
              </c:numCache>
            </c:numRef>
          </c:val>
          <c:extLst>
            <c:ext xmlns:c16="http://schemas.microsoft.com/office/drawing/2014/chart" uri="{C3380CC4-5D6E-409C-BE32-E72D297353CC}">
              <c16:uniqueId val="{00000003-1965-E845-A145-EC744C375A80}"/>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Sheet1!$F$2:$F$6</c:f>
              <c:numCache>
                <c:formatCode>General</c:formatCode>
                <c:ptCount val="5"/>
                <c:pt idx="0">
                  <c:v>0.0</c:v>
                </c:pt>
                <c:pt idx="1">
                  <c:v>0.0</c:v>
                </c:pt>
                <c:pt idx="2">
                  <c:v>0.0</c:v>
                </c:pt>
                <c:pt idx="3">
                  <c:v>0.0</c:v>
                </c:pt>
                <c:pt idx="4">
                  <c:v>0.0</c:v>
                </c:pt>
              </c:numCache>
            </c:numRef>
          </c:val>
          <c:extLst>
            <c:ext xmlns:c16="http://schemas.microsoft.com/office/drawing/2014/chart" uri="{C3380CC4-5D6E-409C-BE32-E72D297353CC}">
              <c16:uniqueId val="{00000001-7E22-A148-9E68-C9B01C98983F}"/>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629379908698183"/>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Sheet1!$B$2:$B$6</c:f>
              <c:numCache>
                <c:formatCode>General</c:formatCode>
                <c:ptCount val="5"/>
                <c:pt idx="0">
                  <c:v>0.0</c:v>
                </c:pt>
                <c:pt idx="1">
                  <c:v>0.0</c:v>
                </c:pt>
                <c:pt idx="2">
                  <c:v>0.0</c:v>
                </c:pt>
                <c:pt idx="3">
                  <c:v>0.0</c:v>
                </c:pt>
                <c:pt idx="4">
                  <c:v>0.0357</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Sheet1!$C$2:$C$6</c:f>
              <c:numCache>
                <c:formatCode>General</c:formatCode>
                <c:ptCount val="5"/>
                <c:pt idx="0">
                  <c:v>0.0</c:v>
                </c:pt>
                <c:pt idx="1">
                  <c:v>0.0476</c:v>
                </c:pt>
                <c:pt idx="2">
                  <c:v>0.0741</c:v>
                </c:pt>
                <c:pt idx="3">
                  <c:v>0.0</c:v>
                </c:pt>
                <c:pt idx="4">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Sheet1!$D$2:$D$6</c:f>
              <c:numCache>
                <c:formatCode>General</c:formatCode>
                <c:ptCount val="5"/>
                <c:pt idx="0">
                  <c:v>0.1429</c:v>
                </c:pt>
                <c:pt idx="1">
                  <c:v>0.0476</c:v>
                </c:pt>
                <c:pt idx="2">
                  <c:v>0.2222</c:v>
                </c:pt>
                <c:pt idx="3">
                  <c:v>0.16</c:v>
                </c:pt>
                <c:pt idx="4">
                  <c:v>0.2143</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Sheet1!$E$2:$E$6</c:f>
              <c:numCache>
                <c:formatCode>General</c:formatCode>
                <c:ptCount val="5"/>
                <c:pt idx="0">
                  <c:v>0.7619</c:v>
                </c:pt>
                <c:pt idx="1">
                  <c:v>0.8571</c:v>
                </c:pt>
                <c:pt idx="2">
                  <c:v>0.6296</c:v>
                </c:pt>
                <c:pt idx="3">
                  <c:v>0.84</c:v>
                </c:pt>
                <c:pt idx="4">
                  <c:v>0.7143</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Sheet1!$F$2:$F$6</c:f>
              <c:numCache>
                <c:formatCode>General</c:formatCode>
                <c:ptCount val="5"/>
                <c:pt idx="0">
                  <c:v>0.0952</c:v>
                </c:pt>
                <c:pt idx="1">
                  <c:v>0.0476</c:v>
                </c:pt>
                <c:pt idx="2">
                  <c:v>0.0741</c:v>
                </c:pt>
                <c:pt idx="3">
                  <c:v>0.0</c:v>
                </c:pt>
                <c:pt idx="4">
                  <c:v>0.0357</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Sheet1!$B$2:$B$6</c:f>
              <c:numCache>
                <c:formatCode>General</c:formatCode>
                <c:ptCount val="5"/>
                <c:pt idx="0">
                  <c:v>0.0</c:v>
                </c:pt>
                <c:pt idx="1">
                  <c:v>0.0</c:v>
                </c:pt>
                <c:pt idx="2">
                  <c:v>0.0</c:v>
                </c:pt>
                <c:pt idx="3">
                  <c:v>0.0</c:v>
                </c:pt>
                <c:pt idx="4">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Sheet1!$C$2:$C$6</c:f>
              <c:numCache>
                <c:formatCode>General</c:formatCode>
                <c:ptCount val="5"/>
                <c:pt idx="0">
                  <c:v>0.0</c:v>
                </c:pt>
                <c:pt idx="1">
                  <c:v>0.0476</c:v>
                </c:pt>
                <c:pt idx="2">
                  <c:v>0.0741</c:v>
                </c:pt>
                <c:pt idx="3">
                  <c:v>0.0</c:v>
                </c:pt>
                <c:pt idx="4">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Sheet1!$D$2:$D$6</c:f>
              <c:numCache>
                <c:formatCode>General</c:formatCode>
                <c:ptCount val="5"/>
                <c:pt idx="0">
                  <c:v>0.1429</c:v>
                </c:pt>
                <c:pt idx="1">
                  <c:v>0.1905</c:v>
                </c:pt>
                <c:pt idx="2">
                  <c:v>0.2222</c:v>
                </c:pt>
                <c:pt idx="3">
                  <c:v>0.2</c:v>
                </c:pt>
                <c:pt idx="4">
                  <c:v>0.1786</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Sheet1!$E$2:$E$6</c:f>
              <c:numCache>
                <c:formatCode>General</c:formatCode>
                <c:ptCount val="5"/>
                <c:pt idx="0">
                  <c:v>0.7619</c:v>
                </c:pt>
                <c:pt idx="1">
                  <c:v>0.6667</c:v>
                </c:pt>
                <c:pt idx="2">
                  <c:v>0.6667</c:v>
                </c:pt>
                <c:pt idx="3">
                  <c:v>0.8</c:v>
                </c:pt>
                <c:pt idx="4">
                  <c:v>0.8214</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Sheet1!$F$2:$F$6</c:f>
              <c:numCache>
                <c:formatCode>General</c:formatCode>
                <c:ptCount val="5"/>
                <c:pt idx="0">
                  <c:v>0.0952</c:v>
                </c:pt>
                <c:pt idx="1">
                  <c:v>0.0952</c:v>
                </c:pt>
                <c:pt idx="2">
                  <c:v>0.037</c:v>
                </c:pt>
                <c:pt idx="3">
                  <c:v>0.0</c:v>
                </c:pt>
                <c:pt idx="4">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Sheet1!$B$2:$B$6</c:f>
              <c:numCache>
                <c:formatCode>General</c:formatCode>
                <c:ptCount val="5"/>
                <c:pt idx="0">
                  <c:v>0.0</c:v>
                </c:pt>
                <c:pt idx="1">
                  <c:v>0.0476</c:v>
                </c:pt>
                <c:pt idx="2">
                  <c:v>0.0</c:v>
                </c:pt>
                <c:pt idx="3">
                  <c:v>0.0</c:v>
                </c:pt>
                <c:pt idx="4">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Sheet1!$C$2:$C$6</c:f>
              <c:numCache>
                <c:formatCode>General</c:formatCode>
                <c:ptCount val="5"/>
                <c:pt idx="0">
                  <c:v>0.0</c:v>
                </c:pt>
                <c:pt idx="1">
                  <c:v>0.0</c:v>
                </c:pt>
                <c:pt idx="2">
                  <c:v>0.1852</c:v>
                </c:pt>
                <c:pt idx="3">
                  <c:v>0.04</c:v>
                </c:pt>
                <c:pt idx="4">
                  <c:v>0.0357</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Sheet1!$D$2:$D$6</c:f>
              <c:numCache>
                <c:formatCode>General</c:formatCode>
                <c:ptCount val="5"/>
                <c:pt idx="0">
                  <c:v>0.2381</c:v>
                </c:pt>
                <c:pt idx="1">
                  <c:v>0.0952</c:v>
                </c:pt>
                <c:pt idx="2">
                  <c:v>0.1111</c:v>
                </c:pt>
                <c:pt idx="3">
                  <c:v>0.16</c:v>
                </c:pt>
                <c:pt idx="4">
                  <c:v>0.1786</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Sheet1!$E$2:$E$6</c:f>
              <c:numCache>
                <c:formatCode>General</c:formatCode>
                <c:ptCount val="5"/>
                <c:pt idx="0">
                  <c:v>0.7143</c:v>
                </c:pt>
                <c:pt idx="1">
                  <c:v>0.7143</c:v>
                </c:pt>
                <c:pt idx="2">
                  <c:v>0.6296</c:v>
                </c:pt>
                <c:pt idx="3">
                  <c:v>0.8</c:v>
                </c:pt>
                <c:pt idx="4">
                  <c:v>0.75</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Sheet1!$F$2:$F$6</c:f>
              <c:numCache>
                <c:formatCode>General</c:formatCode>
                <c:ptCount val="5"/>
                <c:pt idx="0">
                  <c:v>0.0476</c:v>
                </c:pt>
                <c:pt idx="1">
                  <c:v>0.1429</c:v>
                </c:pt>
                <c:pt idx="2">
                  <c:v>0.0741</c:v>
                </c:pt>
                <c:pt idx="3">
                  <c:v>0.0</c:v>
                </c:pt>
                <c:pt idx="4">
                  <c:v>0.0357</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Sheet1!$B$2:$B$6</c:f>
              <c:numCache>
                <c:formatCode>General</c:formatCode>
                <c:ptCount val="5"/>
                <c:pt idx="0">
                  <c:v>0.0</c:v>
                </c:pt>
                <c:pt idx="1">
                  <c:v>0.0</c:v>
                </c:pt>
                <c:pt idx="2">
                  <c:v>0.0</c:v>
                </c:pt>
                <c:pt idx="3">
                  <c:v>0.0</c:v>
                </c:pt>
                <c:pt idx="4">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Sheet1!$C$2:$C$6</c:f>
              <c:numCache>
                <c:formatCode>General</c:formatCode>
                <c:ptCount val="5"/>
                <c:pt idx="0">
                  <c:v>0.0476</c:v>
                </c:pt>
                <c:pt idx="1">
                  <c:v>0.0476</c:v>
                </c:pt>
                <c:pt idx="2">
                  <c:v>0.0</c:v>
                </c:pt>
                <c:pt idx="3">
                  <c:v>0.0</c:v>
                </c:pt>
                <c:pt idx="4">
                  <c:v>0.0714</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Sheet1!$D$2:$D$6</c:f>
              <c:numCache>
                <c:formatCode>General</c:formatCode>
                <c:ptCount val="5"/>
                <c:pt idx="0">
                  <c:v>0.1429</c:v>
                </c:pt>
                <c:pt idx="1">
                  <c:v>0.1905</c:v>
                </c:pt>
                <c:pt idx="2">
                  <c:v>0.2963</c:v>
                </c:pt>
                <c:pt idx="3">
                  <c:v>0.24</c:v>
                </c:pt>
                <c:pt idx="4">
                  <c:v>0.2857</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Sheet1!$E$2:$E$6</c:f>
              <c:numCache>
                <c:formatCode>General</c:formatCode>
                <c:ptCount val="5"/>
                <c:pt idx="0">
                  <c:v>0.7619</c:v>
                </c:pt>
                <c:pt idx="1">
                  <c:v>0.7143</c:v>
                </c:pt>
                <c:pt idx="2">
                  <c:v>0.6296</c:v>
                </c:pt>
                <c:pt idx="3">
                  <c:v>0.76</c:v>
                </c:pt>
                <c:pt idx="4">
                  <c:v>0.6429</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Sheet1!$F$2:$F$6</c:f>
              <c:numCache>
                <c:formatCode>General</c:formatCode>
                <c:ptCount val="5"/>
                <c:pt idx="0">
                  <c:v>0.0476</c:v>
                </c:pt>
                <c:pt idx="1">
                  <c:v>0.0476</c:v>
                </c:pt>
                <c:pt idx="2">
                  <c:v>0.0741</c:v>
                </c:pt>
                <c:pt idx="3">
                  <c:v>0.0</c:v>
                </c:pt>
                <c:pt idx="4">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461784025247766E-2"/>
          <c:y val="0.15928384428746467"/>
          <c:w val="0.87894029531791384"/>
          <c:h val="0.6722179301074338"/>
        </c:manualLayout>
      </c:layout>
      <c:barChart>
        <c:barDir val="col"/>
        <c:grouping val="clustered"/>
        <c:varyColors val="0"/>
        <c:ser>
          <c:idx val="0"/>
          <c:order val="0"/>
          <c:tx>
            <c:strRef>
              <c:f>Sheet1!$B$1</c:f>
              <c:strCache>
                <c:ptCount val="1"/>
                <c:pt idx="0">
                  <c:v>NI</c:v>
                </c:pt>
              </c:strCache>
            </c:strRef>
          </c:tx>
          <c:spPr>
            <a:solidFill>
              <a:srgbClr val="2AA8B0"/>
            </a:solidFill>
            <a:ln>
              <a:noFill/>
            </a:ln>
            <a:effectLst/>
          </c:spPr>
          <c:invertIfNegative val="0"/>
          <c:dPt>
            <c:idx val="0"/>
            <c:invertIfNegative val="0"/>
            <c:bubble3D val="0"/>
            <c:spPr>
              <a:solidFill>
                <a:srgbClr val="2AA8B0"/>
              </a:solidFill>
              <a:ln>
                <a:noFill/>
              </a:ln>
              <a:effectLst/>
            </c:spPr>
            <c:extLst>
              <c:ext xmlns:c16="http://schemas.microsoft.com/office/drawing/2014/chart" uri="{C3380CC4-5D6E-409C-BE32-E72D297353CC}">
                <c16:uniqueId val="{00000001-CED6-0444-8FBE-BC623F2F94AE}"/>
              </c:ext>
            </c:extLst>
          </c:dPt>
          <c:dPt>
            <c:idx val="1"/>
            <c:invertIfNegative val="0"/>
            <c:bubble3D val="0"/>
            <c:spPr>
              <a:solidFill>
                <a:srgbClr val="2AA8B0"/>
              </a:solidFill>
              <a:ln>
                <a:noFill/>
              </a:ln>
              <a:effectLst/>
            </c:spPr>
            <c:extLst>
              <c:ext xmlns:c16="http://schemas.microsoft.com/office/drawing/2014/chart" uri="{C3380CC4-5D6E-409C-BE32-E72D297353CC}">
                <c16:uniqueId val="{00000003-CED6-0444-8FBE-BC623F2F94AE}"/>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Flicka</c:v>
                </c:pt>
                <c:pt idx="1">
                  <c:v>Pojke</c:v>
                </c:pt>
              </c:strCache>
            </c:strRef>
          </c:cat>
          <c:val>
            <c:numRef>
              <c:f>Sheet1!$B$2:$B$3</c:f>
              <c:numCache>
                <c:formatCode>General</c:formatCode>
                <c:ptCount val="2"/>
                <c:pt idx="0">
                  <c:v>3.8462</c:v>
                </c:pt>
                <c:pt idx="1">
                  <c:v>3.875</c:v>
                </c:pt>
              </c:numCache>
            </c:numRef>
          </c:val>
          <c:extLst>
            <c:ext xmlns:c16="http://schemas.microsoft.com/office/drawing/2014/chart" uri="{C3380CC4-5D6E-409C-BE32-E72D297353CC}">
              <c16:uniqueId val="{00000010-CED6-0444-8FBE-BC623F2F94AE}"/>
            </c:ext>
          </c:extLst>
        </c:ser>
        <c:dLbls>
          <c:dLblPos val="outEnd"/>
          <c:showLegendKey val="0"/>
          <c:showVal val="1"/>
          <c:showCatName val="0"/>
          <c:showSerName val="0"/>
          <c:showPercent val="0"/>
          <c:showBubbleSize val="0"/>
        </c:dLbls>
        <c:gapWidth val="55"/>
        <c:axId val="778302768"/>
        <c:axId val="752388576"/>
      </c:barChart>
      <c:catAx>
        <c:axId val="778302768"/>
        <c:scaling>
          <c:orientation val="minMax"/>
        </c:scaling>
        <c:delete val="0"/>
        <c:axPos val="b"/>
        <c:numFmt formatCode="General" sourceLinked="1"/>
        <c:majorTickMark val="out"/>
        <c:minorTickMark val="none"/>
        <c:tickLblPos val="nextTo"/>
        <c:spPr>
          <a:solidFill>
            <a:schemeClr val="tx1"/>
          </a:solidFill>
          <a:ln w="9525" cap="flat" cmpd="sng" algn="ctr">
            <a:solidFill>
              <a:schemeClr val="bg1">
                <a:lumMod val="85000"/>
                <a:lumOff val="15000"/>
                <a:alpha val="30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9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l"/>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Sheet1!$B$2:$B$6</c:f>
              <c:numCache>
                <c:formatCode>General</c:formatCode>
                <c:ptCount val="5"/>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Sheet1!$C$2:$C$6</c:f>
              <c:numCache>
                <c:formatCode>General</c:formatCode>
                <c:ptCount val="5"/>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Sheet1!$D$2:$D$6</c:f>
              <c:numCache>
                <c:formatCode>General</c:formatCode>
                <c:ptCount val="5"/>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Sheet1!$E$2:$E$6</c:f>
              <c:numCache>
                <c:formatCode>General</c:formatCode>
                <c:ptCount val="5"/>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Sheet1!$F$2:$F$6</c:f>
              <c:numCache>
                <c:formatCode>General</c:formatCode>
                <c:ptCount val="5"/>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Sheet1!$B$2:$B$6</c:f>
              <c:numCache>
                <c:formatCode>General</c:formatCode>
                <c:ptCount val="5"/>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Sheet1!$C$2:$C$6</c:f>
              <c:numCache>
                <c:formatCode>General</c:formatCode>
                <c:ptCount val="5"/>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Sheet1!$D$2:$D$6</c:f>
              <c:numCache>
                <c:formatCode>General</c:formatCode>
                <c:ptCount val="5"/>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Sheet1!$E$2:$E$6</c:f>
              <c:numCache>
                <c:formatCode>General</c:formatCode>
                <c:ptCount val="5"/>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Sheet1!$F$2:$F$6</c:f>
              <c:numCache>
                <c:formatCode>General</c:formatCode>
                <c:ptCount val="5"/>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Sheet1!$B$2:$B$6</c:f>
              <c:numCache>
                <c:formatCode>General</c:formatCode>
                <c:ptCount val="5"/>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Sheet1!$C$2:$C$6</c:f>
              <c:numCache>
                <c:formatCode>General</c:formatCode>
                <c:ptCount val="5"/>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Sheet1!$D$2:$D$6</c:f>
              <c:numCache>
                <c:formatCode>General</c:formatCode>
                <c:ptCount val="5"/>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Sheet1!$E$2:$E$6</c:f>
              <c:numCache>
                <c:formatCode>General</c:formatCode>
                <c:ptCount val="5"/>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Sheet1!$F$2:$F$6</c:f>
              <c:numCache>
                <c:formatCode>General</c:formatCode>
                <c:ptCount val="5"/>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Sheet1!$B$2:$B$6</c:f>
              <c:numCache>
                <c:formatCode>General</c:formatCode>
                <c:ptCount val="5"/>
                <c:pt idx="0">
                  <c:v>0.0476</c:v>
                </c:pt>
                <c:pt idx="1">
                  <c:v>0.0476</c:v>
                </c:pt>
                <c:pt idx="2">
                  <c:v>0.0</c:v>
                </c:pt>
                <c:pt idx="3">
                  <c:v>0.0</c:v>
                </c:pt>
                <c:pt idx="4">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Sheet1!$C$2:$C$6</c:f>
              <c:numCache>
                <c:formatCode>General</c:formatCode>
                <c:ptCount val="5"/>
                <c:pt idx="0">
                  <c:v>0.0</c:v>
                </c:pt>
                <c:pt idx="1">
                  <c:v>0.0476</c:v>
                </c:pt>
                <c:pt idx="2">
                  <c:v>0.1111</c:v>
                </c:pt>
                <c:pt idx="3">
                  <c:v>0.08</c:v>
                </c:pt>
                <c:pt idx="4">
                  <c:v>0.037</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Sheet1!$D$2:$D$6</c:f>
              <c:numCache>
                <c:formatCode>General</c:formatCode>
                <c:ptCount val="5"/>
                <c:pt idx="0">
                  <c:v>0.1429</c:v>
                </c:pt>
                <c:pt idx="1">
                  <c:v>0.1429</c:v>
                </c:pt>
                <c:pt idx="2">
                  <c:v>0.2222</c:v>
                </c:pt>
                <c:pt idx="3">
                  <c:v>0.12</c:v>
                </c:pt>
                <c:pt idx="4">
                  <c:v>0.2222</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Sheet1!$E$2:$E$6</c:f>
              <c:numCache>
                <c:formatCode>General</c:formatCode>
                <c:ptCount val="5"/>
                <c:pt idx="0">
                  <c:v>0.6667</c:v>
                </c:pt>
                <c:pt idx="1">
                  <c:v>0.6667</c:v>
                </c:pt>
                <c:pt idx="2">
                  <c:v>0.5185</c:v>
                </c:pt>
                <c:pt idx="3">
                  <c:v>0.8</c:v>
                </c:pt>
                <c:pt idx="4">
                  <c:v>0.6667</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Sheet1!$F$2:$F$6</c:f>
              <c:numCache>
                <c:formatCode>General</c:formatCode>
                <c:ptCount val="5"/>
                <c:pt idx="0">
                  <c:v>0.1429</c:v>
                </c:pt>
                <c:pt idx="1">
                  <c:v>0.0952</c:v>
                </c:pt>
                <c:pt idx="2">
                  <c:v>0.1481</c:v>
                </c:pt>
                <c:pt idx="3">
                  <c:v>0.0</c:v>
                </c:pt>
                <c:pt idx="4">
                  <c:v>0.0741</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Sheet1!$B$2:$B$6</c:f>
              <c:numCache>
                <c:formatCode>General</c:formatCode>
                <c:ptCount val="5"/>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Sheet1!$C$2:$C$6</c:f>
              <c:numCache>
                <c:formatCode>General</c:formatCode>
                <c:ptCount val="5"/>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Sheet1!$D$2:$D$6</c:f>
              <c:numCache>
                <c:formatCode>General</c:formatCode>
                <c:ptCount val="5"/>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Sheet1!$E$2:$E$6</c:f>
              <c:numCache>
                <c:formatCode>General</c:formatCode>
                <c:ptCount val="5"/>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Sheet1!$F$2:$F$6</c:f>
              <c:numCache>
                <c:formatCode>General</c:formatCode>
                <c:ptCount val="5"/>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Sheet1!$B$2:$B$6</c:f>
              <c:numCache>
                <c:formatCode>General</c:formatCode>
                <c:ptCount val="5"/>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Sheet1!$C$2:$C$6</c:f>
              <c:numCache>
                <c:formatCode>General</c:formatCode>
                <c:ptCount val="5"/>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Sheet1!$D$2:$D$6</c:f>
              <c:numCache>
                <c:formatCode>General</c:formatCode>
                <c:ptCount val="5"/>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Sheet1!$E$2:$E$6</c:f>
              <c:numCache>
                <c:formatCode>General</c:formatCode>
                <c:ptCount val="5"/>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Sheet1!$F$2:$F$6</c:f>
              <c:numCache>
                <c:formatCode>General</c:formatCode>
                <c:ptCount val="5"/>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Sheet1!$B$2:$B$6</c:f>
              <c:numCache>
                <c:formatCode>General</c:formatCode>
                <c:ptCount val="5"/>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Sheet1!$C$2:$C$6</c:f>
              <c:numCache>
                <c:formatCode>General</c:formatCode>
                <c:ptCount val="5"/>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Sheet1!$D$2:$D$6</c:f>
              <c:numCache>
                <c:formatCode>General</c:formatCode>
                <c:ptCount val="5"/>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Sheet1!$E$2:$E$6</c:f>
              <c:numCache>
                <c:formatCode>General</c:formatCode>
                <c:ptCount val="5"/>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Sheet1!$F$2:$F$6</c:f>
              <c:numCache>
                <c:formatCode>General</c:formatCode>
                <c:ptCount val="5"/>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Sheet1!$B$2:$B$6</c:f>
              <c:numCache>
                <c:formatCode>General</c:formatCode>
                <c:ptCount val="5"/>
                <c:pt idx="0">
                  <c:v>0.0476</c:v>
                </c:pt>
                <c:pt idx="1">
                  <c:v>0.0476</c:v>
                </c:pt>
                <c:pt idx="2">
                  <c:v>0.0</c:v>
                </c:pt>
                <c:pt idx="3">
                  <c:v>0.0</c:v>
                </c:pt>
                <c:pt idx="4">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Sheet1!$C$2:$C$6</c:f>
              <c:numCache>
                <c:formatCode>General</c:formatCode>
                <c:ptCount val="5"/>
                <c:pt idx="0">
                  <c:v>0.0</c:v>
                </c:pt>
                <c:pt idx="1">
                  <c:v>0.0952</c:v>
                </c:pt>
                <c:pt idx="2">
                  <c:v>0.0741</c:v>
                </c:pt>
                <c:pt idx="3">
                  <c:v>0.04</c:v>
                </c:pt>
                <c:pt idx="4">
                  <c:v>0.0714</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Sheet1!$D$2:$D$6</c:f>
              <c:numCache>
                <c:formatCode>General</c:formatCode>
                <c:ptCount val="5"/>
                <c:pt idx="0">
                  <c:v>0.1429</c:v>
                </c:pt>
                <c:pt idx="1">
                  <c:v>0.1905</c:v>
                </c:pt>
                <c:pt idx="2">
                  <c:v>0.0741</c:v>
                </c:pt>
                <c:pt idx="3">
                  <c:v>0.16</c:v>
                </c:pt>
                <c:pt idx="4">
                  <c:v>0.2143</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Sheet1!$E$2:$E$6</c:f>
              <c:numCache>
                <c:formatCode>General</c:formatCode>
                <c:ptCount val="5"/>
                <c:pt idx="0">
                  <c:v>0.2381</c:v>
                </c:pt>
                <c:pt idx="1">
                  <c:v>0.3333</c:v>
                </c:pt>
                <c:pt idx="2">
                  <c:v>0.2963</c:v>
                </c:pt>
                <c:pt idx="3">
                  <c:v>0.6</c:v>
                </c:pt>
                <c:pt idx="4">
                  <c:v>0.3214</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Sheet1!$F$2:$F$6</c:f>
              <c:numCache>
                <c:formatCode>General</c:formatCode>
                <c:ptCount val="5"/>
                <c:pt idx="0">
                  <c:v>0.5714</c:v>
                </c:pt>
                <c:pt idx="1">
                  <c:v>0.3333</c:v>
                </c:pt>
                <c:pt idx="2">
                  <c:v>0.5556</c:v>
                </c:pt>
                <c:pt idx="3">
                  <c:v>0.2</c:v>
                </c:pt>
                <c:pt idx="4">
                  <c:v>0.3929</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941818413"/>
          <c:y val="5.81628305901132E-2"/>
          <c:w val="0.44448421992497744"/>
          <c:h val="0.87600968023707337"/>
        </c:manualLayout>
      </c:layout>
      <c:barChart>
        <c:barDir val="bar"/>
        <c:grouping val="clustered"/>
        <c:varyColors val="0"/>
        <c:ser>
          <c:idx val="0"/>
          <c:order val="0"/>
          <c:tx>
            <c:strRef>
              <c:f>Sheet1!$B$1</c:f>
              <c:strCache>
                <c:ptCount val="1"/>
                <c:pt idx="0">
                  <c:v>2022</c:v>
                </c:pt>
              </c:strCache>
            </c:strRef>
          </c:tx>
          <c:spPr>
            <a:solidFill>
              <a:srgbClr val="008C86"/>
            </a:solidFill>
            <a:ln>
              <a:noFill/>
            </a:ln>
            <a:effectLst/>
          </c:spPr>
          <c:invertIfNegative val="0"/>
          <c:dPt>
            <c:idx val="0"/>
            <c:invertIfNegative val="0"/>
            <c:bubble3D val="0"/>
            <c:spPr>
              <a:solidFill>
                <a:srgbClr val="C8410A"/>
              </a:solidFill>
              <a:ln>
                <a:noFill/>
              </a:ln>
              <a:effectLst/>
            </c:spPr>
            <c:extLst>
              <c:ext xmlns:c16="http://schemas.microsoft.com/office/drawing/2014/chart" uri="{C3380CC4-5D6E-409C-BE32-E72D297353CC}">
                <c16:uniqueId val="{00000001-46B7-8946-99C7-0AFAA3A00794}"/>
              </c:ext>
            </c:extLst>
          </c:dPt>
          <c:dPt>
            <c:idx val="1"/>
            <c:invertIfNegative val="0"/>
            <c:bubble3D val="0"/>
            <c:spPr>
              <a:solidFill>
                <a:srgbClr val="C8410A"/>
              </a:solidFill>
              <a:ln>
                <a:noFill/>
              </a:ln>
              <a:effectLst/>
            </c:spPr>
            <c:extLst>
              <c:ext xmlns:c16="http://schemas.microsoft.com/office/drawing/2014/chart" uri="{C3380CC4-5D6E-409C-BE32-E72D297353CC}">
                <c16:uniqueId val="{00000003-46B7-8946-99C7-0AFAA3A00794}"/>
              </c:ext>
            </c:extLst>
          </c:dPt>
          <c:dPt>
            <c:idx val="2"/>
            <c:invertIfNegative val="0"/>
            <c:bubble3D val="0"/>
            <c:spPr>
              <a:solidFill>
                <a:srgbClr val="C8410A"/>
              </a:solidFill>
              <a:ln>
                <a:noFill/>
              </a:ln>
              <a:effectLst/>
            </c:spPr>
            <c:extLst>
              <c:ext xmlns:c16="http://schemas.microsoft.com/office/drawing/2014/chart" uri="{C3380CC4-5D6E-409C-BE32-E72D297353CC}">
                <c16:uniqueId val="{00000005-46B7-8946-99C7-0AFAA3A00794}"/>
              </c:ext>
            </c:extLst>
          </c:dPt>
          <c:dPt>
            <c:idx val="10"/>
            <c:invertIfNegative val="0"/>
            <c:bubble3D val="0"/>
            <c:spPr>
              <a:solidFill>
                <a:srgbClr val="309544"/>
              </a:solidFill>
              <a:ln>
                <a:noFill/>
              </a:ln>
              <a:effectLst/>
            </c:spPr>
            <c:extLst>
              <c:ext xmlns:c16="http://schemas.microsoft.com/office/drawing/2014/chart" uri="{C3380CC4-5D6E-409C-BE32-E72D297353CC}">
                <c16:uniqueId val="{00000067-D2B4-EF42-A2D7-A3B228200CEF}"/>
              </c:ext>
            </c:extLst>
          </c:dPt>
          <c:dPt>
            <c:idx val="13"/>
            <c:invertIfNegative val="0"/>
            <c:bubble3D val="0"/>
            <c:spPr>
              <a:solidFill>
                <a:srgbClr val="309544"/>
              </a:solidFill>
              <a:ln>
                <a:noFill/>
              </a:ln>
              <a:effectLst/>
            </c:spPr>
            <c:extLst>
              <c:ext xmlns:c16="http://schemas.microsoft.com/office/drawing/2014/chart" uri="{C3380CC4-5D6E-409C-BE32-E72D297353CC}">
                <c16:uniqueId val="{00000040-283B-6346-9021-8233AD4FA085}"/>
              </c:ext>
            </c:extLst>
          </c:dPt>
          <c:dPt>
            <c:idx val="14"/>
            <c:invertIfNegative val="0"/>
            <c:bubble3D val="0"/>
            <c:spPr>
              <a:solidFill>
                <a:srgbClr val="309545"/>
              </a:solidFill>
              <a:ln>
                <a:noFill/>
              </a:ln>
              <a:effectLst/>
            </c:spPr>
            <c:extLst>
              <c:ext xmlns:c16="http://schemas.microsoft.com/office/drawing/2014/chart" uri="{C3380CC4-5D6E-409C-BE32-E72D297353CC}">
                <c16:uniqueId val="{00000007-46B7-8946-99C7-0AFAA3A00794}"/>
              </c:ext>
            </c:extLst>
          </c:dPt>
          <c:dPt>
            <c:idx val="15"/>
            <c:invertIfNegative val="0"/>
            <c:bubble3D val="0"/>
            <c:spPr>
              <a:solidFill>
                <a:srgbClr val="309545"/>
              </a:solidFill>
              <a:ln>
                <a:noFill/>
              </a:ln>
              <a:effectLst/>
            </c:spPr>
            <c:extLst>
              <c:ext xmlns:c16="http://schemas.microsoft.com/office/drawing/2014/chart" uri="{C3380CC4-5D6E-409C-BE32-E72D297353CC}">
                <c16:uniqueId val="{00000009-46B7-8946-99C7-0AFAA3A00794}"/>
              </c:ext>
            </c:extLst>
          </c:dPt>
          <c:dPt>
            <c:idx val="16"/>
            <c:invertIfNegative val="0"/>
            <c:bubble3D val="0"/>
            <c:spPr>
              <a:solidFill>
                <a:srgbClr val="309545"/>
              </a:solidFill>
              <a:ln>
                <a:noFill/>
              </a:ln>
              <a:effectLst/>
            </c:spPr>
            <c:extLst>
              <c:ext xmlns:c16="http://schemas.microsoft.com/office/drawing/2014/chart" uri="{C3380CC4-5D6E-409C-BE32-E72D297353CC}">
                <c16:uniqueId val="{0000000B-46B7-8946-99C7-0AFAA3A00794}"/>
              </c:ext>
            </c:extLst>
          </c:dPt>
          <c:dPt>
            <c:idx val="17"/>
            <c:invertIfNegative val="0"/>
            <c:bubble3D val="0"/>
            <c:spPr>
              <a:solidFill>
                <a:srgbClr val="309545"/>
              </a:solidFill>
              <a:ln>
                <a:noFill/>
              </a:ln>
              <a:effectLst/>
            </c:spPr>
            <c:extLst>
              <c:ext xmlns:c16="http://schemas.microsoft.com/office/drawing/2014/chart" uri="{C3380CC4-5D6E-409C-BE32-E72D297353CC}">
                <c16:uniqueId val="{0000000D-46B7-8946-99C7-0AFAA3A00794}"/>
              </c:ext>
            </c:extLst>
          </c:dPt>
          <c:dPt>
            <c:idx val="18"/>
            <c:invertIfNegative val="0"/>
            <c:bubble3D val="0"/>
            <c:spPr>
              <a:solidFill>
                <a:srgbClr val="309545"/>
              </a:solidFill>
              <a:ln>
                <a:noFill/>
              </a:ln>
              <a:effectLst/>
            </c:spPr>
            <c:extLst>
              <c:ext xmlns:c16="http://schemas.microsoft.com/office/drawing/2014/chart" uri="{C3380CC4-5D6E-409C-BE32-E72D297353CC}">
                <c16:uniqueId val="{0000000F-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Jag är nöjd med verksamheten i mitt barns skola</c:v>
                </c:pt>
                <c:pt idx="1">
                  <c:v>Jag kan rekommendera mitt barns skola</c:v>
                </c:pt>
                <c:pt idx="2">
                  <c:v>Mitt barn går på den skola som jag vill</c:v>
                </c:pt>
                <c:pt idx="3">
                  <c:v> </c:v>
                </c:pt>
                <c:pt idx="4">
                  <c:v>Skolarbetet är stimulerande för mitt barn</c:v>
                </c:pt>
                <c:pt idx="5">
                  <c:v>Lärarna är bra på att väcka mitt barns intresse för skolarbete</c:v>
                </c:pt>
                <c:pt idx="6">
                  <c:v>Lärarna är engagerade i mitt barns utveckling</c:v>
                </c:pt>
                <c:pt idx="7">
                  <c:v>Mitt barn får det stöd och den hjälp som behövs</c:v>
                </c:pt>
                <c:pt idx="8">
                  <c:v>Mitt barn får utmaningar i skolarbetet</c:v>
                </c:pt>
                <c:pt idx="9">
                  <c:v> </c:v>
                </c:pt>
                <c:pt idx="10">
                  <c:v>Mitt barn är med och planerar sitt eget skolarbete</c:v>
                </c:pt>
                <c:pt idx="11">
                  <c:v> </c:v>
                </c:pt>
              </c:strCache>
            </c:strRef>
          </c:cat>
          <c:val>
            <c:numRef>
              <c:f>Sheet1!$B$2:$B$13</c:f>
              <c:numCache>
                <c:formatCode>General</c:formatCode>
                <c:ptCount val="12"/>
                <c:pt idx="0">
                  <c:v>3.8571</c:v>
                </c:pt>
                <c:pt idx="1">
                  <c:v>3.8571</c:v>
                </c:pt>
                <c:pt idx="2">
                  <c:v>3.9048</c:v>
                </c:pt>
                <c:pt idx="4">
                  <c:v>3.75</c:v>
                </c:pt>
                <c:pt idx="5">
                  <c:v>3.8421</c:v>
                </c:pt>
                <c:pt idx="6">
                  <c:v>3.8421</c:v>
                </c:pt>
                <c:pt idx="7">
                  <c:v>3.75</c:v>
                </c:pt>
                <c:pt idx="8">
                  <c:v>3.6667</c:v>
                </c:pt>
                <c:pt idx="10">
                  <c:v>3.3333</c:v>
                </c:pt>
              </c:numCache>
            </c:numRef>
          </c:val>
          <c:extLst>
            <c:ext xmlns:c16="http://schemas.microsoft.com/office/drawing/2014/chart" uri="{C3380CC4-5D6E-409C-BE32-E72D297353CC}">
              <c16:uniqueId val="{00000010-46B7-8946-99C7-0AFAA3A00794}"/>
            </c:ext>
          </c:extLst>
        </c:ser>
        <c:ser>
          <c:idx val="1"/>
          <c:order val="1"/>
          <c:tx>
            <c:strRef>
              <c:f>Sheet1!$C$1</c:f>
              <c:strCache>
                <c:ptCount val="1"/>
                <c:pt idx="0">
                  <c:v>2021</c:v>
                </c:pt>
              </c:strCache>
            </c:strRef>
          </c:tx>
          <c:spPr>
            <a:solidFill>
              <a:srgbClr val="2AA8B0"/>
            </a:solidFill>
            <a:ln>
              <a:noFill/>
            </a:ln>
            <a:effectLst/>
          </c:spPr>
          <c:invertIfNegative val="0"/>
          <c:dPt>
            <c:idx val="0"/>
            <c:invertIfNegative val="0"/>
            <c:bubble3D val="0"/>
            <c:spPr>
              <a:solidFill>
                <a:srgbClr val="EA5901"/>
              </a:solidFill>
              <a:ln>
                <a:noFill/>
              </a:ln>
              <a:effectLst/>
            </c:spPr>
            <c:extLst>
              <c:ext xmlns:c16="http://schemas.microsoft.com/office/drawing/2014/chart" uri="{C3380CC4-5D6E-409C-BE32-E72D297353CC}">
                <c16:uniqueId val="{00000012-46B7-8946-99C7-0AFAA3A00794}"/>
              </c:ext>
            </c:extLst>
          </c:dPt>
          <c:dPt>
            <c:idx val="1"/>
            <c:invertIfNegative val="0"/>
            <c:bubble3D val="0"/>
            <c:spPr>
              <a:solidFill>
                <a:srgbClr val="EA5901"/>
              </a:solidFill>
              <a:ln>
                <a:noFill/>
              </a:ln>
              <a:effectLst/>
            </c:spPr>
            <c:extLst>
              <c:ext xmlns:c16="http://schemas.microsoft.com/office/drawing/2014/chart" uri="{C3380CC4-5D6E-409C-BE32-E72D297353CC}">
                <c16:uniqueId val="{00000014-46B7-8946-99C7-0AFAA3A00794}"/>
              </c:ext>
            </c:extLst>
          </c:dPt>
          <c:dPt>
            <c:idx val="2"/>
            <c:invertIfNegative val="0"/>
            <c:bubble3D val="0"/>
            <c:spPr>
              <a:solidFill>
                <a:srgbClr val="EA5901"/>
              </a:solidFill>
              <a:ln>
                <a:noFill/>
              </a:ln>
              <a:effectLst/>
            </c:spPr>
            <c:extLst>
              <c:ext xmlns:c16="http://schemas.microsoft.com/office/drawing/2014/chart" uri="{C3380CC4-5D6E-409C-BE32-E72D297353CC}">
                <c16:uniqueId val="{00000016-46B7-8946-99C7-0AFAA3A00794}"/>
              </c:ext>
            </c:extLst>
          </c:dPt>
          <c:dPt>
            <c:idx val="10"/>
            <c:invertIfNegative val="0"/>
            <c:bubble3D val="0"/>
            <c:spPr>
              <a:solidFill>
                <a:srgbClr val="64B44B"/>
              </a:solidFill>
              <a:ln>
                <a:noFill/>
              </a:ln>
              <a:effectLst/>
            </c:spPr>
            <c:extLst>
              <c:ext xmlns:c16="http://schemas.microsoft.com/office/drawing/2014/chart" uri="{C3380CC4-5D6E-409C-BE32-E72D297353CC}">
                <c16:uniqueId val="{00000068-D2B4-EF42-A2D7-A3B228200CEF}"/>
              </c:ext>
            </c:extLst>
          </c:dPt>
          <c:dPt>
            <c:idx val="13"/>
            <c:invertIfNegative val="0"/>
            <c:bubble3D val="0"/>
            <c:spPr>
              <a:solidFill>
                <a:srgbClr val="64B44B"/>
              </a:solidFill>
              <a:ln>
                <a:noFill/>
              </a:ln>
              <a:effectLst/>
            </c:spPr>
            <c:extLst>
              <c:ext xmlns:c16="http://schemas.microsoft.com/office/drawing/2014/chart" uri="{C3380CC4-5D6E-409C-BE32-E72D297353CC}">
                <c16:uniqueId val="{00000041-283B-6346-9021-8233AD4FA085}"/>
              </c:ext>
            </c:extLst>
          </c:dPt>
          <c:dPt>
            <c:idx val="14"/>
            <c:invertIfNegative val="0"/>
            <c:bubble3D val="0"/>
            <c:spPr>
              <a:solidFill>
                <a:srgbClr val="64B44B"/>
              </a:solidFill>
              <a:ln>
                <a:noFill/>
              </a:ln>
              <a:effectLst/>
            </c:spPr>
            <c:extLst>
              <c:ext xmlns:c16="http://schemas.microsoft.com/office/drawing/2014/chart" uri="{C3380CC4-5D6E-409C-BE32-E72D297353CC}">
                <c16:uniqueId val="{00000018-46B7-8946-99C7-0AFAA3A00794}"/>
              </c:ext>
            </c:extLst>
          </c:dPt>
          <c:dPt>
            <c:idx val="15"/>
            <c:invertIfNegative val="0"/>
            <c:bubble3D val="0"/>
            <c:spPr>
              <a:solidFill>
                <a:srgbClr val="64B44B"/>
              </a:solidFill>
              <a:ln>
                <a:noFill/>
              </a:ln>
              <a:effectLst/>
            </c:spPr>
            <c:extLst>
              <c:ext xmlns:c16="http://schemas.microsoft.com/office/drawing/2014/chart" uri="{C3380CC4-5D6E-409C-BE32-E72D297353CC}">
                <c16:uniqueId val="{0000001A-46B7-8946-99C7-0AFAA3A00794}"/>
              </c:ext>
            </c:extLst>
          </c:dPt>
          <c:dPt>
            <c:idx val="16"/>
            <c:invertIfNegative val="0"/>
            <c:bubble3D val="0"/>
            <c:spPr>
              <a:solidFill>
                <a:srgbClr val="64B44B"/>
              </a:solidFill>
              <a:ln>
                <a:noFill/>
              </a:ln>
              <a:effectLst/>
            </c:spPr>
            <c:extLst>
              <c:ext xmlns:c16="http://schemas.microsoft.com/office/drawing/2014/chart" uri="{C3380CC4-5D6E-409C-BE32-E72D297353CC}">
                <c16:uniqueId val="{0000001C-46B7-8946-99C7-0AFAA3A00794}"/>
              </c:ext>
            </c:extLst>
          </c:dPt>
          <c:dPt>
            <c:idx val="17"/>
            <c:invertIfNegative val="0"/>
            <c:bubble3D val="0"/>
            <c:spPr>
              <a:solidFill>
                <a:srgbClr val="64B44B"/>
              </a:solidFill>
              <a:ln>
                <a:noFill/>
              </a:ln>
              <a:effectLst/>
            </c:spPr>
            <c:extLst>
              <c:ext xmlns:c16="http://schemas.microsoft.com/office/drawing/2014/chart" uri="{C3380CC4-5D6E-409C-BE32-E72D297353CC}">
                <c16:uniqueId val="{0000001E-46B7-8946-99C7-0AFAA3A00794}"/>
              </c:ext>
            </c:extLst>
          </c:dPt>
          <c:dPt>
            <c:idx val="18"/>
            <c:invertIfNegative val="0"/>
            <c:bubble3D val="0"/>
            <c:spPr>
              <a:solidFill>
                <a:srgbClr val="64B44B"/>
              </a:solidFill>
              <a:ln>
                <a:noFill/>
              </a:ln>
              <a:effectLst/>
            </c:spPr>
            <c:extLst>
              <c:ext xmlns:c16="http://schemas.microsoft.com/office/drawing/2014/chart" uri="{C3380CC4-5D6E-409C-BE32-E72D297353CC}">
                <c16:uniqueId val="{00000020-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Jag är nöjd med verksamheten i mitt barns skola</c:v>
                </c:pt>
                <c:pt idx="1">
                  <c:v>Jag kan rekommendera mitt barns skola</c:v>
                </c:pt>
                <c:pt idx="2">
                  <c:v>Mitt barn går på den skola som jag vill</c:v>
                </c:pt>
                <c:pt idx="3">
                  <c:v> </c:v>
                </c:pt>
                <c:pt idx="4">
                  <c:v>Skolarbetet är stimulerande för mitt barn</c:v>
                </c:pt>
                <c:pt idx="5">
                  <c:v>Lärarna är bra på att väcka mitt barns intresse för skolarbete</c:v>
                </c:pt>
                <c:pt idx="6">
                  <c:v>Lärarna är engagerade i mitt barns utveckling</c:v>
                </c:pt>
                <c:pt idx="7">
                  <c:v>Mitt barn får det stöd och den hjälp som behövs</c:v>
                </c:pt>
                <c:pt idx="8">
                  <c:v>Mitt barn får utmaningar i skolarbetet</c:v>
                </c:pt>
                <c:pt idx="9">
                  <c:v> </c:v>
                </c:pt>
                <c:pt idx="10">
                  <c:v>Mitt barn är med och planerar sitt eget skolarbete</c:v>
                </c:pt>
                <c:pt idx="11">
                  <c:v> </c:v>
                </c:pt>
              </c:strCache>
            </c:strRef>
          </c:cat>
          <c:val>
            <c:numRef>
              <c:f>Sheet1!$C$2:$C$13</c:f>
              <c:numCache>
                <c:formatCode>General</c:formatCode>
                <c:ptCount val="12"/>
                <c:pt idx="0">
                  <c:v>3.7619</c:v>
                </c:pt>
                <c:pt idx="1">
                  <c:v>3.8571</c:v>
                </c:pt>
                <c:pt idx="2">
                  <c:v>3.9524</c:v>
                </c:pt>
                <c:pt idx="4">
                  <c:v>3.7</c:v>
                </c:pt>
                <c:pt idx="5">
                  <c:v>3.85</c:v>
                </c:pt>
                <c:pt idx="6">
                  <c:v>3.6842</c:v>
                </c:pt>
                <c:pt idx="7">
                  <c:v>3.7222</c:v>
                </c:pt>
                <c:pt idx="8">
                  <c:v>3.5789</c:v>
                </c:pt>
                <c:pt idx="10">
                  <c:v>3.2143</c:v>
                </c:pt>
              </c:numCache>
            </c:numRef>
          </c:val>
          <c:extLst>
            <c:ext xmlns:c16="http://schemas.microsoft.com/office/drawing/2014/chart" uri="{C3380CC4-5D6E-409C-BE32-E72D297353CC}">
              <c16:uniqueId val="{00000021-46B7-8946-99C7-0AFAA3A00794}"/>
            </c:ext>
          </c:extLst>
        </c:ser>
        <c:ser>
          <c:idx val="2"/>
          <c:order val="2"/>
          <c:tx>
            <c:strRef>
              <c:f>Sheet1!$D$1</c:f>
              <c:strCache>
                <c:ptCount val="1"/>
                <c:pt idx="0">
                  <c:v>2020</c:v>
                </c:pt>
              </c:strCache>
            </c:strRef>
          </c:tx>
          <c:spPr>
            <a:solidFill>
              <a:srgbClr val="8DC5CB"/>
            </a:solidFill>
            <a:ln>
              <a:noFill/>
            </a:ln>
            <a:effectLst/>
          </c:spPr>
          <c:invertIfNegative val="0"/>
          <c:dPt>
            <c:idx val="0"/>
            <c:invertIfNegative val="0"/>
            <c:bubble3D val="0"/>
            <c:spPr>
              <a:solidFill>
                <a:srgbClr val="F2955A"/>
              </a:solidFill>
              <a:ln>
                <a:noFill/>
              </a:ln>
              <a:effectLst/>
            </c:spPr>
            <c:extLst>
              <c:ext xmlns:c16="http://schemas.microsoft.com/office/drawing/2014/chart" uri="{C3380CC4-5D6E-409C-BE32-E72D297353CC}">
                <c16:uniqueId val="{00000023-46B7-8946-99C7-0AFAA3A00794}"/>
              </c:ext>
            </c:extLst>
          </c:dPt>
          <c:dPt>
            <c:idx val="1"/>
            <c:invertIfNegative val="0"/>
            <c:bubble3D val="0"/>
            <c:spPr>
              <a:solidFill>
                <a:srgbClr val="F2955A"/>
              </a:solidFill>
              <a:ln>
                <a:noFill/>
              </a:ln>
              <a:effectLst/>
            </c:spPr>
            <c:extLst>
              <c:ext xmlns:c16="http://schemas.microsoft.com/office/drawing/2014/chart" uri="{C3380CC4-5D6E-409C-BE32-E72D297353CC}">
                <c16:uniqueId val="{00000025-46B7-8946-99C7-0AFAA3A00794}"/>
              </c:ext>
            </c:extLst>
          </c:dPt>
          <c:dPt>
            <c:idx val="2"/>
            <c:invertIfNegative val="0"/>
            <c:bubble3D val="0"/>
            <c:spPr>
              <a:solidFill>
                <a:srgbClr val="F2955A"/>
              </a:solidFill>
              <a:ln>
                <a:noFill/>
              </a:ln>
              <a:effectLst/>
            </c:spPr>
            <c:extLst>
              <c:ext xmlns:c16="http://schemas.microsoft.com/office/drawing/2014/chart" uri="{C3380CC4-5D6E-409C-BE32-E72D297353CC}">
                <c16:uniqueId val="{00000027-46B7-8946-99C7-0AFAA3A00794}"/>
              </c:ext>
            </c:extLst>
          </c:dPt>
          <c:dPt>
            <c:idx val="10"/>
            <c:invertIfNegative val="0"/>
            <c:bubble3D val="0"/>
            <c:spPr>
              <a:solidFill>
                <a:srgbClr val="9DCC8F"/>
              </a:solidFill>
              <a:ln>
                <a:noFill/>
              </a:ln>
              <a:effectLst/>
            </c:spPr>
            <c:extLst>
              <c:ext xmlns:c16="http://schemas.microsoft.com/office/drawing/2014/chart" uri="{C3380CC4-5D6E-409C-BE32-E72D297353CC}">
                <c16:uniqueId val="{00000069-D2B4-EF42-A2D7-A3B228200CEF}"/>
              </c:ext>
            </c:extLst>
          </c:dPt>
          <c:dPt>
            <c:idx val="13"/>
            <c:invertIfNegative val="0"/>
            <c:bubble3D val="0"/>
            <c:spPr>
              <a:solidFill>
                <a:srgbClr val="9DCC8F"/>
              </a:solidFill>
              <a:ln>
                <a:noFill/>
              </a:ln>
              <a:effectLst/>
            </c:spPr>
            <c:extLst>
              <c:ext xmlns:c16="http://schemas.microsoft.com/office/drawing/2014/chart" uri="{C3380CC4-5D6E-409C-BE32-E72D297353CC}">
                <c16:uniqueId val="{00000042-283B-6346-9021-8233AD4FA085}"/>
              </c:ext>
            </c:extLst>
          </c:dPt>
          <c:dPt>
            <c:idx val="14"/>
            <c:invertIfNegative val="0"/>
            <c:bubble3D val="0"/>
            <c:spPr>
              <a:solidFill>
                <a:srgbClr val="9DCC8F"/>
              </a:solidFill>
              <a:ln>
                <a:noFill/>
              </a:ln>
              <a:effectLst/>
            </c:spPr>
            <c:extLst>
              <c:ext xmlns:c16="http://schemas.microsoft.com/office/drawing/2014/chart" uri="{C3380CC4-5D6E-409C-BE32-E72D297353CC}">
                <c16:uniqueId val="{00000029-46B7-8946-99C7-0AFAA3A00794}"/>
              </c:ext>
            </c:extLst>
          </c:dPt>
          <c:dPt>
            <c:idx val="15"/>
            <c:invertIfNegative val="0"/>
            <c:bubble3D val="0"/>
            <c:spPr>
              <a:solidFill>
                <a:srgbClr val="9DCC8F"/>
              </a:solidFill>
              <a:ln>
                <a:noFill/>
              </a:ln>
              <a:effectLst/>
            </c:spPr>
            <c:extLst>
              <c:ext xmlns:c16="http://schemas.microsoft.com/office/drawing/2014/chart" uri="{C3380CC4-5D6E-409C-BE32-E72D297353CC}">
                <c16:uniqueId val="{0000002B-46B7-8946-99C7-0AFAA3A00794}"/>
              </c:ext>
            </c:extLst>
          </c:dPt>
          <c:dPt>
            <c:idx val="16"/>
            <c:invertIfNegative val="0"/>
            <c:bubble3D val="0"/>
            <c:spPr>
              <a:solidFill>
                <a:srgbClr val="9DCC8F"/>
              </a:solidFill>
              <a:ln>
                <a:noFill/>
              </a:ln>
              <a:effectLst/>
            </c:spPr>
            <c:extLst>
              <c:ext xmlns:c16="http://schemas.microsoft.com/office/drawing/2014/chart" uri="{C3380CC4-5D6E-409C-BE32-E72D297353CC}">
                <c16:uniqueId val="{0000002D-46B7-8946-99C7-0AFAA3A00794}"/>
              </c:ext>
            </c:extLst>
          </c:dPt>
          <c:dPt>
            <c:idx val="17"/>
            <c:invertIfNegative val="0"/>
            <c:bubble3D val="0"/>
            <c:spPr>
              <a:solidFill>
                <a:srgbClr val="9DCC8F"/>
              </a:solidFill>
              <a:ln>
                <a:noFill/>
              </a:ln>
              <a:effectLst/>
            </c:spPr>
            <c:extLst>
              <c:ext xmlns:c16="http://schemas.microsoft.com/office/drawing/2014/chart" uri="{C3380CC4-5D6E-409C-BE32-E72D297353CC}">
                <c16:uniqueId val="{0000002F-46B7-8946-99C7-0AFAA3A00794}"/>
              </c:ext>
            </c:extLst>
          </c:dPt>
          <c:dPt>
            <c:idx val="18"/>
            <c:invertIfNegative val="0"/>
            <c:bubble3D val="0"/>
            <c:spPr>
              <a:solidFill>
                <a:srgbClr val="9DCC8F"/>
              </a:solidFill>
              <a:ln>
                <a:noFill/>
              </a:ln>
              <a:effectLst/>
            </c:spPr>
            <c:extLst>
              <c:ext xmlns:c16="http://schemas.microsoft.com/office/drawing/2014/chart" uri="{C3380CC4-5D6E-409C-BE32-E72D297353CC}">
                <c16:uniqueId val="{00000031-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Jag är nöjd med verksamheten i mitt barns skola</c:v>
                </c:pt>
                <c:pt idx="1">
                  <c:v>Jag kan rekommendera mitt barns skola</c:v>
                </c:pt>
                <c:pt idx="2">
                  <c:v>Mitt barn går på den skola som jag vill</c:v>
                </c:pt>
                <c:pt idx="3">
                  <c:v> </c:v>
                </c:pt>
                <c:pt idx="4">
                  <c:v>Skolarbetet är stimulerande för mitt barn</c:v>
                </c:pt>
                <c:pt idx="5">
                  <c:v>Lärarna är bra på att väcka mitt barns intresse för skolarbete</c:v>
                </c:pt>
                <c:pt idx="6">
                  <c:v>Lärarna är engagerade i mitt barns utveckling</c:v>
                </c:pt>
                <c:pt idx="7">
                  <c:v>Mitt barn får det stöd och den hjälp som behövs</c:v>
                </c:pt>
                <c:pt idx="8">
                  <c:v>Mitt barn får utmaningar i skolarbetet</c:v>
                </c:pt>
                <c:pt idx="9">
                  <c:v> </c:v>
                </c:pt>
                <c:pt idx="10">
                  <c:v>Mitt barn är med och planerar sitt eget skolarbete</c:v>
                </c:pt>
                <c:pt idx="11">
                  <c:v> </c:v>
                </c:pt>
              </c:strCache>
            </c:strRef>
          </c:cat>
          <c:val>
            <c:numRef>
              <c:f>Sheet1!$D$2:$D$13</c:f>
              <c:numCache>
                <c:formatCode>General</c:formatCode>
                <c:ptCount val="12"/>
                <c:pt idx="0">
                  <c:v>3.6296</c:v>
                </c:pt>
                <c:pt idx="1">
                  <c:v>3.7778</c:v>
                </c:pt>
                <c:pt idx="2">
                  <c:v>4.0</c:v>
                </c:pt>
                <c:pt idx="4">
                  <c:v>3.68</c:v>
                </c:pt>
                <c:pt idx="5">
                  <c:v>3.6</c:v>
                </c:pt>
                <c:pt idx="6">
                  <c:v>3.6154</c:v>
                </c:pt>
                <c:pt idx="7">
                  <c:v>3.48</c:v>
                </c:pt>
                <c:pt idx="8">
                  <c:v>3.4783</c:v>
                </c:pt>
                <c:pt idx="10">
                  <c:v>3.5</c:v>
                </c:pt>
              </c:numCache>
            </c:numRef>
          </c:val>
          <c:extLst>
            <c:ext xmlns:c16="http://schemas.microsoft.com/office/drawing/2014/chart" uri="{C3380CC4-5D6E-409C-BE32-E72D297353CC}">
              <c16:uniqueId val="{00000032-46B7-8946-99C7-0AFAA3A00794}"/>
            </c:ext>
          </c:extLst>
        </c:ser>
        <c:ser>
          <c:idx val="3"/>
          <c:order val="3"/>
          <c:tx>
            <c:strRef>
              <c:f>Sheet1!$E$1</c:f>
              <c:strCache>
                <c:ptCount val="1"/>
                <c:pt idx="0">
                  <c:v>2019</c:v>
                </c:pt>
              </c:strCache>
            </c:strRef>
          </c:tx>
          <c:spPr>
            <a:solidFill>
              <a:srgbClr val="C3E4E6"/>
            </a:solidFill>
            <a:ln>
              <a:noFill/>
            </a:ln>
            <a:effectLst/>
          </c:spPr>
          <c:invertIfNegative val="0"/>
          <c:dPt>
            <c:idx val="0"/>
            <c:invertIfNegative val="0"/>
            <c:bubble3D val="0"/>
            <c:spPr>
              <a:solidFill>
                <a:srgbClr val="FBD1AC"/>
              </a:solidFill>
              <a:ln>
                <a:noFill/>
              </a:ln>
              <a:effectLst/>
            </c:spPr>
            <c:extLst>
              <c:ext xmlns:c16="http://schemas.microsoft.com/office/drawing/2014/chart" uri="{C3380CC4-5D6E-409C-BE32-E72D297353CC}">
                <c16:uniqueId val="{00000034-46B7-8946-99C7-0AFAA3A00794}"/>
              </c:ext>
            </c:extLst>
          </c:dPt>
          <c:dPt>
            <c:idx val="1"/>
            <c:invertIfNegative val="0"/>
            <c:bubble3D val="0"/>
            <c:spPr>
              <a:solidFill>
                <a:srgbClr val="FBD1AC"/>
              </a:solidFill>
              <a:ln>
                <a:noFill/>
              </a:ln>
              <a:effectLst/>
            </c:spPr>
            <c:extLst>
              <c:ext xmlns:c16="http://schemas.microsoft.com/office/drawing/2014/chart" uri="{C3380CC4-5D6E-409C-BE32-E72D297353CC}">
                <c16:uniqueId val="{00000036-46B7-8946-99C7-0AFAA3A00794}"/>
              </c:ext>
            </c:extLst>
          </c:dPt>
          <c:dPt>
            <c:idx val="2"/>
            <c:invertIfNegative val="0"/>
            <c:bubble3D val="0"/>
            <c:spPr>
              <a:solidFill>
                <a:srgbClr val="FBD1AC"/>
              </a:solidFill>
              <a:ln>
                <a:noFill/>
              </a:ln>
              <a:effectLst/>
            </c:spPr>
            <c:extLst>
              <c:ext xmlns:c16="http://schemas.microsoft.com/office/drawing/2014/chart" uri="{C3380CC4-5D6E-409C-BE32-E72D297353CC}">
                <c16:uniqueId val="{00000038-46B7-8946-99C7-0AFAA3A00794}"/>
              </c:ext>
            </c:extLst>
          </c:dPt>
          <c:dPt>
            <c:idx val="10"/>
            <c:invertIfNegative val="0"/>
            <c:bubble3D val="0"/>
            <c:spPr>
              <a:solidFill>
                <a:srgbClr val="D5E9CC"/>
              </a:solidFill>
              <a:ln>
                <a:noFill/>
              </a:ln>
              <a:effectLst/>
            </c:spPr>
            <c:extLst>
              <c:ext xmlns:c16="http://schemas.microsoft.com/office/drawing/2014/chart" uri="{C3380CC4-5D6E-409C-BE32-E72D297353CC}">
                <c16:uniqueId val="{0000006A-D2B4-EF42-A2D7-A3B228200CEF}"/>
              </c:ext>
            </c:extLst>
          </c:dPt>
          <c:dPt>
            <c:idx val="13"/>
            <c:invertIfNegative val="0"/>
            <c:bubble3D val="0"/>
            <c:spPr>
              <a:solidFill>
                <a:srgbClr val="D5E9CC"/>
              </a:solidFill>
              <a:ln>
                <a:noFill/>
              </a:ln>
              <a:effectLst/>
            </c:spPr>
            <c:extLst>
              <c:ext xmlns:c16="http://schemas.microsoft.com/office/drawing/2014/chart" uri="{C3380CC4-5D6E-409C-BE32-E72D297353CC}">
                <c16:uniqueId val="{00000043-283B-6346-9021-8233AD4FA085}"/>
              </c:ext>
            </c:extLst>
          </c:dPt>
          <c:dPt>
            <c:idx val="14"/>
            <c:invertIfNegative val="0"/>
            <c:bubble3D val="0"/>
            <c:spPr>
              <a:solidFill>
                <a:srgbClr val="D5E8CB"/>
              </a:solidFill>
              <a:ln>
                <a:noFill/>
              </a:ln>
              <a:effectLst/>
            </c:spPr>
            <c:extLst>
              <c:ext xmlns:c16="http://schemas.microsoft.com/office/drawing/2014/chart" uri="{C3380CC4-5D6E-409C-BE32-E72D297353CC}">
                <c16:uniqueId val="{0000003A-46B7-8946-99C7-0AFAA3A00794}"/>
              </c:ext>
            </c:extLst>
          </c:dPt>
          <c:dPt>
            <c:idx val="15"/>
            <c:invertIfNegative val="0"/>
            <c:bubble3D val="0"/>
            <c:spPr>
              <a:solidFill>
                <a:srgbClr val="D5E8CB"/>
              </a:solidFill>
              <a:ln>
                <a:noFill/>
              </a:ln>
              <a:effectLst/>
            </c:spPr>
            <c:extLst>
              <c:ext xmlns:c16="http://schemas.microsoft.com/office/drawing/2014/chart" uri="{C3380CC4-5D6E-409C-BE32-E72D297353CC}">
                <c16:uniqueId val="{0000003C-46B7-8946-99C7-0AFAA3A00794}"/>
              </c:ext>
            </c:extLst>
          </c:dPt>
          <c:dPt>
            <c:idx val="16"/>
            <c:invertIfNegative val="0"/>
            <c:bubble3D val="0"/>
            <c:spPr>
              <a:solidFill>
                <a:srgbClr val="D5E8CB"/>
              </a:solidFill>
              <a:ln>
                <a:noFill/>
              </a:ln>
              <a:effectLst/>
            </c:spPr>
            <c:extLst>
              <c:ext xmlns:c16="http://schemas.microsoft.com/office/drawing/2014/chart" uri="{C3380CC4-5D6E-409C-BE32-E72D297353CC}">
                <c16:uniqueId val="{0000003E-46B7-8946-99C7-0AFAA3A00794}"/>
              </c:ext>
            </c:extLst>
          </c:dPt>
          <c:dPt>
            <c:idx val="17"/>
            <c:invertIfNegative val="0"/>
            <c:bubble3D val="0"/>
            <c:spPr>
              <a:solidFill>
                <a:srgbClr val="D5E8CB"/>
              </a:solidFill>
              <a:ln>
                <a:noFill/>
              </a:ln>
              <a:effectLst/>
            </c:spPr>
            <c:extLst>
              <c:ext xmlns:c16="http://schemas.microsoft.com/office/drawing/2014/chart" uri="{C3380CC4-5D6E-409C-BE32-E72D297353CC}">
                <c16:uniqueId val="{00000040-46B7-8946-99C7-0AFAA3A00794}"/>
              </c:ext>
            </c:extLst>
          </c:dPt>
          <c:dPt>
            <c:idx val="18"/>
            <c:invertIfNegative val="0"/>
            <c:bubble3D val="0"/>
            <c:spPr>
              <a:solidFill>
                <a:srgbClr val="D5E8CB"/>
              </a:solidFill>
              <a:ln>
                <a:noFill/>
              </a:ln>
              <a:effectLst/>
            </c:spPr>
            <c:extLst>
              <c:ext xmlns:c16="http://schemas.microsoft.com/office/drawing/2014/chart" uri="{C3380CC4-5D6E-409C-BE32-E72D297353CC}">
                <c16:uniqueId val="{00000042-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Jag är nöjd med verksamheten i mitt barns skola</c:v>
                </c:pt>
                <c:pt idx="1">
                  <c:v>Jag kan rekommendera mitt barns skola</c:v>
                </c:pt>
                <c:pt idx="2">
                  <c:v>Mitt barn går på den skola som jag vill</c:v>
                </c:pt>
                <c:pt idx="3">
                  <c:v> </c:v>
                </c:pt>
                <c:pt idx="4">
                  <c:v>Skolarbetet är stimulerande för mitt barn</c:v>
                </c:pt>
                <c:pt idx="5">
                  <c:v>Lärarna är bra på att väcka mitt barns intresse för skolarbete</c:v>
                </c:pt>
                <c:pt idx="6">
                  <c:v>Lärarna är engagerade i mitt barns utveckling</c:v>
                </c:pt>
                <c:pt idx="7">
                  <c:v>Mitt barn får det stöd och den hjälp som behövs</c:v>
                </c:pt>
                <c:pt idx="8">
                  <c:v>Mitt barn får utmaningar i skolarbetet</c:v>
                </c:pt>
                <c:pt idx="9">
                  <c:v> </c:v>
                </c:pt>
                <c:pt idx="10">
                  <c:v>Mitt barn är med och planerar sitt eget skolarbete</c:v>
                </c:pt>
                <c:pt idx="11">
                  <c:v> </c:v>
                </c:pt>
              </c:strCache>
            </c:strRef>
          </c:cat>
          <c:val>
            <c:numRef>
              <c:f>Sheet1!$E$2:$E$13</c:f>
              <c:numCache>
                <c:formatCode>General</c:formatCode>
                <c:ptCount val="12"/>
                <c:pt idx="0">
                  <c:v>3.88</c:v>
                </c:pt>
                <c:pt idx="1">
                  <c:v>3.92</c:v>
                </c:pt>
                <c:pt idx="2">
                  <c:v>4.0</c:v>
                </c:pt>
                <c:pt idx="4">
                  <c:v>3.76</c:v>
                </c:pt>
                <c:pt idx="5">
                  <c:v>3.84</c:v>
                </c:pt>
                <c:pt idx="6">
                  <c:v>3.8</c:v>
                </c:pt>
                <c:pt idx="7">
                  <c:v>3.76</c:v>
                </c:pt>
                <c:pt idx="8">
                  <c:v>3.72</c:v>
                </c:pt>
                <c:pt idx="10">
                  <c:v>3.7</c:v>
                </c:pt>
              </c:numCache>
            </c:numRef>
          </c:val>
          <c:extLst>
            <c:ext xmlns:c16="http://schemas.microsoft.com/office/drawing/2014/chart" uri="{C3380CC4-5D6E-409C-BE32-E72D297353CC}">
              <c16:uniqueId val="{00000043-46B7-8946-99C7-0AFAA3A00794}"/>
            </c:ext>
          </c:extLst>
        </c:ser>
        <c:ser>
          <c:idx val="4"/>
          <c:order val="4"/>
          <c:tx>
            <c:strRef>
              <c:f>Sheet1!$F$1</c:f>
              <c:strCache>
                <c:ptCount val="1"/>
                <c:pt idx="0">
                  <c:v>2018</c:v>
                </c:pt>
              </c:strCache>
            </c:strRef>
          </c:tx>
          <c:spPr>
            <a:solidFill>
              <a:srgbClr val="FFDFBA"/>
            </a:solidFill>
            <a:ln>
              <a:noFill/>
            </a:ln>
            <a:effectLst/>
          </c:spPr>
          <c:invertIfNegative val="0"/>
          <c:dPt>
            <c:idx val="4"/>
            <c:invertIfNegative val="0"/>
            <c:bubble3D val="0"/>
            <c:spPr>
              <a:solidFill>
                <a:srgbClr val="E1FFFF"/>
              </a:solidFill>
              <a:ln>
                <a:noFill/>
              </a:ln>
              <a:effectLst/>
            </c:spPr>
            <c:extLst>
              <c:ext xmlns:c16="http://schemas.microsoft.com/office/drawing/2014/chart" uri="{C3380CC4-5D6E-409C-BE32-E72D297353CC}">
                <c16:uniqueId val="{0000004C-3C06-A348-9F7E-B529781EEDAC}"/>
              </c:ext>
            </c:extLst>
          </c:dPt>
          <c:dPt>
            <c:idx val="5"/>
            <c:invertIfNegative val="0"/>
            <c:bubble3D val="0"/>
            <c:spPr>
              <a:solidFill>
                <a:srgbClr val="E1FFFF"/>
              </a:solidFill>
              <a:ln>
                <a:noFill/>
              </a:ln>
              <a:effectLst/>
            </c:spPr>
            <c:extLst>
              <c:ext xmlns:c16="http://schemas.microsoft.com/office/drawing/2014/chart" uri="{C3380CC4-5D6E-409C-BE32-E72D297353CC}">
                <c16:uniqueId val="{0000004D-3C06-A348-9F7E-B529781EEDAC}"/>
              </c:ext>
            </c:extLst>
          </c:dPt>
          <c:dPt>
            <c:idx val="6"/>
            <c:invertIfNegative val="0"/>
            <c:bubble3D val="0"/>
            <c:spPr>
              <a:solidFill>
                <a:srgbClr val="E1FFFF"/>
              </a:solidFill>
              <a:ln>
                <a:noFill/>
              </a:ln>
              <a:effectLst/>
            </c:spPr>
            <c:extLst>
              <c:ext xmlns:c16="http://schemas.microsoft.com/office/drawing/2014/chart" uri="{C3380CC4-5D6E-409C-BE32-E72D297353CC}">
                <c16:uniqueId val="{0000004E-3C06-A348-9F7E-B529781EEDAC}"/>
              </c:ext>
            </c:extLst>
          </c:dPt>
          <c:dPt>
            <c:idx val="7"/>
            <c:invertIfNegative val="0"/>
            <c:bubble3D val="0"/>
            <c:spPr>
              <a:solidFill>
                <a:srgbClr val="E1FFFF"/>
              </a:solidFill>
              <a:ln>
                <a:noFill/>
              </a:ln>
              <a:effectLst/>
            </c:spPr>
            <c:extLst>
              <c:ext xmlns:c16="http://schemas.microsoft.com/office/drawing/2014/chart" uri="{C3380CC4-5D6E-409C-BE32-E72D297353CC}">
                <c16:uniqueId val="{0000004F-3C06-A348-9F7E-B529781EEDAC}"/>
              </c:ext>
            </c:extLst>
          </c:dPt>
          <c:dPt>
            <c:idx val="8"/>
            <c:invertIfNegative val="0"/>
            <c:bubble3D val="0"/>
            <c:spPr>
              <a:solidFill>
                <a:srgbClr val="E1FFFF"/>
              </a:solidFill>
              <a:ln>
                <a:noFill/>
              </a:ln>
              <a:effectLst/>
            </c:spPr>
            <c:extLst>
              <c:ext xmlns:c16="http://schemas.microsoft.com/office/drawing/2014/chart" uri="{C3380CC4-5D6E-409C-BE32-E72D297353CC}">
                <c16:uniqueId val="{00000050-3C06-A348-9F7E-B529781EEDAC}"/>
              </c:ext>
            </c:extLst>
          </c:dPt>
          <c:dPt>
            <c:idx val="9"/>
            <c:invertIfNegative val="0"/>
            <c:bubble3D val="0"/>
            <c:spPr>
              <a:solidFill>
                <a:srgbClr val="E1FFFF"/>
              </a:solidFill>
              <a:ln>
                <a:noFill/>
              </a:ln>
              <a:effectLst/>
            </c:spPr>
            <c:extLst>
              <c:ext xmlns:c16="http://schemas.microsoft.com/office/drawing/2014/chart" uri="{C3380CC4-5D6E-409C-BE32-E72D297353CC}">
                <c16:uniqueId val="{00000051-3C06-A348-9F7E-B529781EEDAC}"/>
              </c:ext>
            </c:extLst>
          </c:dPt>
          <c:dPt>
            <c:idx val="10"/>
            <c:invertIfNegative val="0"/>
            <c:bubble3D val="0"/>
            <c:spPr>
              <a:solidFill>
                <a:srgbClr val="CCE9D6"/>
              </a:solidFill>
              <a:ln>
                <a:noFill/>
              </a:ln>
              <a:effectLst/>
            </c:spPr>
            <c:extLst>
              <c:ext xmlns:c16="http://schemas.microsoft.com/office/drawing/2014/chart" uri="{C3380CC4-5D6E-409C-BE32-E72D297353CC}">
                <c16:uniqueId val="{00000052-3C06-A348-9F7E-B529781EEDAC}"/>
              </c:ext>
            </c:extLst>
          </c:dPt>
          <c:dPt>
            <c:idx val="11"/>
            <c:invertIfNegative val="0"/>
            <c:bubble3D val="0"/>
            <c:spPr>
              <a:solidFill>
                <a:srgbClr val="E1FFFF"/>
              </a:solidFill>
              <a:ln>
                <a:noFill/>
              </a:ln>
              <a:effectLst/>
            </c:spPr>
            <c:extLst>
              <c:ext xmlns:c16="http://schemas.microsoft.com/office/drawing/2014/chart" uri="{C3380CC4-5D6E-409C-BE32-E72D297353CC}">
                <c16:uniqueId val="{00000053-3C06-A348-9F7E-B529781EEDAC}"/>
              </c:ext>
            </c:extLst>
          </c:dPt>
          <c:dPt>
            <c:idx val="12"/>
            <c:invertIfNegative val="0"/>
            <c:bubble3D val="0"/>
            <c:spPr>
              <a:solidFill>
                <a:srgbClr val="E1FFFF"/>
              </a:solidFill>
              <a:ln>
                <a:noFill/>
              </a:ln>
              <a:effectLst/>
            </c:spPr>
            <c:extLst>
              <c:ext xmlns:c16="http://schemas.microsoft.com/office/drawing/2014/chart" uri="{C3380CC4-5D6E-409C-BE32-E72D297353CC}">
                <c16:uniqueId val="{0000005D-E5C0-BC48-8C4B-BFD54E43A0D1}"/>
              </c:ext>
            </c:extLst>
          </c:dPt>
          <c:dPt>
            <c:idx val="13"/>
            <c:invertIfNegative val="0"/>
            <c:bubble3D val="0"/>
            <c:spPr>
              <a:solidFill>
                <a:srgbClr val="CCE9D6"/>
              </a:solidFill>
              <a:ln>
                <a:noFill/>
              </a:ln>
              <a:effectLst/>
            </c:spPr>
            <c:extLst>
              <c:ext xmlns:c16="http://schemas.microsoft.com/office/drawing/2014/chart" uri="{C3380CC4-5D6E-409C-BE32-E72D297353CC}">
                <c16:uniqueId val="{00000054-3C06-A348-9F7E-B529781EEDAC}"/>
              </c:ext>
            </c:extLst>
          </c:dPt>
          <c:dPt>
            <c:idx val="14"/>
            <c:invertIfNegative val="0"/>
            <c:bubble3D val="0"/>
            <c:spPr>
              <a:solidFill>
                <a:srgbClr val="CCE9D6"/>
              </a:solidFill>
              <a:ln>
                <a:noFill/>
              </a:ln>
              <a:effectLst/>
            </c:spPr>
            <c:extLst>
              <c:ext xmlns:c16="http://schemas.microsoft.com/office/drawing/2014/chart" uri="{C3380CC4-5D6E-409C-BE32-E72D297353CC}">
                <c16:uniqueId val="{00000055-3C06-A348-9F7E-B529781EEDAC}"/>
              </c:ext>
            </c:extLst>
          </c:dPt>
          <c:dPt>
            <c:idx val="15"/>
            <c:invertIfNegative val="0"/>
            <c:bubble3D val="0"/>
            <c:spPr>
              <a:solidFill>
                <a:srgbClr val="CCE9D6"/>
              </a:solidFill>
              <a:ln>
                <a:noFill/>
              </a:ln>
              <a:effectLst/>
            </c:spPr>
            <c:extLst>
              <c:ext xmlns:c16="http://schemas.microsoft.com/office/drawing/2014/chart" uri="{C3380CC4-5D6E-409C-BE32-E72D297353CC}">
                <c16:uniqueId val="{0000005F-E5C0-BC48-8C4B-BFD54E43A0D1}"/>
              </c:ext>
            </c:extLst>
          </c:dPt>
          <c:dPt>
            <c:idx val="16"/>
            <c:invertIfNegative val="0"/>
            <c:bubble3D val="0"/>
            <c:spPr>
              <a:solidFill>
                <a:srgbClr val="CCE9D6"/>
              </a:solidFill>
              <a:ln>
                <a:noFill/>
              </a:ln>
              <a:effectLst/>
            </c:spPr>
            <c:extLst>
              <c:ext xmlns:c16="http://schemas.microsoft.com/office/drawing/2014/chart" uri="{C3380CC4-5D6E-409C-BE32-E72D297353CC}">
                <c16:uniqueId val="{00000060-E5C0-BC48-8C4B-BFD54E43A0D1}"/>
              </c:ext>
            </c:extLst>
          </c:dPt>
          <c:dPt>
            <c:idx val="17"/>
            <c:invertIfNegative val="0"/>
            <c:bubble3D val="0"/>
            <c:spPr>
              <a:solidFill>
                <a:srgbClr val="CCE9D6"/>
              </a:solidFill>
              <a:ln>
                <a:noFill/>
              </a:ln>
              <a:effectLst/>
            </c:spPr>
            <c:extLst>
              <c:ext xmlns:c16="http://schemas.microsoft.com/office/drawing/2014/chart" uri="{C3380CC4-5D6E-409C-BE32-E72D297353CC}">
                <c16:uniqueId val="{00000061-E5C0-BC48-8C4B-BFD54E43A0D1}"/>
              </c:ext>
            </c:extLst>
          </c:dPt>
          <c:dPt>
            <c:idx val="18"/>
            <c:invertIfNegative val="0"/>
            <c:bubble3D val="0"/>
            <c:spPr>
              <a:solidFill>
                <a:srgbClr val="CCE9D6"/>
              </a:solidFill>
              <a:ln>
                <a:noFill/>
              </a:ln>
              <a:effectLst/>
            </c:spPr>
            <c:extLst>
              <c:ext xmlns:c16="http://schemas.microsoft.com/office/drawing/2014/chart" uri="{C3380CC4-5D6E-409C-BE32-E72D297353CC}">
                <c16:uniqueId val="{0000005E-E5C0-BC48-8C4B-BFD54E43A0D1}"/>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Jag är nöjd med verksamheten i mitt barns skola</c:v>
                </c:pt>
                <c:pt idx="1">
                  <c:v>Jag kan rekommendera mitt barns skola</c:v>
                </c:pt>
                <c:pt idx="2">
                  <c:v>Mitt barn går på den skola som jag vill</c:v>
                </c:pt>
                <c:pt idx="3">
                  <c:v> </c:v>
                </c:pt>
                <c:pt idx="4">
                  <c:v>Skolarbetet är stimulerande för mitt barn</c:v>
                </c:pt>
                <c:pt idx="5">
                  <c:v>Lärarna är bra på att väcka mitt barns intresse för skolarbete</c:v>
                </c:pt>
                <c:pt idx="6">
                  <c:v>Lärarna är engagerade i mitt barns utveckling</c:v>
                </c:pt>
                <c:pt idx="7">
                  <c:v>Mitt barn får det stöd och den hjälp som behövs</c:v>
                </c:pt>
                <c:pt idx="8">
                  <c:v>Mitt barn får utmaningar i skolarbetet</c:v>
                </c:pt>
                <c:pt idx="9">
                  <c:v> </c:v>
                </c:pt>
                <c:pt idx="10">
                  <c:v>Mitt barn är med och planerar sitt eget skolarbete</c:v>
                </c:pt>
                <c:pt idx="11">
                  <c:v> </c:v>
                </c:pt>
              </c:strCache>
            </c:strRef>
          </c:cat>
          <c:val>
            <c:numRef>
              <c:f>Sheet1!$F$2:$F$13</c:f>
              <c:numCache>
                <c:formatCode>General</c:formatCode>
                <c:ptCount val="12"/>
                <c:pt idx="0">
                  <c:v>3.8929</c:v>
                </c:pt>
                <c:pt idx="1">
                  <c:v>3.9286</c:v>
                </c:pt>
                <c:pt idx="2">
                  <c:v>3.9286</c:v>
                </c:pt>
                <c:pt idx="4">
                  <c:v>3.5714</c:v>
                </c:pt>
                <c:pt idx="5">
                  <c:v>3.6667</c:v>
                </c:pt>
                <c:pt idx="6">
                  <c:v>3.8214</c:v>
                </c:pt>
                <c:pt idx="7">
                  <c:v>3.7407</c:v>
                </c:pt>
                <c:pt idx="8">
                  <c:v>3.68</c:v>
                </c:pt>
                <c:pt idx="10">
                  <c:v>3.4118</c:v>
                </c:pt>
              </c:numCache>
            </c:numRef>
          </c:val>
          <c:extLst>
            <c:ext xmlns:c16="http://schemas.microsoft.com/office/drawing/2014/chart" uri="{C3380CC4-5D6E-409C-BE32-E72D297353CC}">
              <c16:uniqueId val="{00000049-3C06-A348-9F7E-B529781EEDAC}"/>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Sheet1!$B$2:$B$6</c:f>
              <c:numCache>
                <c:formatCode>General</c:formatCode>
                <c:ptCount val="5"/>
                <c:pt idx="0">
                  <c:v>0.0</c:v>
                </c:pt>
                <c:pt idx="1">
                  <c:v>0.0476</c:v>
                </c:pt>
                <c:pt idx="2">
                  <c:v>0.037</c:v>
                </c:pt>
                <c:pt idx="3">
                  <c:v>0.04</c:v>
                </c:pt>
                <c:pt idx="4">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Sheet1!$C$2:$C$6</c:f>
              <c:numCache>
                <c:formatCode>General</c:formatCode>
                <c:ptCount val="5"/>
                <c:pt idx="0">
                  <c:v>0.0</c:v>
                </c:pt>
                <c:pt idx="1">
                  <c:v>0.0</c:v>
                </c:pt>
                <c:pt idx="2">
                  <c:v>0.0741</c:v>
                </c:pt>
                <c:pt idx="3">
                  <c:v>0.0</c:v>
                </c:pt>
                <c:pt idx="4">
                  <c:v>0.0357</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Sheet1!$D$2:$D$6</c:f>
              <c:numCache>
                <c:formatCode>General</c:formatCode>
                <c:ptCount val="5"/>
                <c:pt idx="0">
                  <c:v>0.0952</c:v>
                </c:pt>
                <c:pt idx="1">
                  <c:v>0.0952</c:v>
                </c:pt>
                <c:pt idx="2">
                  <c:v>0.1852</c:v>
                </c:pt>
                <c:pt idx="3">
                  <c:v>0.12</c:v>
                </c:pt>
                <c:pt idx="4">
                  <c:v>0.1429</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Sheet1!$E$2:$E$6</c:f>
              <c:numCache>
                <c:formatCode>General</c:formatCode>
                <c:ptCount val="5"/>
                <c:pt idx="0">
                  <c:v>0.8571</c:v>
                </c:pt>
                <c:pt idx="1">
                  <c:v>0.7619</c:v>
                </c:pt>
                <c:pt idx="2">
                  <c:v>0.5926</c:v>
                </c:pt>
                <c:pt idx="3">
                  <c:v>0.84</c:v>
                </c:pt>
                <c:pt idx="4">
                  <c:v>0.8214</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Sheet1!$F$2:$F$6</c:f>
              <c:numCache>
                <c:formatCode>General</c:formatCode>
                <c:ptCount val="5"/>
                <c:pt idx="0">
                  <c:v>0.0476</c:v>
                </c:pt>
                <c:pt idx="1">
                  <c:v>0.0952</c:v>
                </c:pt>
                <c:pt idx="2">
                  <c:v>0.1111</c:v>
                </c:pt>
                <c:pt idx="3">
                  <c:v>0.0</c:v>
                </c:pt>
                <c:pt idx="4">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Sheet1!$B$2:$B$6</c:f>
              <c:numCache>
                <c:formatCode>General</c:formatCode>
                <c:ptCount val="5"/>
                <c:pt idx="0">
                  <c:v>0.0</c:v>
                </c:pt>
                <c:pt idx="1">
                  <c:v>0.0</c:v>
                </c:pt>
                <c:pt idx="2">
                  <c:v>0.0</c:v>
                </c:pt>
                <c:pt idx="3">
                  <c:v>0.0</c:v>
                </c:pt>
                <c:pt idx="4">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Sheet1!$C$2:$C$6</c:f>
              <c:numCache>
                <c:formatCode>General</c:formatCode>
                <c:ptCount val="5"/>
                <c:pt idx="0">
                  <c:v>0.0</c:v>
                </c:pt>
                <c:pt idx="1">
                  <c:v>0.0</c:v>
                </c:pt>
                <c:pt idx="2">
                  <c:v>0.037</c:v>
                </c:pt>
                <c:pt idx="3">
                  <c:v>0.0</c:v>
                </c:pt>
                <c:pt idx="4">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Sheet1!$D$2:$D$6</c:f>
              <c:numCache>
                <c:formatCode>General</c:formatCode>
                <c:ptCount val="5"/>
                <c:pt idx="0">
                  <c:v>0.1429</c:v>
                </c:pt>
                <c:pt idx="1">
                  <c:v>0.1905</c:v>
                </c:pt>
                <c:pt idx="2">
                  <c:v>0.1481</c:v>
                </c:pt>
                <c:pt idx="3">
                  <c:v>0.12</c:v>
                </c:pt>
                <c:pt idx="4">
                  <c:v>0.2857</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Sheet1!$E$2:$E$6</c:f>
              <c:numCache>
                <c:formatCode>General</c:formatCode>
                <c:ptCount val="5"/>
                <c:pt idx="0">
                  <c:v>0.8571</c:v>
                </c:pt>
                <c:pt idx="1">
                  <c:v>0.8095</c:v>
                </c:pt>
                <c:pt idx="2">
                  <c:v>0.8148</c:v>
                </c:pt>
                <c:pt idx="3">
                  <c:v>0.88</c:v>
                </c:pt>
                <c:pt idx="4">
                  <c:v>0.7143</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Sheet1!$F$2:$F$6</c:f>
              <c:numCache>
                <c:formatCode>General</c:formatCode>
                <c:ptCount val="5"/>
                <c:pt idx="0">
                  <c:v>0.0</c:v>
                </c:pt>
                <c:pt idx="1">
                  <c:v>0.0</c:v>
                </c:pt>
                <c:pt idx="2">
                  <c:v>0.0</c:v>
                </c:pt>
                <c:pt idx="3">
                  <c:v>0.0</c:v>
                </c:pt>
                <c:pt idx="4">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Sheet1!$B$2:$B$6</c:f>
              <c:numCache>
                <c:formatCode>General</c:formatCode>
                <c:ptCount val="5"/>
                <c:pt idx="0">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Sheet1!$C$2:$C$6</c:f>
              <c:numCache>
                <c:formatCode>General</c:formatCode>
                <c:ptCount val="5"/>
                <c:pt idx="0">
                  <c:v>0.0</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Sheet1!$D$2:$D$6</c:f>
              <c:numCache>
                <c:formatCode>General</c:formatCode>
                <c:ptCount val="5"/>
                <c:pt idx="0">
                  <c:v>0.1429</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Sheet1!$E$2:$E$6</c:f>
              <c:numCache>
                <c:formatCode>General</c:formatCode>
                <c:ptCount val="5"/>
                <c:pt idx="0">
                  <c:v>0.8095</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Sheet1!$F$2:$F$6</c:f>
              <c:numCache>
                <c:formatCode>General</c:formatCode>
                <c:ptCount val="5"/>
                <c:pt idx="0">
                  <c:v>0.0476</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Sheet1!$B$2:$B$6</c:f>
              <c:numCache>
                <c:formatCode>General</c:formatCode>
                <c:ptCount val="5"/>
                <c:pt idx="0">
                  <c:v>0.0</c:v>
                </c:pt>
                <c:pt idx="1">
                  <c:v>0.0</c:v>
                </c:pt>
                <c:pt idx="2">
                  <c:v>0.037</c:v>
                </c:pt>
                <c:pt idx="3">
                  <c:v>0.0</c:v>
                </c:pt>
                <c:pt idx="4">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Sheet1!$C$2:$C$6</c:f>
              <c:numCache>
                <c:formatCode>General</c:formatCode>
                <c:ptCount val="5"/>
                <c:pt idx="0">
                  <c:v>0.0</c:v>
                </c:pt>
                <c:pt idx="1">
                  <c:v>0.0</c:v>
                </c:pt>
                <c:pt idx="2">
                  <c:v>0.037</c:v>
                </c:pt>
                <c:pt idx="3">
                  <c:v>0.0</c:v>
                </c:pt>
                <c:pt idx="4">
                  <c:v>0.0357</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Sheet1!$D$2:$D$6</c:f>
              <c:numCache>
                <c:formatCode>General</c:formatCode>
                <c:ptCount val="5"/>
                <c:pt idx="0">
                  <c:v>0.1905</c:v>
                </c:pt>
                <c:pt idx="1">
                  <c:v>0.1429</c:v>
                </c:pt>
                <c:pt idx="2">
                  <c:v>0.1481</c:v>
                </c:pt>
                <c:pt idx="3">
                  <c:v>0.2</c:v>
                </c:pt>
                <c:pt idx="4">
                  <c:v>0.25</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Sheet1!$E$2:$E$6</c:f>
              <c:numCache>
                <c:formatCode>General</c:formatCode>
                <c:ptCount val="5"/>
                <c:pt idx="0">
                  <c:v>0.8095</c:v>
                </c:pt>
                <c:pt idx="1">
                  <c:v>0.8571</c:v>
                </c:pt>
                <c:pt idx="2">
                  <c:v>0.7407</c:v>
                </c:pt>
                <c:pt idx="3">
                  <c:v>0.8</c:v>
                </c:pt>
                <c:pt idx="4">
                  <c:v>0.7143</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Sheet1!$F$2:$F$6</c:f>
              <c:numCache>
                <c:formatCode>General</c:formatCode>
                <c:ptCount val="5"/>
                <c:pt idx="0">
                  <c:v>0.0</c:v>
                </c:pt>
                <c:pt idx="1">
                  <c:v>0.0</c:v>
                </c:pt>
                <c:pt idx="2">
                  <c:v>0.037</c:v>
                </c:pt>
                <c:pt idx="3">
                  <c:v>0.0</c:v>
                </c:pt>
                <c:pt idx="4">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Sheet1!$B$2:$B$6</c:f>
              <c:numCache>
                <c:formatCode>General</c:formatCode>
                <c:ptCount val="5"/>
                <c:pt idx="0">
                  <c:v>0.0</c:v>
                </c:pt>
                <c:pt idx="1">
                  <c:v>0.0476</c:v>
                </c:pt>
                <c:pt idx="2">
                  <c:v>0.0</c:v>
                </c:pt>
                <c:pt idx="3">
                  <c:v>0.0</c:v>
                </c:pt>
                <c:pt idx="4">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Sheet1!$C$2:$C$6</c:f>
              <c:numCache>
                <c:formatCode>General</c:formatCode>
                <c:ptCount val="5"/>
                <c:pt idx="0">
                  <c:v>0.0</c:v>
                </c:pt>
                <c:pt idx="1">
                  <c:v>0.0</c:v>
                </c:pt>
                <c:pt idx="2">
                  <c:v>0.0</c:v>
                </c:pt>
                <c:pt idx="3">
                  <c:v>0.04</c:v>
                </c:pt>
                <c:pt idx="4">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Sheet1!$D$2:$D$6</c:f>
              <c:numCache>
                <c:formatCode>General</c:formatCode>
                <c:ptCount val="5"/>
                <c:pt idx="0">
                  <c:v>0.0952</c:v>
                </c:pt>
                <c:pt idx="1">
                  <c:v>0.0952</c:v>
                </c:pt>
                <c:pt idx="2">
                  <c:v>0.1852</c:v>
                </c:pt>
                <c:pt idx="3">
                  <c:v>0.12</c:v>
                </c:pt>
                <c:pt idx="4">
                  <c:v>0.2143</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Sheet1!$E$2:$E$6</c:f>
              <c:numCache>
                <c:formatCode>General</c:formatCode>
                <c:ptCount val="5"/>
                <c:pt idx="0">
                  <c:v>0.8095</c:v>
                </c:pt>
                <c:pt idx="1">
                  <c:v>0.8095</c:v>
                </c:pt>
                <c:pt idx="2">
                  <c:v>0.7778</c:v>
                </c:pt>
                <c:pt idx="3">
                  <c:v>0.84</c:v>
                </c:pt>
                <c:pt idx="4">
                  <c:v>0.7857</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Sheet1!$F$2:$F$6</c:f>
              <c:numCache>
                <c:formatCode>General</c:formatCode>
                <c:ptCount val="5"/>
                <c:pt idx="0">
                  <c:v>0.0952</c:v>
                </c:pt>
                <c:pt idx="1">
                  <c:v>0.0476</c:v>
                </c:pt>
                <c:pt idx="2">
                  <c:v>0.037</c:v>
                </c:pt>
                <c:pt idx="3">
                  <c:v>0.0</c:v>
                </c:pt>
                <c:pt idx="4">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Sheet1!$B$2:$B$6</c:f>
              <c:numCache>
                <c:formatCode>General</c:formatCode>
                <c:ptCount val="5"/>
                <c:pt idx="0">
                  <c:v>0.0</c:v>
                </c:pt>
                <c:pt idx="1">
                  <c:v>0.0476</c:v>
                </c:pt>
                <c:pt idx="2">
                  <c:v>0.0</c:v>
                </c:pt>
                <c:pt idx="3">
                  <c:v>0.0</c:v>
                </c:pt>
                <c:pt idx="4">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Sheet1!$C$2:$C$6</c:f>
              <c:numCache>
                <c:formatCode>General</c:formatCode>
                <c:ptCount val="5"/>
                <c:pt idx="0">
                  <c:v>0.0</c:v>
                </c:pt>
                <c:pt idx="1">
                  <c:v>0.0476</c:v>
                </c:pt>
                <c:pt idx="2">
                  <c:v>0.1154</c:v>
                </c:pt>
                <c:pt idx="3">
                  <c:v>0.04</c:v>
                </c:pt>
                <c:pt idx="4">
                  <c:v>0.0357</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Sheet1!$D$2:$D$6</c:f>
              <c:numCache>
                <c:formatCode>General</c:formatCode>
                <c:ptCount val="5"/>
                <c:pt idx="0">
                  <c:v>0.1429</c:v>
                </c:pt>
                <c:pt idx="1">
                  <c:v>0.1429</c:v>
                </c:pt>
                <c:pt idx="2">
                  <c:v>0.1538</c:v>
                </c:pt>
                <c:pt idx="3">
                  <c:v>0.08</c:v>
                </c:pt>
                <c:pt idx="4">
                  <c:v>0.1071</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Sheet1!$E$2:$E$6</c:f>
              <c:numCache>
                <c:formatCode>General</c:formatCode>
                <c:ptCount val="5"/>
                <c:pt idx="0">
                  <c:v>0.8571</c:v>
                </c:pt>
                <c:pt idx="1">
                  <c:v>0.7619</c:v>
                </c:pt>
                <c:pt idx="2">
                  <c:v>0.7308</c:v>
                </c:pt>
                <c:pt idx="3">
                  <c:v>0.88</c:v>
                </c:pt>
                <c:pt idx="4">
                  <c:v>0.8571</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Sheet1!$F$2:$F$6</c:f>
              <c:numCache>
                <c:formatCode>General</c:formatCode>
                <c:ptCount val="5"/>
                <c:pt idx="0">
                  <c:v>0.0</c:v>
                </c:pt>
                <c:pt idx="1">
                  <c:v>0.0</c:v>
                </c:pt>
                <c:pt idx="2">
                  <c:v>0.0</c:v>
                </c:pt>
                <c:pt idx="3">
                  <c:v>0.0</c:v>
                </c:pt>
                <c:pt idx="4">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Sheet1!$B$2:$B$6</c:f>
              <c:numCache>
                <c:formatCode>General</c:formatCode>
                <c:ptCount val="5"/>
                <c:pt idx="0">
                  <c:v>0.0</c:v>
                </c:pt>
                <c:pt idx="1">
                  <c:v>0.0476</c:v>
                </c:pt>
                <c:pt idx="2">
                  <c:v>0.0</c:v>
                </c:pt>
                <c:pt idx="3">
                  <c:v>0.0</c:v>
                </c:pt>
                <c:pt idx="4">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Sheet1!$C$2:$C$6</c:f>
              <c:numCache>
                <c:formatCode>General</c:formatCode>
                <c:ptCount val="5"/>
                <c:pt idx="0">
                  <c:v>0.0476</c:v>
                </c:pt>
                <c:pt idx="1">
                  <c:v>0.0476</c:v>
                </c:pt>
                <c:pt idx="2">
                  <c:v>0.037</c:v>
                </c:pt>
                <c:pt idx="3">
                  <c:v>0.0</c:v>
                </c:pt>
                <c:pt idx="4">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Sheet1!$D$2:$D$6</c:f>
              <c:numCache>
                <c:formatCode>General</c:formatCode>
                <c:ptCount val="5"/>
                <c:pt idx="0">
                  <c:v>0.1429</c:v>
                </c:pt>
                <c:pt idx="1">
                  <c:v>0.1429</c:v>
                </c:pt>
                <c:pt idx="2">
                  <c:v>0.1481</c:v>
                </c:pt>
                <c:pt idx="3">
                  <c:v>0.12</c:v>
                </c:pt>
                <c:pt idx="4">
                  <c:v>0.1071</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Sheet1!$E$2:$E$6</c:f>
              <c:numCache>
                <c:formatCode>General</c:formatCode>
                <c:ptCount val="5"/>
                <c:pt idx="0">
                  <c:v>0.8095</c:v>
                </c:pt>
                <c:pt idx="1">
                  <c:v>0.7619</c:v>
                </c:pt>
                <c:pt idx="2">
                  <c:v>0.7778</c:v>
                </c:pt>
                <c:pt idx="3">
                  <c:v>0.84</c:v>
                </c:pt>
                <c:pt idx="4">
                  <c:v>0.8929</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Sheet1!$F$2:$F$6</c:f>
              <c:numCache>
                <c:formatCode>General</c:formatCode>
                <c:ptCount val="5"/>
                <c:pt idx="0">
                  <c:v>0.0</c:v>
                </c:pt>
                <c:pt idx="1">
                  <c:v>0.0</c:v>
                </c:pt>
                <c:pt idx="2">
                  <c:v>0.037</c:v>
                </c:pt>
                <c:pt idx="3">
                  <c:v>0.04</c:v>
                </c:pt>
                <c:pt idx="4">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941818413"/>
          <c:y val="5.81628305901132E-2"/>
          <c:w val="0.44448421992497744"/>
          <c:h val="0.87600968023707337"/>
        </c:manualLayout>
      </c:layout>
      <c:barChart>
        <c:barDir val="bar"/>
        <c:grouping val="clustered"/>
        <c:varyColors val="0"/>
        <c:ser>
          <c:idx val="0"/>
          <c:order val="0"/>
          <c:tx>
            <c:strRef>
              <c:f>Sheet1!$B$1</c:f>
              <c:strCache>
                <c:ptCount val="1"/>
                <c:pt idx="0">
                  <c:v>2022</c:v>
                </c:pt>
              </c:strCache>
            </c:strRef>
          </c:tx>
          <c:spPr>
            <a:solidFill>
              <a:srgbClr val="008C86"/>
            </a:solidFill>
            <a:ln>
              <a:noFill/>
            </a:ln>
            <a:effectLst/>
          </c:spPr>
          <c:invertIfNegative val="0"/>
          <c:dPt>
            <c:idx val="0"/>
            <c:invertIfNegative val="0"/>
            <c:bubble3D val="0"/>
            <c:spPr>
              <a:solidFill>
                <a:srgbClr val="C8410A"/>
              </a:solidFill>
              <a:ln>
                <a:noFill/>
              </a:ln>
              <a:effectLst/>
            </c:spPr>
            <c:extLst>
              <c:ext xmlns:c16="http://schemas.microsoft.com/office/drawing/2014/chart" uri="{C3380CC4-5D6E-409C-BE32-E72D297353CC}">
                <c16:uniqueId val="{00000001-152B-4F48-A729-5E310262888C}"/>
              </c:ext>
            </c:extLst>
          </c:dPt>
          <c:dPt>
            <c:idx val="1"/>
            <c:invertIfNegative val="0"/>
            <c:bubble3D val="0"/>
            <c:spPr>
              <a:solidFill>
                <a:srgbClr val="C8410A"/>
              </a:solidFill>
              <a:ln>
                <a:noFill/>
              </a:ln>
              <a:effectLst/>
            </c:spPr>
            <c:extLst>
              <c:ext xmlns:c16="http://schemas.microsoft.com/office/drawing/2014/chart" uri="{C3380CC4-5D6E-409C-BE32-E72D297353CC}">
                <c16:uniqueId val="{00000003-152B-4F48-A729-5E310262888C}"/>
              </c:ext>
            </c:extLst>
          </c:dPt>
          <c:dPt>
            <c:idx val="2"/>
            <c:invertIfNegative val="0"/>
            <c:bubble3D val="0"/>
            <c:spPr>
              <a:solidFill>
                <a:srgbClr val="C8410A"/>
              </a:solidFill>
              <a:ln>
                <a:noFill/>
              </a:ln>
              <a:effectLst/>
            </c:spPr>
            <c:extLst>
              <c:ext xmlns:c16="http://schemas.microsoft.com/office/drawing/2014/chart" uri="{C3380CC4-5D6E-409C-BE32-E72D297353CC}">
                <c16:uniqueId val="{00000005-152B-4F48-A729-5E310262888C}"/>
              </c:ext>
            </c:extLst>
          </c:dPt>
          <c:dPt>
            <c:idx val="3"/>
            <c:invertIfNegative val="0"/>
            <c:bubble3D val="0"/>
            <c:spPr>
              <a:solidFill>
                <a:srgbClr val="C8410A"/>
              </a:solidFill>
              <a:ln>
                <a:noFill/>
              </a:ln>
              <a:effectLst/>
            </c:spPr>
            <c:extLst>
              <c:ext xmlns:c16="http://schemas.microsoft.com/office/drawing/2014/chart" uri="{C3380CC4-5D6E-409C-BE32-E72D297353CC}">
                <c16:uniqueId val="{00000007-152B-4F48-A729-5E310262888C}"/>
              </c:ext>
            </c:extLst>
          </c:dPt>
          <c:dPt>
            <c:idx val="4"/>
            <c:invertIfNegative val="0"/>
            <c:bubble3D val="0"/>
            <c:spPr>
              <a:solidFill>
                <a:srgbClr val="C8410A"/>
              </a:solidFill>
              <a:ln>
                <a:noFill/>
              </a:ln>
              <a:effectLst/>
            </c:spPr>
            <c:extLst>
              <c:ext xmlns:c16="http://schemas.microsoft.com/office/drawing/2014/chart" uri="{C3380CC4-5D6E-409C-BE32-E72D297353CC}">
                <c16:uniqueId val="{00000009-152B-4F48-A729-5E310262888C}"/>
              </c:ext>
            </c:extLst>
          </c:dPt>
          <c:dPt>
            <c:idx val="5"/>
            <c:invertIfNegative val="0"/>
            <c:bubble3D val="0"/>
            <c:spPr>
              <a:solidFill>
                <a:srgbClr val="309544"/>
              </a:solidFill>
              <a:ln>
                <a:noFill/>
              </a:ln>
              <a:effectLst/>
            </c:spPr>
            <c:extLst>
              <c:ext xmlns:c16="http://schemas.microsoft.com/office/drawing/2014/chart" uri="{C3380CC4-5D6E-409C-BE32-E72D297353CC}">
                <c16:uniqueId val="{0000000B-152B-4F48-A729-5E310262888C}"/>
              </c:ext>
            </c:extLst>
          </c:dPt>
          <c:dPt>
            <c:idx val="6"/>
            <c:invertIfNegative val="0"/>
            <c:bubble3D val="0"/>
            <c:spPr>
              <a:solidFill>
                <a:srgbClr val="309544"/>
              </a:solidFill>
              <a:ln>
                <a:noFill/>
              </a:ln>
              <a:effectLst/>
            </c:spPr>
            <c:extLst>
              <c:ext xmlns:c16="http://schemas.microsoft.com/office/drawing/2014/chart" uri="{C3380CC4-5D6E-409C-BE32-E72D297353CC}">
                <c16:uniqueId val="{0000000D-152B-4F48-A729-5E310262888C}"/>
              </c:ext>
            </c:extLst>
          </c:dPt>
          <c:dPt>
            <c:idx val="8"/>
            <c:invertIfNegative val="0"/>
            <c:bubble3D val="0"/>
            <c:spPr>
              <a:solidFill>
                <a:srgbClr val="008C86"/>
              </a:solidFill>
              <a:ln>
                <a:noFill/>
              </a:ln>
              <a:effectLst/>
            </c:spPr>
            <c:extLst>
              <c:ext xmlns:c16="http://schemas.microsoft.com/office/drawing/2014/chart" uri="{C3380CC4-5D6E-409C-BE32-E72D297353CC}">
                <c16:uniqueId val="{00000038-9D19-3A4C-A010-DD08D32C65F9}"/>
              </c:ext>
            </c:extLst>
          </c:dPt>
          <c:dPt>
            <c:idx val="9"/>
            <c:invertIfNegative val="0"/>
            <c:bubble3D val="0"/>
            <c:spPr>
              <a:solidFill>
                <a:srgbClr val="008C86"/>
              </a:solidFill>
              <a:ln>
                <a:noFill/>
              </a:ln>
              <a:effectLst/>
            </c:spPr>
            <c:extLst>
              <c:ext xmlns:c16="http://schemas.microsoft.com/office/drawing/2014/chart" uri="{C3380CC4-5D6E-409C-BE32-E72D297353CC}">
                <c16:uniqueId val="{00000039-9D19-3A4C-A010-DD08D32C65F9}"/>
              </c:ext>
            </c:extLst>
          </c:dPt>
          <c:dPt>
            <c:idx val="10"/>
            <c:invertIfNegative val="0"/>
            <c:bubble3D val="0"/>
            <c:spPr>
              <a:solidFill>
                <a:srgbClr val="008C86"/>
              </a:solidFill>
              <a:ln>
                <a:noFill/>
              </a:ln>
              <a:effectLst/>
            </c:spPr>
            <c:extLst>
              <c:ext xmlns:c16="http://schemas.microsoft.com/office/drawing/2014/chart" uri="{C3380CC4-5D6E-409C-BE32-E72D297353CC}">
                <c16:uniqueId val="{00000049-7990-F848-9862-DBB4641812E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Mitt barn är tryggt i skolan</c:v>
                </c:pt>
                <c:pt idx="1">
                  <c:v>Skolan arbetar med att förebygga och motverka diskriminering och kränkande handlingar</c:v>
                </c:pt>
                <c:pt idx="2">
                  <c:v>Mitt barn trivs i skolan</c:v>
                </c:pt>
                <c:pt idx="3">
                  <c:v>Det finns ett respektfullt förhållningssätt mellan personal och elever på skolan</c:v>
                </c:pt>
                <c:pt idx="4">
                  <c:v> </c:v>
                </c:pt>
                <c:pt idx="5">
                  <c:v>Jag har förtroende för rektor</c:v>
                </c:pt>
                <c:pt idx="6">
                  <c:v>Mitt barn har kompetenta lärare</c:v>
                </c:pt>
                <c:pt idx="7">
                  <c:v> </c:v>
                </c:pt>
                <c:pt idx="8">
                  <c:v>Skolan ger mig möjlighet att vara med och diskutera hur mitt barn stöds på bästa sätt</c:v>
                </c:pt>
                <c:pt idx="9">
                  <c:v>Skolan har informerat om hur de arbetar utifrån läroplanen</c:v>
                </c:pt>
                <c:pt idx="10">
                  <c:v>Jag vet vem på skolan jag ska vända mig till med olika frågor eller problem</c:v>
                </c:pt>
                <c:pt idx="11">
                  <c:v>Jag får tydlig information om hur mitt barn utvecklas</c:v>
                </c:pt>
                <c:pt idx="12">
                  <c:v> </c:v>
                </c:pt>
              </c:strCache>
            </c:strRef>
          </c:cat>
          <c:val>
            <c:numRef>
              <c:f>Sheet1!$B$2:$B$14</c:f>
              <c:numCache>
                <c:formatCode>General</c:formatCode>
                <c:ptCount val="13"/>
                <c:pt idx="0">
                  <c:v>3.8095</c:v>
                </c:pt>
                <c:pt idx="1">
                  <c:v>3.9</c:v>
                </c:pt>
                <c:pt idx="2">
                  <c:v>3.8571</c:v>
                </c:pt>
                <c:pt idx="3">
                  <c:v>3.85</c:v>
                </c:pt>
                <c:pt idx="5">
                  <c:v>3.8571</c:v>
                </c:pt>
                <c:pt idx="6">
                  <c:v>3.8947</c:v>
                </c:pt>
                <c:pt idx="8">
                  <c:v>3.6667</c:v>
                </c:pt>
                <c:pt idx="9">
                  <c:v>3.7619</c:v>
                </c:pt>
                <c:pt idx="10">
                  <c:v>3.8571</c:v>
                </c:pt>
                <c:pt idx="11">
                  <c:v>3.4286</c:v>
                </c:pt>
              </c:numCache>
            </c:numRef>
          </c:val>
          <c:extLst>
            <c:ext xmlns:c16="http://schemas.microsoft.com/office/drawing/2014/chart" uri="{C3380CC4-5D6E-409C-BE32-E72D297353CC}">
              <c16:uniqueId val="{0000000E-152B-4F48-A729-5E310262888C}"/>
            </c:ext>
          </c:extLst>
        </c:ser>
        <c:ser>
          <c:idx val="1"/>
          <c:order val="1"/>
          <c:tx>
            <c:strRef>
              <c:f>Sheet1!$C$1</c:f>
              <c:strCache>
                <c:ptCount val="1"/>
                <c:pt idx="0">
                  <c:v>2021</c:v>
                </c:pt>
              </c:strCache>
            </c:strRef>
          </c:tx>
          <c:spPr>
            <a:solidFill>
              <a:srgbClr val="2AA8B0"/>
            </a:solidFill>
            <a:ln>
              <a:noFill/>
            </a:ln>
            <a:effectLst/>
          </c:spPr>
          <c:invertIfNegative val="0"/>
          <c:dPt>
            <c:idx val="0"/>
            <c:invertIfNegative val="0"/>
            <c:bubble3D val="0"/>
            <c:spPr>
              <a:solidFill>
                <a:srgbClr val="EA5901"/>
              </a:solidFill>
              <a:ln>
                <a:noFill/>
              </a:ln>
              <a:effectLst/>
            </c:spPr>
            <c:extLst>
              <c:ext xmlns:c16="http://schemas.microsoft.com/office/drawing/2014/chart" uri="{C3380CC4-5D6E-409C-BE32-E72D297353CC}">
                <c16:uniqueId val="{00000010-152B-4F48-A729-5E310262888C}"/>
              </c:ext>
            </c:extLst>
          </c:dPt>
          <c:dPt>
            <c:idx val="1"/>
            <c:invertIfNegative val="0"/>
            <c:bubble3D val="0"/>
            <c:spPr>
              <a:solidFill>
                <a:srgbClr val="EA5901"/>
              </a:solidFill>
              <a:ln>
                <a:noFill/>
              </a:ln>
              <a:effectLst/>
            </c:spPr>
            <c:extLst>
              <c:ext xmlns:c16="http://schemas.microsoft.com/office/drawing/2014/chart" uri="{C3380CC4-5D6E-409C-BE32-E72D297353CC}">
                <c16:uniqueId val="{00000012-152B-4F48-A729-5E310262888C}"/>
              </c:ext>
            </c:extLst>
          </c:dPt>
          <c:dPt>
            <c:idx val="2"/>
            <c:invertIfNegative val="0"/>
            <c:bubble3D val="0"/>
            <c:spPr>
              <a:solidFill>
                <a:srgbClr val="EA5901"/>
              </a:solidFill>
              <a:ln>
                <a:noFill/>
              </a:ln>
              <a:effectLst/>
            </c:spPr>
            <c:extLst>
              <c:ext xmlns:c16="http://schemas.microsoft.com/office/drawing/2014/chart" uri="{C3380CC4-5D6E-409C-BE32-E72D297353CC}">
                <c16:uniqueId val="{00000014-152B-4F48-A729-5E310262888C}"/>
              </c:ext>
            </c:extLst>
          </c:dPt>
          <c:dPt>
            <c:idx val="3"/>
            <c:invertIfNegative val="0"/>
            <c:bubble3D val="0"/>
            <c:spPr>
              <a:solidFill>
                <a:srgbClr val="EA5901"/>
              </a:solidFill>
              <a:ln>
                <a:noFill/>
              </a:ln>
              <a:effectLst/>
            </c:spPr>
            <c:extLst>
              <c:ext xmlns:c16="http://schemas.microsoft.com/office/drawing/2014/chart" uri="{C3380CC4-5D6E-409C-BE32-E72D297353CC}">
                <c16:uniqueId val="{00000016-152B-4F48-A729-5E310262888C}"/>
              </c:ext>
            </c:extLst>
          </c:dPt>
          <c:dPt>
            <c:idx val="4"/>
            <c:invertIfNegative val="0"/>
            <c:bubble3D val="0"/>
            <c:spPr>
              <a:solidFill>
                <a:srgbClr val="EA5901"/>
              </a:solidFill>
              <a:ln>
                <a:noFill/>
              </a:ln>
              <a:effectLst/>
            </c:spPr>
            <c:extLst>
              <c:ext xmlns:c16="http://schemas.microsoft.com/office/drawing/2014/chart" uri="{C3380CC4-5D6E-409C-BE32-E72D297353CC}">
                <c16:uniqueId val="{00000018-152B-4F48-A729-5E310262888C}"/>
              </c:ext>
            </c:extLst>
          </c:dPt>
          <c:dPt>
            <c:idx val="5"/>
            <c:invertIfNegative val="0"/>
            <c:bubble3D val="0"/>
            <c:spPr>
              <a:solidFill>
                <a:srgbClr val="64B44B"/>
              </a:solidFill>
              <a:ln>
                <a:noFill/>
              </a:ln>
              <a:effectLst/>
            </c:spPr>
            <c:extLst>
              <c:ext xmlns:c16="http://schemas.microsoft.com/office/drawing/2014/chart" uri="{C3380CC4-5D6E-409C-BE32-E72D297353CC}">
                <c16:uniqueId val="{0000001A-152B-4F48-A729-5E310262888C}"/>
              </c:ext>
            </c:extLst>
          </c:dPt>
          <c:dPt>
            <c:idx val="6"/>
            <c:invertIfNegative val="0"/>
            <c:bubble3D val="0"/>
            <c:spPr>
              <a:solidFill>
                <a:srgbClr val="64B44B"/>
              </a:solidFill>
              <a:ln>
                <a:noFill/>
              </a:ln>
              <a:effectLst/>
            </c:spPr>
            <c:extLst>
              <c:ext xmlns:c16="http://schemas.microsoft.com/office/drawing/2014/chart" uri="{C3380CC4-5D6E-409C-BE32-E72D297353CC}">
                <c16:uniqueId val="{0000001C-152B-4F48-A729-5E310262888C}"/>
              </c:ext>
            </c:extLst>
          </c:dPt>
          <c:dPt>
            <c:idx val="8"/>
            <c:invertIfNegative val="0"/>
            <c:bubble3D val="0"/>
            <c:spPr>
              <a:solidFill>
                <a:srgbClr val="2AA8B0"/>
              </a:solidFill>
              <a:ln>
                <a:noFill/>
              </a:ln>
              <a:effectLst/>
            </c:spPr>
            <c:extLst>
              <c:ext xmlns:c16="http://schemas.microsoft.com/office/drawing/2014/chart" uri="{C3380CC4-5D6E-409C-BE32-E72D297353CC}">
                <c16:uniqueId val="{0000003A-9D19-3A4C-A010-DD08D32C65F9}"/>
              </c:ext>
            </c:extLst>
          </c:dPt>
          <c:dPt>
            <c:idx val="9"/>
            <c:invertIfNegative val="0"/>
            <c:bubble3D val="0"/>
            <c:spPr>
              <a:solidFill>
                <a:srgbClr val="2AA8B0"/>
              </a:solidFill>
              <a:ln>
                <a:noFill/>
              </a:ln>
              <a:effectLst/>
            </c:spPr>
            <c:extLst>
              <c:ext xmlns:c16="http://schemas.microsoft.com/office/drawing/2014/chart" uri="{C3380CC4-5D6E-409C-BE32-E72D297353CC}">
                <c16:uniqueId val="{0000003B-9D19-3A4C-A010-DD08D32C65F9}"/>
              </c:ext>
            </c:extLst>
          </c:dPt>
          <c:dPt>
            <c:idx val="10"/>
            <c:invertIfNegative val="0"/>
            <c:bubble3D val="0"/>
            <c:spPr>
              <a:solidFill>
                <a:srgbClr val="2AA8B0"/>
              </a:solidFill>
              <a:ln>
                <a:noFill/>
              </a:ln>
              <a:effectLst/>
            </c:spPr>
            <c:extLst>
              <c:ext xmlns:c16="http://schemas.microsoft.com/office/drawing/2014/chart" uri="{C3380CC4-5D6E-409C-BE32-E72D297353CC}">
                <c16:uniqueId val="{0000004A-7990-F848-9862-DBB4641812E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Mitt barn är tryggt i skolan</c:v>
                </c:pt>
                <c:pt idx="1">
                  <c:v>Skolan arbetar med att förebygga och motverka diskriminering och kränkande handlingar</c:v>
                </c:pt>
                <c:pt idx="2">
                  <c:v>Mitt barn trivs i skolan</c:v>
                </c:pt>
                <c:pt idx="3">
                  <c:v>Det finns ett respektfullt förhållningssätt mellan personal och elever på skolan</c:v>
                </c:pt>
                <c:pt idx="4">
                  <c:v> </c:v>
                </c:pt>
                <c:pt idx="5">
                  <c:v>Jag har förtroende för rektor</c:v>
                </c:pt>
                <c:pt idx="6">
                  <c:v>Mitt barn har kompetenta lärare</c:v>
                </c:pt>
                <c:pt idx="7">
                  <c:v> </c:v>
                </c:pt>
                <c:pt idx="8">
                  <c:v>Skolan ger mig möjlighet att vara med och diskutera hur mitt barn stöds på bästa sätt</c:v>
                </c:pt>
                <c:pt idx="9">
                  <c:v>Skolan har informerat om hur de arbetar utifrån läroplanen</c:v>
                </c:pt>
                <c:pt idx="10">
                  <c:v>Jag vet vem på skolan jag ska vända mig till med olika frågor eller problem</c:v>
                </c:pt>
                <c:pt idx="11">
                  <c:v>Jag får tydlig information om hur mitt barn utvecklas</c:v>
                </c:pt>
                <c:pt idx="12">
                  <c:v> </c:v>
                </c:pt>
              </c:strCache>
            </c:strRef>
          </c:cat>
          <c:val>
            <c:numRef>
              <c:f>Sheet1!$C$2:$C$14</c:f>
              <c:numCache>
                <c:formatCode>General</c:formatCode>
                <c:ptCount val="13"/>
                <c:pt idx="0">
                  <c:v>3.8571</c:v>
                </c:pt>
                <c:pt idx="1">
                  <c:v>3.7368</c:v>
                </c:pt>
                <c:pt idx="2">
                  <c:v>3.8095</c:v>
                </c:pt>
                <c:pt idx="5">
                  <c:v>3.619</c:v>
                </c:pt>
                <c:pt idx="6">
                  <c:v>3.75</c:v>
                </c:pt>
                <c:pt idx="8">
                  <c:v>3.4762</c:v>
                </c:pt>
                <c:pt idx="9">
                  <c:v>3.619</c:v>
                </c:pt>
                <c:pt idx="10">
                  <c:v>3.7143</c:v>
                </c:pt>
                <c:pt idx="11">
                  <c:v>3.0952</c:v>
                </c:pt>
              </c:numCache>
            </c:numRef>
          </c:val>
          <c:extLst>
            <c:ext xmlns:c16="http://schemas.microsoft.com/office/drawing/2014/chart" uri="{C3380CC4-5D6E-409C-BE32-E72D297353CC}">
              <c16:uniqueId val="{0000001D-152B-4F48-A729-5E310262888C}"/>
            </c:ext>
          </c:extLst>
        </c:ser>
        <c:ser>
          <c:idx val="2"/>
          <c:order val="2"/>
          <c:tx>
            <c:strRef>
              <c:f>Sheet1!$D$1</c:f>
              <c:strCache>
                <c:ptCount val="1"/>
                <c:pt idx="0">
                  <c:v>2020</c:v>
                </c:pt>
              </c:strCache>
            </c:strRef>
          </c:tx>
          <c:spPr>
            <a:solidFill>
              <a:srgbClr val="8DC5CB"/>
            </a:solidFill>
            <a:ln>
              <a:noFill/>
            </a:ln>
            <a:effectLst/>
          </c:spPr>
          <c:invertIfNegative val="0"/>
          <c:dPt>
            <c:idx val="0"/>
            <c:invertIfNegative val="0"/>
            <c:bubble3D val="0"/>
            <c:spPr>
              <a:solidFill>
                <a:srgbClr val="F2955A"/>
              </a:solidFill>
              <a:ln>
                <a:noFill/>
              </a:ln>
              <a:effectLst/>
            </c:spPr>
            <c:extLst>
              <c:ext xmlns:c16="http://schemas.microsoft.com/office/drawing/2014/chart" uri="{C3380CC4-5D6E-409C-BE32-E72D297353CC}">
                <c16:uniqueId val="{0000001F-152B-4F48-A729-5E310262888C}"/>
              </c:ext>
            </c:extLst>
          </c:dPt>
          <c:dPt>
            <c:idx val="1"/>
            <c:invertIfNegative val="0"/>
            <c:bubble3D val="0"/>
            <c:spPr>
              <a:solidFill>
                <a:srgbClr val="F2955A"/>
              </a:solidFill>
              <a:ln>
                <a:noFill/>
              </a:ln>
              <a:effectLst/>
            </c:spPr>
            <c:extLst>
              <c:ext xmlns:c16="http://schemas.microsoft.com/office/drawing/2014/chart" uri="{C3380CC4-5D6E-409C-BE32-E72D297353CC}">
                <c16:uniqueId val="{00000021-152B-4F48-A729-5E310262888C}"/>
              </c:ext>
            </c:extLst>
          </c:dPt>
          <c:dPt>
            <c:idx val="2"/>
            <c:invertIfNegative val="0"/>
            <c:bubble3D val="0"/>
            <c:spPr>
              <a:solidFill>
                <a:srgbClr val="F2955A"/>
              </a:solidFill>
              <a:ln>
                <a:noFill/>
              </a:ln>
              <a:effectLst/>
            </c:spPr>
            <c:extLst>
              <c:ext xmlns:c16="http://schemas.microsoft.com/office/drawing/2014/chart" uri="{C3380CC4-5D6E-409C-BE32-E72D297353CC}">
                <c16:uniqueId val="{00000023-152B-4F48-A729-5E310262888C}"/>
              </c:ext>
            </c:extLst>
          </c:dPt>
          <c:dPt>
            <c:idx val="3"/>
            <c:invertIfNegative val="0"/>
            <c:bubble3D val="0"/>
            <c:spPr>
              <a:solidFill>
                <a:srgbClr val="F2955A"/>
              </a:solidFill>
              <a:ln>
                <a:noFill/>
              </a:ln>
              <a:effectLst/>
            </c:spPr>
            <c:extLst>
              <c:ext xmlns:c16="http://schemas.microsoft.com/office/drawing/2014/chart" uri="{C3380CC4-5D6E-409C-BE32-E72D297353CC}">
                <c16:uniqueId val="{00000025-152B-4F48-A729-5E310262888C}"/>
              </c:ext>
            </c:extLst>
          </c:dPt>
          <c:dPt>
            <c:idx val="4"/>
            <c:invertIfNegative val="0"/>
            <c:bubble3D val="0"/>
            <c:spPr>
              <a:solidFill>
                <a:srgbClr val="F2955A"/>
              </a:solidFill>
              <a:ln>
                <a:noFill/>
              </a:ln>
              <a:effectLst/>
            </c:spPr>
            <c:extLst>
              <c:ext xmlns:c16="http://schemas.microsoft.com/office/drawing/2014/chart" uri="{C3380CC4-5D6E-409C-BE32-E72D297353CC}">
                <c16:uniqueId val="{00000027-152B-4F48-A729-5E310262888C}"/>
              </c:ext>
            </c:extLst>
          </c:dPt>
          <c:dPt>
            <c:idx val="5"/>
            <c:invertIfNegative val="0"/>
            <c:bubble3D val="0"/>
            <c:spPr>
              <a:solidFill>
                <a:srgbClr val="9DCC8F"/>
              </a:solidFill>
              <a:ln>
                <a:noFill/>
              </a:ln>
              <a:effectLst/>
            </c:spPr>
            <c:extLst>
              <c:ext xmlns:c16="http://schemas.microsoft.com/office/drawing/2014/chart" uri="{C3380CC4-5D6E-409C-BE32-E72D297353CC}">
                <c16:uniqueId val="{00000029-152B-4F48-A729-5E310262888C}"/>
              </c:ext>
            </c:extLst>
          </c:dPt>
          <c:dPt>
            <c:idx val="6"/>
            <c:invertIfNegative val="0"/>
            <c:bubble3D val="0"/>
            <c:spPr>
              <a:solidFill>
                <a:srgbClr val="9DCC8F"/>
              </a:solidFill>
              <a:ln>
                <a:noFill/>
              </a:ln>
              <a:effectLst/>
            </c:spPr>
            <c:extLst>
              <c:ext xmlns:c16="http://schemas.microsoft.com/office/drawing/2014/chart" uri="{C3380CC4-5D6E-409C-BE32-E72D297353CC}">
                <c16:uniqueId val="{0000002B-152B-4F48-A729-5E310262888C}"/>
              </c:ext>
            </c:extLst>
          </c:dPt>
          <c:dPt>
            <c:idx val="8"/>
            <c:invertIfNegative val="0"/>
            <c:bubble3D val="0"/>
            <c:spPr>
              <a:solidFill>
                <a:srgbClr val="8DC5CB"/>
              </a:solidFill>
              <a:ln>
                <a:noFill/>
              </a:ln>
              <a:effectLst/>
            </c:spPr>
            <c:extLst>
              <c:ext xmlns:c16="http://schemas.microsoft.com/office/drawing/2014/chart" uri="{C3380CC4-5D6E-409C-BE32-E72D297353CC}">
                <c16:uniqueId val="{0000003C-9D19-3A4C-A010-DD08D32C65F9}"/>
              </c:ext>
            </c:extLst>
          </c:dPt>
          <c:dPt>
            <c:idx val="9"/>
            <c:invertIfNegative val="0"/>
            <c:bubble3D val="0"/>
            <c:spPr>
              <a:solidFill>
                <a:srgbClr val="8DC5CB"/>
              </a:solidFill>
              <a:ln>
                <a:noFill/>
              </a:ln>
              <a:effectLst/>
            </c:spPr>
            <c:extLst>
              <c:ext xmlns:c16="http://schemas.microsoft.com/office/drawing/2014/chart" uri="{C3380CC4-5D6E-409C-BE32-E72D297353CC}">
                <c16:uniqueId val="{0000003D-9D19-3A4C-A010-DD08D32C65F9}"/>
              </c:ext>
            </c:extLst>
          </c:dPt>
          <c:dPt>
            <c:idx val="10"/>
            <c:invertIfNegative val="0"/>
            <c:bubble3D val="0"/>
            <c:spPr>
              <a:solidFill>
                <a:srgbClr val="8DC5CB"/>
              </a:solidFill>
              <a:ln>
                <a:noFill/>
              </a:ln>
              <a:effectLst/>
            </c:spPr>
            <c:extLst>
              <c:ext xmlns:c16="http://schemas.microsoft.com/office/drawing/2014/chart" uri="{C3380CC4-5D6E-409C-BE32-E72D297353CC}">
                <c16:uniqueId val="{0000004B-7990-F848-9862-DBB4641812E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Mitt barn är tryggt i skolan</c:v>
                </c:pt>
                <c:pt idx="1">
                  <c:v>Skolan arbetar med att förebygga och motverka diskriminering och kränkande handlingar</c:v>
                </c:pt>
                <c:pt idx="2">
                  <c:v>Mitt barn trivs i skolan</c:v>
                </c:pt>
                <c:pt idx="3">
                  <c:v>Det finns ett respektfullt förhållningssätt mellan personal och elever på skolan</c:v>
                </c:pt>
                <c:pt idx="4">
                  <c:v> </c:v>
                </c:pt>
                <c:pt idx="5">
                  <c:v>Jag har förtroende för rektor</c:v>
                </c:pt>
                <c:pt idx="6">
                  <c:v>Mitt barn har kompetenta lärare</c:v>
                </c:pt>
                <c:pt idx="7">
                  <c:v> </c:v>
                </c:pt>
                <c:pt idx="8">
                  <c:v>Skolan ger mig möjlighet att vara med och diskutera hur mitt barn stöds på bästa sätt</c:v>
                </c:pt>
                <c:pt idx="9">
                  <c:v>Skolan har informerat om hur de arbetar utifrån läroplanen</c:v>
                </c:pt>
                <c:pt idx="10">
                  <c:v>Jag vet vem på skolan jag ska vända mig till med olika frågor eller problem</c:v>
                </c:pt>
                <c:pt idx="11">
                  <c:v>Jag får tydlig information om hur mitt barn utvecklas</c:v>
                </c:pt>
                <c:pt idx="12">
                  <c:v> </c:v>
                </c:pt>
              </c:strCache>
            </c:strRef>
          </c:cat>
          <c:val>
            <c:numRef>
              <c:f>Sheet1!$D$2:$D$14</c:f>
              <c:numCache>
                <c:formatCode>General</c:formatCode>
                <c:ptCount val="13"/>
                <c:pt idx="0">
                  <c:v>3.6538</c:v>
                </c:pt>
                <c:pt idx="1">
                  <c:v>3.5</c:v>
                </c:pt>
                <c:pt idx="2">
                  <c:v>3.7778</c:v>
                </c:pt>
                <c:pt idx="5">
                  <c:v>3.6154</c:v>
                </c:pt>
                <c:pt idx="6">
                  <c:v>3.8077</c:v>
                </c:pt>
                <c:pt idx="8">
                  <c:v>3.4348</c:v>
                </c:pt>
                <c:pt idx="9">
                  <c:v>3.7692</c:v>
                </c:pt>
                <c:pt idx="10">
                  <c:v>3.7407</c:v>
                </c:pt>
                <c:pt idx="11">
                  <c:v>3.1111</c:v>
                </c:pt>
              </c:numCache>
            </c:numRef>
          </c:val>
          <c:extLst>
            <c:ext xmlns:c16="http://schemas.microsoft.com/office/drawing/2014/chart" uri="{C3380CC4-5D6E-409C-BE32-E72D297353CC}">
              <c16:uniqueId val="{0000002C-152B-4F48-A729-5E310262888C}"/>
            </c:ext>
          </c:extLst>
        </c:ser>
        <c:ser>
          <c:idx val="3"/>
          <c:order val="3"/>
          <c:tx>
            <c:strRef>
              <c:f>Sheet1!$E$1</c:f>
              <c:strCache>
                <c:ptCount val="1"/>
                <c:pt idx="0">
                  <c:v>2019</c:v>
                </c:pt>
              </c:strCache>
            </c:strRef>
          </c:tx>
          <c:spPr>
            <a:solidFill>
              <a:srgbClr val="C3E4E6"/>
            </a:solidFill>
            <a:ln>
              <a:noFill/>
            </a:ln>
            <a:effectLst/>
          </c:spPr>
          <c:invertIfNegative val="0"/>
          <c:dPt>
            <c:idx val="0"/>
            <c:invertIfNegative val="0"/>
            <c:bubble3D val="0"/>
            <c:spPr>
              <a:solidFill>
                <a:srgbClr val="FBD1AC"/>
              </a:solidFill>
              <a:ln>
                <a:noFill/>
              </a:ln>
              <a:effectLst/>
            </c:spPr>
            <c:extLst>
              <c:ext xmlns:c16="http://schemas.microsoft.com/office/drawing/2014/chart" uri="{C3380CC4-5D6E-409C-BE32-E72D297353CC}">
                <c16:uniqueId val="{0000002E-152B-4F48-A729-5E310262888C}"/>
              </c:ext>
            </c:extLst>
          </c:dPt>
          <c:dPt>
            <c:idx val="1"/>
            <c:invertIfNegative val="0"/>
            <c:bubble3D val="0"/>
            <c:spPr>
              <a:solidFill>
                <a:srgbClr val="FBD1AC"/>
              </a:solidFill>
              <a:ln>
                <a:noFill/>
              </a:ln>
              <a:effectLst/>
            </c:spPr>
            <c:extLst>
              <c:ext xmlns:c16="http://schemas.microsoft.com/office/drawing/2014/chart" uri="{C3380CC4-5D6E-409C-BE32-E72D297353CC}">
                <c16:uniqueId val="{00000030-152B-4F48-A729-5E310262888C}"/>
              </c:ext>
            </c:extLst>
          </c:dPt>
          <c:dPt>
            <c:idx val="2"/>
            <c:invertIfNegative val="0"/>
            <c:bubble3D val="0"/>
            <c:spPr>
              <a:solidFill>
                <a:srgbClr val="FBD1AC"/>
              </a:solidFill>
              <a:ln>
                <a:noFill/>
              </a:ln>
              <a:effectLst/>
            </c:spPr>
            <c:extLst>
              <c:ext xmlns:c16="http://schemas.microsoft.com/office/drawing/2014/chart" uri="{C3380CC4-5D6E-409C-BE32-E72D297353CC}">
                <c16:uniqueId val="{00000032-152B-4F48-A729-5E310262888C}"/>
              </c:ext>
            </c:extLst>
          </c:dPt>
          <c:dPt>
            <c:idx val="3"/>
            <c:invertIfNegative val="0"/>
            <c:bubble3D val="0"/>
            <c:spPr>
              <a:solidFill>
                <a:srgbClr val="FBD1AC"/>
              </a:solidFill>
              <a:ln>
                <a:noFill/>
              </a:ln>
              <a:effectLst/>
            </c:spPr>
            <c:extLst>
              <c:ext xmlns:c16="http://schemas.microsoft.com/office/drawing/2014/chart" uri="{C3380CC4-5D6E-409C-BE32-E72D297353CC}">
                <c16:uniqueId val="{00000034-152B-4F48-A729-5E310262888C}"/>
              </c:ext>
            </c:extLst>
          </c:dPt>
          <c:dPt>
            <c:idx val="4"/>
            <c:invertIfNegative val="0"/>
            <c:bubble3D val="0"/>
            <c:spPr>
              <a:solidFill>
                <a:srgbClr val="FBD1AC"/>
              </a:solidFill>
              <a:ln>
                <a:noFill/>
              </a:ln>
              <a:effectLst/>
            </c:spPr>
            <c:extLst>
              <c:ext xmlns:c16="http://schemas.microsoft.com/office/drawing/2014/chart" uri="{C3380CC4-5D6E-409C-BE32-E72D297353CC}">
                <c16:uniqueId val="{00000036-152B-4F48-A729-5E310262888C}"/>
              </c:ext>
            </c:extLst>
          </c:dPt>
          <c:dPt>
            <c:idx val="5"/>
            <c:invertIfNegative val="0"/>
            <c:bubble3D val="0"/>
            <c:spPr>
              <a:solidFill>
                <a:srgbClr val="D5E9CC"/>
              </a:solidFill>
              <a:ln>
                <a:noFill/>
              </a:ln>
              <a:effectLst/>
            </c:spPr>
            <c:extLst>
              <c:ext xmlns:c16="http://schemas.microsoft.com/office/drawing/2014/chart" uri="{C3380CC4-5D6E-409C-BE32-E72D297353CC}">
                <c16:uniqueId val="{00000038-152B-4F48-A729-5E310262888C}"/>
              </c:ext>
            </c:extLst>
          </c:dPt>
          <c:dPt>
            <c:idx val="6"/>
            <c:invertIfNegative val="0"/>
            <c:bubble3D val="0"/>
            <c:spPr>
              <a:solidFill>
                <a:srgbClr val="D5E9CC"/>
              </a:solidFill>
              <a:ln>
                <a:noFill/>
              </a:ln>
              <a:effectLst/>
            </c:spPr>
            <c:extLst>
              <c:ext xmlns:c16="http://schemas.microsoft.com/office/drawing/2014/chart" uri="{C3380CC4-5D6E-409C-BE32-E72D297353CC}">
                <c16:uniqueId val="{0000003A-152B-4F48-A729-5E310262888C}"/>
              </c:ext>
            </c:extLst>
          </c:dPt>
          <c:dPt>
            <c:idx val="8"/>
            <c:invertIfNegative val="0"/>
            <c:bubble3D val="0"/>
            <c:spPr>
              <a:solidFill>
                <a:srgbClr val="C3E4E6"/>
              </a:solidFill>
              <a:ln>
                <a:noFill/>
              </a:ln>
              <a:effectLst/>
            </c:spPr>
            <c:extLst>
              <c:ext xmlns:c16="http://schemas.microsoft.com/office/drawing/2014/chart" uri="{C3380CC4-5D6E-409C-BE32-E72D297353CC}">
                <c16:uniqueId val="{0000003E-9D19-3A4C-A010-DD08D32C65F9}"/>
              </c:ext>
            </c:extLst>
          </c:dPt>
          <c:dPt>
            <c:idx val="9"/>
            <c:invertIfNegative val="0"/>
            <c:bubble3D val="0"/>
            <c:spPr>
              <a:solidFill>
                <a:srgbClr val="C3E4E6"/>
              </a:solidFill>
              <a:ln>
                <a:noFill/>
              </a:ln>
              <a:effectLst/>
            </c:spPr>
            <c:extLst>
              <c:ext xmlns:c16="http://schemas.microsoft.com/office/drawing/2014/chart" uri="{C3380CC4-5D6E-409C-BE32-E72D297353CC}">
                <c16:uniqueId val="{0000003F-9D19-3A4C-A010-DD08D32C65F9}"/>
              </c:ext>
            </c:extLst>
          </c:dPt>
          <c:dPt>
            <c:idx val="10"/>
            <c:invertIfNegative val="0"/>
            <c:bubble3D val="0"/>
            <c:spPr>
              <a:solidFill>
                <a:srgbClr val="C3E4E6"/>
              </a:solidFill>
              <a:ln>
                <a:noFill/>
              </a:ln>
              <a:effectLst/>
            </c:spPr>
            <c:extLst>
              <c:ext xmlns:c16="http://schemas.microsoft.com/office/drawing/2014/chart" uri="{C3380CC4-5D6E-409C-BE32-E72D297353CC}">
                <c16:uniqueId val="{0000004C-7990-F848-9862-DBB4641812E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Mitt barn är tryggt i skolan</c:v>
                </c:pt>
                <c:pt idx="1">
                  <c:v>Skolan arbetar med att förebygga och motverka diskriminering och kränkande handlingar</c:v>
                </c:pt>
                <c:pt idx="2">
                  <c:v>Mitt barn trivs i skolan</c:v>
                </c:pt>
                <c:pt idx="3">
                  <c:v>Det finns ett respektfullt förhållningssätt mellan personal och elever på skolan</c:v>
                </c:pt>
                <c:pt idx="4">
                  <c:v> </c:v>
                </c:pt>
                <c:pt idx="5">
                  <c:v>Jag har förtroende för rektor</c:v>
                </c:pt>
                <c:pt idx="6">
                  <c:v>Mitt barn har kompetenta lärare</c:v>
                </c:pt>
                <c:pt idx="7">
                  <c:v> </c:v>
                </c:pt>
                <c:pt idx="8">
                  <c:v>Skolan ger mig möjlighet att vara med och diskutera hur mitt barn stöds på bästa sätt</c:v>
                </c:pt>
                <c:pt idx="9">
                  <c:v>Skolan har informerat om hur de arbetar utifrån läroplanen</c:v>
                </c:pt>
                <c:pt idx="10">
                  <c:v>Jag vet vem på skolan jag ska vända mig till med olika frågor eller problem</c:v>
                </c:pt>
                <c:pt idx="11">
                  <c:v>Jag får tydlig information om hur mitt barn utvecklas</c:v>
                </c:pt>
                <c:pt idx="12">
                  <c:v> </c:v>
                </c:pt>
              </c:strCache>
            </c:strRef>
          </c:cat>
          <c:val>
            <c:numRef>
              <c:f>Sheet1!$E$2:$E$14</c:f>
              <c:numCache>
                <c:formatCode>General</c:formatCode>
                <c:ptCount val="13"/>
                <c:pt idx="0">
                  <c:v>3.8</c:v>
                </c:pt>
                <c:pt idx="1">
                  <c:v>3.76</c:v>
                </c:pt>
                <c:pt idx="2">
                  <c:v>3.88</c:v>
                </c:pt>
                <c:pt idx="5">
                  <c:v>3.84</c:v>
                </c:pt>
                <c:pt idx="6">
                  <c:v>3.8</c:v>
                </c:pt>
                <c:pt idx="8">
                  <c:v>3.68</c:v>
                </c:pt>
                <c:pt idx="9">
                  <c:v>3.875</c:v>
                </c:pt>
                <c:pt idx="10">
                  <c:v>3.76</c:v>
                </c:pt>
                <c:pt idx="11">
                  <c:v>3.6667</c:v>
                </c:pt>
              </c:numCache>
            </c:numRef>
          </c:val>
          <c:extLst>
            <c:ext xmlns:c16="http://schemas.microsoft.com/office/drawing/2014/chart" uri="{C3380CC4-5D6E-409C-BE32-E72D297353CC}">
              <c16:uniqueId val="{0000003B-152B-4F48-A729-5E310262888C}"/>
            </c:ext>
          </c:extLst>
        </c:ser>
        <c:ser>
          <c:idx val="4"/>
          <c:order val="4"/>
          <c:tx>
            <c:strRef>
              <c:f>Sheet1!$F$1</c:f>
              <c:strCache>
                <c:ptCount val="1"/>
                <c:pt idx="0">
                  <c:v>2018</c:v>
                </c:pt>
              </c:strCache>
            </c:strRef>
          </c:tx>
          <c:spPr>
            <a:solidFill>
              <a:srgbClr val="FFDFBA"/>
            </a:solidFill>
            <a:ln>
              <a:noFill/>
            </a:ln>
            <a:effectLst/>
          </c:spPr>
          <c:invertIfNegative val="0"/>
          <c:dPt>
            <c:idx val="5"/>
            <c:invertIfNegative val="0"/>
            <c:bubble3D val="0"/>
            <c:spPr>
              <a:solidFill>
                <a:srgbClr val="CCE9D6"/>
              </a:solidFill>
              <a:ln>
                <a:noFill/>
              </a:ln>
              <a:effectLst/>
            </c:spPr>
            <c:extLst>
              <c:ext xmlns:c16="http://schemas.microsoft.com/office/drawing/2014/chart" uri="{C3380CC4-5D6E-409C-BE32-E72D297353CC}">
                <c16:uniqueId val="{00000060-2614-C749-854C-D2741CF2CE4B}"/>
              </c:ext>
            </c:extLst>
          </c:dPt>
          <c:dPt>
            <c:idx val="6"/>
            <c:invertIfNegative val="0"/>
            <c:bubble3D val="0"/>
            <c:spPr>
              <a:solidFill>
                <a:srgbClr val="CCE9D6"/>
              </a:solidFill>
              <a:ln>
                <a:noFill/>
              </a:ln>
              <a:effectLst/>
            </c:spPr>
            <c:extLst>
              <c:ext xmlns:c16="http://schemas.microsoft.com/office/drawing/2014/chart" uri="{C3380CC4-5D6E-409C-BE32-E72D297353CC}">
                <c16:uniqueId val="{0000005F-2614-C749-854C-D2741CF2CE4B}"/>
              </c:ext>
            </c:extLst>
          </c:dPt>
          <c:dPt>
            <c:idx val="8"/>
            <c:invertIfNegative val="0"/>
            <c:bubble3D val="0"/>
            <c:spPr>
              <a:solidFill>
                <a:srgbClr val="E1FFFF"/>
              </a:solidFill>
              <a:ln>
                <a:noFill/>
              </a:ln>
              <a:effectLst/>
            </c:spPr>
            <c:extLst>
              <c:ext xmlns:c16="http://schemas.microsoft.com/office/drawing/2014/chart" uri="{C3380CC4-5D6E-409C-BE32-E72D297353CC}">
                <c16:uniqueId val="{00000057-D3D9-8242-8E94-9350EFE275C6}"/>
              </c:ext>
            </c:extLst>
          </c:dPt>
          <c:dPt>
            <c:idx val="9"/>
            <c:invertIfNegative val="0"/>
            <c:bubble3D val="0"/>
            <c:spPr>
              <a:solidFill>
                <a:srgbClr val="E1FFFF"/>
              </a:solidFill>
              <a:ln>
                <a:noFill/>
              </a:ln>
              <a:effectLst/>
            </c:spPr>
            <c:extLst>
              <c:ext xmlns:c16="http://schemas.microsoft.com/office/drawing/2014/chart" uri="{C3380CC4-5D6E-409C-BE32-E72D297353CC}">
                <c16:uniqueId val="{00000056-D3D9-8242-8E94-9350EFE275C6}"/>
              </c:ext>
            </c:extLst>
          </c:dPt>
          <c:dPt>
            <c:idx val="10"/>
            <c:invertIfNegative val="0"/>
            <c:bubble3D val="0"/>
            <c:spPr>
              <a:solidFill>
                <a:srgbClr val="E1FFFF"/>
              </a:solidFill>
              <a:ln>
                <a:noFill/>
              </a:ln>
              <a:effectLst/>
            </c:spPr>
            <c:extLst>
              <c:ext xmlns:c16="http://schemas.microsoft.com/office/drawing/2014/chart" uri="{C3380CC4-5D6E-409C-BE32-E72D297353CC}">
                <c16:uniqueId val="{00000061-2614-C749-854C-D2741CF2CE4B}"/>
              </c:ext>
            </c:extLst>
          </c:dPt>
          <c:dPt>
            <c:idx val="11"/>
            <c:invertIfNegative val="0"/>
            <c:bubble3D val="0"/>
            <c:spPr>
              <a:solidFill>
                <a:srgbClr val="E1FFFF"/>
              </a:solidFill>
              <a:ln>
                <a:noFill/>
              </a:ln>
              <a:effectLst/>
            </c:spPr>
            <c:extLst>
              <c:ext xmlns:c16="http://schemas.microsoft.com/office/drawing/2014/chart" uri="{C3380CC4-5D6E-409C-BE32-E72D297353CC}">
                <c16:uniqueId val="{00000051-D3D9-8242-8E94-9350EFE275C6}"/>
              </c:ext>
            </c:extLst>
          </c:dPt>
          <c:dPt>
            <c:idx val="12"/>
            <c:invertIfNegative val="0"/>
            <c:bubble3D val="0"/>
            <c:spPr>
              <a:solidFill>
                <a:srgbClr val="E1FFFF"/>
              </a:solidFill>
              <a:ln>
                <a:noFill/>
              </a:ln>
              <a:effectLst/>
            </c:spPr>
            <c:extLst>
              <c:ext xmlns:c16="http://schemas.microsoft.com/office/drawing/2014/chart" uri="{C3380CC4-5D6E-409C-BE32-E72D297353CC}">
                <c16:uniqueId val="{00000052-D3D9-8242-8E94-9350EFE275C6}"/>
              </c:ext>
            </c:extLst>
          </c:dPt>
          <c:dPt>
            <c:idx val="13"/>
            <c:invertIfNegative val="0"/>
            <c:bubble3D val="0"/>
            <c:spPr>
              <a:solidFill>
                <a:srgbClr val="E1FFFF"/>
              </a:solidFill>
              <a:ln>
                <a:noFill/>
              </a:ln>
              <a:effectLst/>
            </c:spPr>
            <c:extLst>
              <c:ext xmlns:c16="http://schemas.microsoft.com/office/drawing/2014/chart" uri="{C3380CC4-5D6E-409C-BE32-E72D297353CC}">
                <c16:uniqueId val="{00000053-D3D9-8242-8E94-9350EFE275C6}"/>
              </c:ext>
            </c:extLst>
          </c:dPt>
          <c:dPt>
            <c:idx val="14"/>
            <c:invertIfNegative val="0"/>
            <c:bubble3D val="0"/>
            <c:spPr>
              <a:solidFill>
                <a:srgbClr val="E1FFFF"/>
              </a:solidFill>
              <a:ln>
                <a:noFill/>
              </a:ln>
              <a:effectLst/>
            </c:spPr>
            <c:extLst>
              <c:ext xmlns:c16="http://schemas.microsoft.com/office/drawing/2014/chart" uri="{C3380CC4-5D6E-409C-BE32-E72D297353CC}">
                <c16:uniqueId val="{00000054-D3D9-8242-8E94-9350EFE275C6}"/>
              </c:ext>
            </c:extLst>
          </c:dPt>
          <c:dPt>
            <c:idx val="15"/>
            <c:invertIfNegative val="0"/>
            <c:bubble3D val="0"/>
            <c:spPr>
              <a:solidFill>
                <a:srgbClr val="E1FFFF"/>
              </a:solidFill>
              <a:ln>
                <a:noFill/>
              </a:ln>
              <a:effectLst/>
            </c:spPr>
            <c:extLst>
              <c:ext xmlns:c16="http://schemas.microsoft.com/office/drawing/2014/chart" uri="{C3380CC4-5D6E-409C-BE32-E72D297353CC}">
                <c16:uniqueId val="{00000055-D3D9-8242-8E94-9350EFE275C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Mitt barn är tryggt i skolan</c:v>
                </c:pt>
                <c:pt idx="1">
                  <c:v>Skolan arbetar med att förebygga och motverka diskriminering och kränkande handlingar</c:v>
                </c:pt>
                <c:pt idx="2">
                  <c:v>Mitt barn trivs i skolan</c:v>
                </c:pt>
                <c:pt idx="3">
                  <c:v>Det finns ett respektfullt förhållningssätt mellan personal och elever på skolan</c:v>
                </c:pt>
                <c:pt idx="4">
                  <c:v> </c:v>
                </c:pt>
                <c:pt idx="5">
                  <c:v>Jag har förtroende för rektor</c:v>
                </c:pt>
                <c:pt idx="6">
                  <c:v>Mitt barn har kompetenta lärare</c:v>
                </c:pt>
                <c:pt idx="7">
                  <c:v> </c:v>
                </c:pt>
                <c:pt idx="8">
                  <c:v>Skolan ger mig möjlighet att vara med och diskutera hur mitt barn stöds på bästa sätt</c:v>
                </c:pt>
                <c:pt idx="9">
                  <c:v>Skolan har informerat om hur de arbetar utifrån läroplanen</c:v>
                </c:pt>
                <c:pt idx="10">
                  <c:v>Jag vet vem på skolan jag ska vända mig till med olika frågor eller problem</c:v>
                </c:pt>
                <c:pt idx="11">
                  <c:v>Jag får tydlig information om hur mitt barn utvecklas</c:v>
                </c:pt>
                <c:pt idx="12">
                  <c:v> </c:v>
                </c:pt>
              </c:strCache>
            </c:strRef>
          </c:cat>
          <c:val>
            <c:numRef>
              <c:f>Sheet1!$F$2:$F$14</c:f>
              <c:numCache>
                <c:formatCode>General</c:formatCode>
                <c:ptCount val="13"/>
                <c:pt idx="0">
                  <c:v>3.6786</c:v>
                </c:pt>
                <c:pt idx="1">
                  <c:v>3.7857</c:v>
                </c:pt>
                <c:pt idx="2">
                  <c:v>3.7143</c:v>
                </c:pt>
                <c:pt idx="5">
                  <c:v>3.8214</c:v>
                </c:pt>
                <c:pt idx="6">
                  <c:v>3.7857</c:v>
                </c:pt>
                <c:pt idx="8">
                  <c:v>3.6071</c:v>
                </c:pt>
                <c:pt idx="9">
                  <c:v>3.8929</c:v>
                </c:pt>
                <c:pt idx="10">
                  <c:v>3.9643</c:v>
                </c:pt>
                <c:pt idx="11">
                  <c:v>3.4286</c:v>
                </c:pt>
              </c:numCache>
            </c:numRef>
          </c:val>
          <c:extLst>
            <c:ext xmlns:c16="http://schemas.microsoft.com/office/drawing/2014/chart" uri="{C3380CC4-5D6E-409C-BE32-E72D297353CC}">
              <c16:uniqueId val="{00000051-E783-144D-969C-2BA6D6C2CBE4}"/>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Sheet1!$B$2:$B$6</c:f>
              <c:numCache>
                <c:formatCode>General</c:formatCode>
                <c:ptCount val="5"/>
                <c:pt idx="0">
                  <c:v>0.0</c:v>
                </c:pt>
                <c:pt idx="1">
                  <c:v>0.0476</c:v>
                </c:pt>
                <c:pt idx="2">
                  <c:v>0.0</c:v>
                </c:pt>
                <c:pt idx="3">
                  <c:v>0.0</c:v>
                </c:pt>
                <c:pt idx="4">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Sheet1!$C$2:$C$6</c:f>
              <c:numCache>
                <c:formatCode>General</c:formatCode>
                <c:ptCount val="5"/>
                <c:pt idx="0">
                  <c:v>0.0476</c:v>
                </c:pt>
                <c:pt idx="1">
                  <c:v>0.0</c:v>
                </c:pt>
                <c:pt idx="2">
                  <c:v>0.0741</c:v>
                </c:pt>
                <c:pt idx="3">
                  <c:v>0.04</c:v>
                </c:pt>
                <c:pt idx="4">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Sheet1!$D$2:$D$6</c:f>
              <c:numCache>
                <c:formatCode>General</c:formatCode>
                <c:ptCount val="5"/>
                <c:pt idx="0">
                  <c:v>0.0476</c:v>
                </c:pt>
                <c:pt idx="1">
                  <c:v>0.1429</c:v>
                </c:pt>
                <c:pt idx="2">
                  <c:v>0.1111</c:v>
                </c:pt>
                <c:pt idx="3">
                  <c:v>0.16</c:v>
                </c:pt>
                <c:pt idx="4">
                  <c:v>0.0357</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Sheet1!$E$2:$E$6</c:f>
              <c:numCache>
                <c:formatCode>General</c:formatCode>
                <c:ptCount val="5"/>
                <c:pt idx="0">
                  <c:v>0.9048</c:v>
                </c:pt>
                <c:pt idx="1">
                  <c:v>0.8095</c:v>
                </c:pt>
                <c:pt idx="2">
                  <c:v>0.8148</c:v>
                </c:pt>
                <c:pt idx="3">
                  <c:v>0.8</c:v>
                </c:pt>
                <c:pt idx="4">
                  <c:v>0.9643</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Sheet1!$F$2:$F$6</c:f>
              <c:numCache>
                <c:formatCode>General</c:formatCode>
                <c:ptCount val="5"/>
                <c:pt idx="0">
                  <c:v>0.0</c:v>
                </c:pt>
                <c:pt idx="1">
                  <c:v>0.0</c:v>
                </c:pt>
                <c:pt idx="2">
                  <c:v>0.0</c:v>
                </c:pt>
                <c:pt idx="3">
                  <c:v>0.0</c:v>
                </c:pt>
                <c:pt idx="4">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Sheet1!$B$2:$B$6</c:f>
              <c:numCache>
                <c:formatCode>General</c:formatCode>
                <c:ptCount val="5"/>
                <c:pt idx="0">
                  <c:v>0.0</c:v>
                </c:pt>
                <c:pt idx="1">
                  <c:v>0.0</c:v>
                </c:pt>
                <c:pt idx="2">
                  <c:v>0.1111</c:v>
                </c:pt>
                <c:pt idx="3">
                  <c:v>0.0</c:v>
                </c:pt>
                <c:pt idx="4">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Sheet1!$C$2:$C$6</c:f>
              <c:numCache>
                <c:formatCode>General</c:formatCode>
                <c:ptCount val="5"/>
                <c:pt idx="0">
                  <c:v>0.1429</c:v>
                </c:pt>
                <c:pt idx="1">
                  <c:v>0.3333</c:v>
                </c:pt>
                <c:pt idx="2">
                  <c:v>0.1111</c:v>
                </c:pt>
                <c:pt idx="3">
                  <c:v>0.12</c:v>
                </c:pt>
                <c:pt idx="4">
                  <c:v>0.1071</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Sheet1!$D$2:$D$6</c:f>
              <c:numCache>
                <c:formatCode>General</c:formatCode>
                <c:ptCount val="5"/>
                <c:pt idx="0">
                  <c:v>0.2857</c:v>
                </c:pt>
                <c:pt idx="1">
                  <c:v>0.2381</c:v>
                </c:pt>
                <c:pt idx="2">
                  <c:v>0.3333</c:v>
                </c:pt>
                <c:pt idx="3">
                  <c:v>0.08</c:v>
                </c:pt>
                <c:pt idx="4">
                  <c:v>0.3571</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Sheet1!$E$2:$E$6</c:f>
              <c:numCache>
                <c:formatCode>General</c:formatCode>
                <c:ptCount val="5"/>
                <c:pt idx="0">
                  <c:v>0.5714</c:v>
                </c:pt>
                <c:pt idx="1">
                  <c:v>0.4286</c:v>
                </c:pt>
                <c:pt idx="2">
                  <c:v>0.4444</c:v>
                </c:pt>
                <c:pt idx="3">
                  <c:v>0.76</c:v>
                </c:pt>
                <c:pt idx="4">
                  <c:v>0.5357</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Sheet1!$F$2:$F$6</c:f>
              <c:numCache>
                <c:formatCode>General</c:formatCode>
                <c:ptCount val="5"/>
                <c:pt idx="0">
                  <c:v>0.0</c:v>
                </c:pt>
                <c:pt idx="1">
                  <c:v>0.0</c:v>
                </c:pt>
                <c:pt idx="2">
                  <c:v>0.0</c:v>
                </c:pt>
                <c:pt idx="3">
                  <c:v>0.04</c:v>
                </c:pt>
                <c:pt idx="4">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Sheet1!$B$2:$B$6</c:f>
              <c:numCache>
                <c:formatCode>General</c:formatCode>
                <c:ptCount val="5"/>
                <c:pt idx="0">
                  <c:v>0.0</c:v>
                </c:pt>
                <c:pt idx="1">
                  <c:v>0.0476</c:v>
                </c:pt>
                <c:pt idx="2">
                  <c:v>0.0741</c:v>
                </c:pt>
                <c:pt idx="3">
                  <c:v>0.0</c:v>
                </c:pt>
                <c:pt idx="4">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Sheet1!$C$2:$C$6</c:f>
              <c:numCache>
                <c:formatCode>General</c:formatCode>
                <c:ptCount val="5"/>
                <c:pt idx="0">
                  <c:v>0.0</c:v>
                </c:pt>
                <c:pt idx="1">
                  <c:v>0.0952</c:v>
                </c:pt>
                <c:pt idx="2">
                  <c:v>0.0741</c:v>
                </c:pt>
                <c:pt idx="3">
                  <c:v>0.04</c:v>
                </c:pt>
                <c:pt idx="4">
                  <c:v>0.0357</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Sheet1!$D$2:$D$6</c:f>
              <c:numCache>
                <c:formatCode>General</c:formatCode>
                <c:ptCount val="5"/>
                <c:pt idx="0">
                  <c:v>0.3333</c:v>
                </c:pt>
                <c:pt idx="1">
                  <c:v>0.1905</c:v>
                </c:pt>
                <c:pt idx="2">
                  <c:v>0.1111</c:v>
                </c:pt>
                <c:pt idx="3">
                  <c:v>0.24</c:v>
                </c:pt>
                <c:pt idx="4">
                  <c:v>0.3214</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Sheet1!$E$2:$E$6</c:f>
              <c:numCache>
                <c:formatCode>General</c:formatCode>
                <c:ptCount val="5"/>
                <c:pt idx="0">
                  <c:v>0.6667</c:v>
                </c:pt>
                <c:pt idx="1">
                  <c:v>0.6667</c:v>
                </c:pt>
                <c:pt idx="2">
                  <c:v>0.5926</c:v>
                </c:pt>
                <c:pt idx="3">
                  <c:v>0.72</c:v>
                </c:pt>
                <c:pt idx="4">
                  <c:v>0.6429</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Sheet1!$F$2:$F$6</c:f>
              <c:numCache>
                <c:formatCode>General</c:formatCode>
                <c:ptCount val="5"/>
                <c:pt idx="0">
                  <c:v>0.0</c:v>
                </c:pt>
                <c:pt idx="1">
                  <c:v>0.0</c:v>
                </c:pt>
                <c:pt idx="2">
                  <c:v>0.1481</c:v>
                </c:pt>
                <c:pt idx="3">
                  <c:v>0.0</c:v>
                </c:pt>
                <c:pt idx="4">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Sheet1!$B$2:$B$6</c:f>
              <c:numCache>
                <c:formatCode>General</c:formatCode>
                <c:ptCount val="5"/>
                <c:pt idx="0">
                  <c:v>0.0</c:v>
                </c:pt>
                <c:pt idx="1">
                  <c:v>0.0</c:v>
                </c:pt>
                <c:pt idx="2">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Sheet1!$C$2:$C$6</c:f>
              <c:numCache>
                <c:formatCode>General</c:formatCode>
                <c:ptCount val="5"/>
                <c:pt idx="0">
                  <c:v>0.0</c:v>
                </c:pt>
                <c:pt idx="1">
                  <c:v>0.0</c:v>
                </c:pt>
                <c:pt idx="2">
                  <c:v>0.037</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Sheet1!$D$2:$D$6</c:f>
              <c:numCache>
                <c:formatCode>General</c:formatCode>
                <c:ptCount val="5"/>
                <c:pt idx="0">
                  <c:v>0.1429</c:v>
                </c:pt>
                <c:pt idx="1">
                  <c:v>0.15</c:v>
                </c:pt>
                <c:pt idx="2">
                  <c:v>0.1481</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Sheet1!$E$2:$E$6</c:f>
              <c:numCache>
                <c:formatCode>General</c:formatCode>
                <c:ptCount val="5"/>
                <c:pt idx="0">
                  <c:v>0.8095</c:v>
                </c:pt>
                <c:pt idx="1">
                  <c:v>0.75</c:v>
                </c:pt>
                <c:pt idx="2">
                  <c:v>0.7407</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Sheet1!$F$2:$F$6</c:f>
              <c:numCache>
                <c:formatCode>General</c:formatCode>
                <c:ptCount val="5"/>
                <c:pt idx="0">
                  <c:v>0.0476</c:v>
                </c:pt>
                <c:pt idx="1">
                  <c:v>0.1</c:v>
                </c:pt>
                <c:pt idx="2">
                  <c:v>0.0741</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Sheet1!$B$2:$B$6</c:f>
              <c:numCache>
                <c:formatCode>General</c:formatCode>
                <c:ptCount val="5"/>
                <c:pt idx="0">
                  <c:v>0.0</c:v>
                </c:pt>
                <c:pt idx="1">
                  <c:v>0.0</c:v>
                </c:pt>
                <c:pt idx="2">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Sheet1!$C$2:$C$6</c:f>
              <c:numCache>
                <c:formatCode>General</c:formatCode>
                <c:ptCount val="5"/>
                <c:pt idx="0">
                  <c:v>0.0</c:v>
                </c:pt>
                <c:pt idx="1">
                  <c:v>0.0</c:v>
                </c:pt>
                <c:pt idx="2">
                  <c:v>0.0741</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Sheet1!$D$2:$D$6</c:f>
              <c:numCache>
                <c:formatCode>General</c:formatCode>
                <c:ptCount val="5"/>
                <c:pt idx="0">
                  <c:v>0.1429</c:v>
                </c:pt>
                <c:pt idx="1">
                  <c:v>0.25</c:v>
                </c:pt>
                <c:pt idx="2">
                  <c:v>0.1111</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Sheet1!$E$2:$E$6</c:f>
              <c:numCache>
                <c:formatCode>General</c:formatCode>
                <c:ptCount val="5"/>
                <c:pt idx="0">
                  <c:v>0.7619</c:v>
                </c:pt>
                <c:pt idx="1">
                  <c:v>0.65</c:v>
                </c:pt>
                <c:pt idx="2">
                  <c:v>0.7037</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Sheet1!$F$2:$F$6</c:f>
              <c:numCache>
                <c:formatCode>General</c:formatCode>
                <c:ptCount val="5"/>
                <c:pt idx="0">
                  <c:v>0.0952</c:v>
                </c:pt>
                <c:pt idx="1">
                  <c:v>0.1</c:v>
                </c:pt>
                <c:pt idx="2">
                  <c:v>0.1111</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Sheet1!$B$2:$B$6</c:f>
              <c:numCache>
                <c:formatCode>General</c:formatCode>
                <c:ptCount val="5"/>
                <c:pt idx="0">
                  <c:v>0.0</c:v>
                </c:pt>
                <c:pt idx="1">
                  <c:v>0.15</c:v>
                </c:pt>
                <c:pt idx="2">
                  <c:v>0.0741</c:v>
                </c:pt>
                <c:pt idx="3">
                  <c:v>0.0</c:v>
                </c:pt>
                <c:pt idx="4">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Sheet1!$C$2:$C$6</c:f>
              <c:numCache>
                <c:formatCode>General</c:formatCode>
                <c:ptCount val="5"/>
                <c:pt idx="0">
                  <c:v>0.2381</c:v>
                </c:pt>
                <c:pt idx="1">
                  <c:v>0.15</c:v>
                </c:pt>
                <c:pt idx="2">
                  <c:v>0.1111</c:v>
                </c:pt>
                <c:pt idx="3">
                  <c:v>0.0</c:v>
                </c:pt>
                <c:pt idx="4">
                  <c:v>0.0714</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Sheet1!$D$2:$D$6</c:f>
              <c:numCache>
                <c:formatCode>General</c:formatCode>
                <c:ptCount val="5"/>
                <c:pt idx="0">
                  <c:v>0.1429</c:v>
                </c:pt>
                <c:pt idx="1">
                  <c:v>0.2</c:v>
                </c:pt>
                <c:pt idx="2">
                  <c:v>0.1852</c:v>
                </c:pt>
                <c:pt idx="3">
                  <c:v>0.125</c:v>
                </c:pt>
                <c:pt idx="4">
                  <c:v>0.3214</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Sheet1!$E$2:$E$6</c:f>
              <c:numCache>
                <c:formatCode>General</c:formatCode>
                <c:ptCount val="5"/>
                <c:pt idx="0">
                  <c:v>0.5714</c:v>
                </c:pt>
                <c:pt idx="1">
                  <c:v>0.5</c:v>
                </c:pt>
                <c:pt idx="2">
                  <c:v>0.5556</c:v>
                </c:pt>
                <c:pt idx="3">
                  <c:v>0.8333</c:v>
                </c:pt>
                <c:pt idx="4">
                  <c:v>0.6071</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Sheet1!$F$2:$F$6</c:f>
              <c:numCache>
                <c:formatCode>General</c:formatCode>
                <c:ptCount val="5"/>
                <c:pt idx="0">
                  <c:v>0.0476</c:v>
                </c:pt>
                <c:pt idx="1">
                  <c:v>0.0</c:v>
                </c:pt>
                <c:pt idx="2">
                  <c:v>0.0741</c:v>
                </c:pt>
                <c:pt idx="3">
                  <c:v>0.0417</c:v>
                </c:pt>
                <c:pt idx="4">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Sheet1!$B$2:$B$6</c:f>
              <c:numCache>
                <c:formatCode>General</c:formatCode>
                <c:ptCount val="5"/>
                <c:pt idx="0">
                  <c:v>0.0</c:v>
                </c:pt>
                <c:pt idx="1">
                  <c:v>0.0</c:v>
                </c:pt>
                <c:pt idx="2">
                  <c:v>0.0</c:v>
                </c:pt>
                <c:pt idx="3">
                  <c:v>0.0</c:v>
                </c:pt>
                <c:pt idx="4">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Sheet1!$C$2:$C$6</c:f>
              <c:numCache>
                <c:formatCode>General</c:formatCode>
                <c:ptCount val="5"/>
                <c:pt idx="0">
                  <c:v>0.0</c:v>
                </c:pt>
                <c:pt idx="1">
                  <c:v>0.0</c:v>
                </c:pt>
                <c:pt idx="2">
                  <c:v>0.037</c:v>
                </c:pt>
                <c:pt idx="3">
                  <c:v>0.0</c:v>
                </c:pt>
                <c:pt idx="4">
                  <c:v>0.0357</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Sheet1!$D$2:$D$6</c:f>
              <c:numCache>
                <c:formatCode>General</c:formatCode>
                <c:ptCount val="5"/>
                <c:pt idx="0">
                  <c:v>0.0952</c:v>
                </c:pt>
                <c:pt idx="1">
                  <c:v>0.05</c:v>
                </c:pt>
                <c:pt idx="2">
                  <c:v>0.1852</c:v>
                </c:pt>
                <c:pt idx="3">
                  <c:v>0.0417</c:v>
                </c:pt>
                <c:pt idx="4">
                  <c:v>0.1786</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Sheet1!$E$2:$E$6</c:f>
              <c:numCache>
                <c:formatCode>General</c:formatCode>
                <c:ptCount val="5"/>
                <c:pt idx="0">
                  <c:v>0.8571</c:v>
                </c:pt>
                <c:pt idx="1">
                  <c:v>0.85</c:v>
                </c:pt>
                <c:pt idx="2">
                  <c:v>0.7407</c:v>
                </c:pt>
                <c:pt idx="3">
                  <c:v>0.9583</c:v>
                </c:pt>
                <c:pt idx="4">
                  <c:v>0.7857</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Sheet1!$F$2:$F$6</c:f>
              <c:numCache>
                <c:formatCode>General</c:formatCode>
                <c:ptCount val="5"/>
                <c:pt idx="0">
                  <c:v>0.0476</c:v>
                </c:pt>
                <c:pt idx="1">
                  <c:v>0.1</c:v>
                </c:pt>
                <c:pt idx="2">
                  <c:v>0.037</c:v>
                </c:pt>
                <c:pt idx="3">
                  <c:v>0.0</c:v>
                </c:pt>
                <c:pt idx="4">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Sheet1!$B$2:$B$6</c:f>
              <c:numCache>
                <c:formatCode>General</c:formatCode>
                <c:ptCount val="5"/>
                <c:pt idx="0">
                  <c:v>0.0</c:v>
                </c:pt>
                <c:pt idx="1">
                  <c:v>0.0</c:v>
                </c:pt>
                <c:pt idx="2">
                  <c:v>0.0</c:v>
                </c:pt>
                <c:pt idx="3">
                  <c:v>0.0</c:v>
                </c:pt>
                <c:pt idx="4">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Sheet1!$C$2:$C$6</c:f>
              <c:numCache>
                <c:formatCode>General</c:formatCode>
                <c:ptCount val="5"/>
                <c:pt idx="0">
                  <c:v>0.0</c:v>
                </c:pt>
                <c:pt idx="1">
                  <c:v>0.05</c:v>
                </c:pt>
                <c:pt idx="2">
                  <c:v>0.037</c:v>
                </c:pt>
                <c:pt idx="3">
                  <c:v>0.0</c:v>
                </c:pt>
                <c:pt idx="4">
                  <c:v>0.0357</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Sheet1!$D$2:$D$6</c:f>
              <c:numCache>
                <c:formatCode>General</c:formatCode>
                <c:ptCount val="5"/>
                <c:pt idx="0">
                  <c:v>0.1429</c:v>
                </c:pt>
                <c:pt idx="1">
                  <c:v>0.1</c:v>
                </c:pt>
                <c:pt idx="2">
                  <c:v>0.1481</c:v>
                </c:pt>
                <c:pt idx="3">
                  <c:v>0.0417</c:v>
                </c:pt>
                <c:pt idx="4">
                  <c:v>0.0</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Sheet1!$E$2:$E$6</c:f>
              <c:numCache>
                <c:formatCode>General</c:formatCode>
                <c:ptCount val="5"/>
                <c:pt idx="0">
                  <c:v>0.8571</c:v>
                </c:pt>
                <c:pt idx="1">
                  <c:v>0.85</c:v>
                </c:pt>
                <c:pt idx="2">
                  <c:v>0.7407</c:v>
                </c:pt>
                <c:pt idx="3">
                  <c:v>0.9583</c:v>
                </c:pt>
                <c:pt idx="4">
                  <c:v>0.9643</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Sheet1!$F$2:$F$6</c:f>
              <c:numCache>
                <c:formatCode>General</c:formatCode>
                <c:ptCount val="5"/>
                <c:pt idx="0">
                  <c:v>0.0</c:v>
                </c:pt>
                <c:pt idx="1">
                  <c:v>0.0</c:v>
                </c:pt>
                <c:pt idx="2">
                  <c:v>0.0741</c:v>
                </c:pt>
                <c:pt idx="3">
                  <c:v>0.0</c:v>
                </c:pt>
                <c:pt idx="4">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Sheet1!$B$2:$B$6</c:f>
              <c:numCache>
                <c:formatCode>General</c:formatCode>
                <c:ptCount val="5"/>
                <c:pt idx="0">
                  <c:v>0.0</c:v>
                </c:pt>
                <c:pt idx="1">
                  <c:v>0.0476</c:v>
                </c:pt>
                <c:pt idx="2">
                  <c:v>0.0</c:v>
                </c:pt>
                <c:pt idx="3">
                  <c:v>0.0</c:v>
                </c:pt>
                <c:pt idx="4">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Sheet1!$C$2:$C$6</c:f>
              <c:numCache>
                <c:formatCode>General</c:formatCode>
                <c:ptCount val="5"/>
                <c:pt idx="0">
                  <c:v>0.0</c:v>
                </c:pt>
                <c:pt idx="1">
                  <c:v>0.0952</c:v>
                </c:pt>
                <c:pt idx="2">
                  <c:v>0.037</c:v>
                </c:pt>
                <c:pt idx="3">
                  <c:v>0.0</c:v>
                </c:pt>
                <c:pt idx="4">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Sheet1!$D$2:$D$6</c:f>
              <c:numCache>
                <c:formatCode>General</c:formatCode>
                <c:ptCount val="5"/>
                <c:pt idx="0">
                  <c:v>0.0476</c:v>
                </c:pt>
                <c:pt idx="1">
                  <c:v>0.1905</c:v>
                </c:pt>
                <c:pt idx="2">
                  <c:v>0.2593</c:v>
                </c:pt>
                <c:pt idx="3">
                  <c:v>0.12</c:v>
                </c:pt>
                <c:pt idx="4">
                  <c:v>0.2963</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Sheet1!$E$2:$E$6</c:f>
              <c:numCache>
                <c:formatCode>General</c:formatCode>
                <c:ptCount val="5"/>
                <c:pt idx="0">
                  <c:v>0.9048</c:v>
                </c:pt>
                <c:pt idx="1">
                  <c:v>0.5238</c:v>
                </c:pt>
                <c:pt idx="2">
                  <c:v>0.5185</c:v>
                </c:pt>
                <c:pt idx="3">
                  <c:v>0.88</c:v>
                </c:pt>
                <c:pt idx="4">
                  <c:v>0.7037</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Ösbyskolan, 2022</c:v>
                </c:pt>
                <c:pt idx="1">
                  <c:v>Ösbyskolan, 2021</c:v>
                </c:pt>
                <c:pt idx="2">
                  <c:v>Ösbyskolan, 2020</c:v>
                </c:pt>
                <c:pt idx="3">
                  <c:v>Ösbyskolan, 2019</c:v>
                </c:pt>
                <c:pt idx="4">
                  <c:v>Ösbyskolan, 2018</c:v>
                </c:pt>
              </c:strCache>
            </c:strRef>
          </c:cat>
          <c:val>
            <c:numRef>
              <c:f>Sheet1!$F$2:$F$6</c:f>
              <c:numCache>
                <c:formatCode>General</c:formatCode>
                <c:ptCount val="5"/>
                <c:pt idx="0">
                  <c:v>0.0476</c:v>
                </c:pt>
                <c:pt idx="1">
                  <c:v>0.1429</c:v>
                </c:pt>
                <c:pt idx="2">
                  <c:v>0.1852</c:v>
                </c:pt>
                <c:pt idx="3">
                  <c:v>0.0</c:v>
                </c:pt>
                <c:pt idx="4">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1</cdr:x>
      <cdr:y>0.06518</cdr:y>
    </cdr:to>
    <cdr:sp macro="" textlink="">
      <cdr:nvSpPr>
        <cdr:cNvPr id="5" name="textruta 4">
          <a:extLst xmlns:a="http://schemas.openxmlformats.org/drawingml/2006/main">
            <a:ext uri="{FF2B5EF4-FFF2-40B4-BE49-F238E27FC236}">
              <a16:creationId xmlns:a16="http://schemas.microsoft.com/office/drawing/2014/main" id="{A9BFE704-E6D2-9F47-BA5F-F99586FFEBC9}"/>
            </a:ext>
          </a:extLst>
        </cdr:cNvPr>
        <cdr:cNvSpPr txBox="1"/>
      </cdr:nvSpPr>
      <cdr:spPr>
        <a:xfrm xmlns:a="http://schemas.openxmlformats.org/drawingml/2006/main">
          <a:off x="0" y="0"/>
          <a:ext cx="4893502" cy="204295"/>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endParaRPr sz="1100"/>
        </a:p>
      </cdr:txBody>
    </cdr:sp>
  </cdr:relSizeAnchor>
</c:userShapes>
</file>

<file path=ppt/drawings/drawing1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1</cdr:x>
      <cdr:y>0.06518</cdr:y>
    </cdr:to>
    <cdr:sp macro="" textlink="">
      <cdr:nvSpPr>
        <cdr:cNvPr id="5" name="textruta 4">
          <a:extLst xmlns:a="http://schemas.openxmlformats.org/drawingml/2006/main">
            <a:ext uri="{FF2B5EF4-FFF2-40B4-BE49-F238E27FC236}">
              <a16:creationId xmlns:a16="http://schemas.microsoft.com/office/drawing/2014/main" id="{A9BFE704-E6D2-9F47-BA5F-F99586FFEBC9}"/>
            </a:ext>
          </a:extLst>
        </cdr:cNvPr>
        <cdr:cNvSpPr txBox="1"/>
      </cdr:nvSpPr>
      <cdr:spPr>
        <a:xfrm xmlns:a="http://schemas.openxmlformats.org/drawingml/2006/main">
          <a:off x="0" y="0"/>
          <a:ext cx="4893502" cy="204295"/>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endParaRPr sz="1100"/>
        </a:p>
      </cdr:txBody>
    </cdr:sp>
  </cdr:relSizeAnchor>
</c:userShapes>
</file>

<file path=ppt/drawings/drawing2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4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4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4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9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9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9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5A00A9DD-4962-6547-81AE-7AA768CE721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defTabSz="1042873" eaLnBrk="1" fontAlgn="auto" hangingPunct="1">
              <a:spcBef>
                <a:spcPts val="0"/>
              </a:spcBef>
              <a:spcAft>
                <a:spcPts val="0"/>
              </a:spcAft>
              <a:defRPr sz="1200">
                <a:latin typeface="+mn-lt"/>
              </a:defRPr>
            </a:lvl1pPr>
          </a:lstStyle>
          <a:p>
            <a:pPr>
              <a:defRPr/>
            </a:pPr>
            <a:endParaRPr lang="sv-SE"/>
          </a:p>
        </p:txBody>
      </p:sp>
      <p:sp>
        <p:nvSpPr>
          <p:cNvPr id="3" name="Platshållare för datum 2">
            <a:extLst>
              <a:ext uri="{FF2B5EF4-FFF2-40B4-BE49-F238E27FC236}">
                <a16:creationId xmlns:a16="http://schemas.microsoft.com/office/drawing/2014/main" id="{1819249C-2BD3-1F42-B730-84E4E6839D91}"/>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defTabSz="1042873" eaLnBrk="1" fontAlgn="auto" hangingPunct="1">
              <a:spcBef>
                <a:spcPts val="0"/>
              </a:spcBef>
              <a:spcAft>
                <a:spcPts val="0"/>
              </a:spcAft>
              <a:defRPr sz="1200" smtClean="0">
                <a:latin typeface="+mn-lt"/>
              </a:defRPr>
            </a:lvl1pPr>
          </a:lstStyle>
          <a:p>
            <a:pPr>
              <a:defRPr/>
            </a:pPr>
            <a:fld id="{A72952AF-6B89-BC40-872B-377D137A8AFF}" type="datetimeFigureOut">
              <a:rPr lang="sv-SE"/>
              <a:pPr>
                <a:defRPr/>
              </a:pPr>
              <a:t>2022-04-22</a:t>
            </a:fld>
            <a:endParaRPr lang="sv-SE"/>
          </a:p>
        </p:txBody>
      </p:sp>
      <p:sp>
        <p:nvSpPr>
          <p:cNvPr id="4" name="Platshållare för bildobjekt 3">
            <a:extLst>
              <a:ext uri="{FF2B5EF4-FFF2-40B4-BE49-F238E27FC236}">
                <a16:creationId xmlns:a16="http://schemas.microsoft.com/office/drawing/2014/main" id="{C9C5BC43-FC3D-544D-81AE-952A750045A0}"/>
              </a:ext>
            </a:extLst>
          </p:cNvPr>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pPr lvl="0"/>
            <a:endParaRPr lang="sv-SE" noProof="0"/>
          </a:p>
        </p:txBody>
      </p:sp>
      <p:sp>
        <p:nvSpPr>
          <p:cNvPr id="5" name="Platshållare för anteckningar 4">
            <a:extLst>
              <a:ext uri="{FF2B5EF4-FFF2-40B4-BE49-F238E27FC236}">
                <a16:creationId xmlns:a16="http://schemas.microsoft.com/office/drawing/2014/main" id="{3716AD22-95CD-5640-8C7E-B9FA447C987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noProof="0"/>
              <a:t>Redigera format för bakgrundstext
Nivå två
Nivå tre
Nivå fyra
Nivå fem</a:t>
            </a:r>
          </a:p>
        </p:txBody>
      </p:sp>
      <p:sp>
        <p:nvSpPr>
          <p:cNvPr id="6" name="Platshållare för sidfot 5">
            <a:extLst>
              <a:ext uri="{FF2B5EF4-FFF2-40B4-BE49-F238E27FC236}">
                <a16:creationId xmlns:a16="http://schemas.microsoft.com/office/drawing/2014/main" id="{B8514494-6029-C144-9AE8-51CC80D298C5}"/>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1042873" eaLnBrk="1" fontAlgn="auto" hangingPunct="1">
              <a:spcBef>
                <a:spcPts val="0"/>
              </a:spcBef>
              <a:spcAft>
                <a:spcPts val="0"/>
              </a:spcAft>
              <a:defRPr sz="1200">
                <a:latin typeface="+mn-lt"/>
              </a:defRPr>
            </a:lvl1pPr>
          </a:lstStyle>
          <a:p>
            <a:pPr>
              <a:defRPr/>
            </a:pPr>
            <a:endParaRPr lang="sv-SE"/>
          </a:p>
        </p:txBody>
      </p:sp>
      <p:sp>
        <p:nvSpPr>
          <p:cNvPr id="7" name="Platshållare för bildnummer 6">
            <a:extLst>
              <a:ext uri="{FF2B5EF4-FFF2-40B4-BE49-F238E27FC236}">
                <a16:creationId xmlns:a16="http://schemas.microsoft.com/office/drawing/2014/main" id="{2866658B-FD0A-D94F-A191-3FDAACEAD90B}"/>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defTabSz="1042873" eaLnBrk="1" fontAlgn="auto" hangingPunct="1">
              <a:spcBef>
                <a:spcPts val="0"/>
              </a:spcBef>
              <a:spcAft>
                <a:spcPts val="0"/>
              </a:spcAft>
              <a:defRPr sz="1200" smtClean="0">
                <a:latin typeface="+mn-lt"/>
              </a:defRPr>
            </a:lvl1pPr>
          </a:lstStyle>
          <a:p>
            <a:pPr>
              <a:defRPr/>
            </a:pPr>
            <a:fld id="{28128438-2BF2-1448-98AA-4D4A4118A195}" type="slidenum">
              <a:rPr lang="sv-SE"/>
              <a:pPr>
                <a:defRPr/>
              </a:pPr>
              <a:t>‹#›</a:t>
            </a:fld>
            <a:endParaRPr lang="sv-SE"/>
          </a:p>
        </p:txBody>
      </p:sp>
    </p:spTree>
  </p:cSld>
  <p:clrMap bg1="lt1" tx1="dk1" bg2="lt2" tx2="dk2" accent1="accent1" accent2="accent2" accent3="accent3" accent4="accent4" accent5="accent5" accent6="accent6" hlink="hlink" folHlink="folHlink"/>
  <p:notesStyle>
    <a:lvl1pPr algn="l" defTabSz="1041400" rtl="0" fontAlgn="base">
      <a:spcBef>
        <a:spcPct val="30000"/>
      </a:spcBef>
      <a:spcAft>
        <a:spcPct val="0"/>
      </a:spcAft>
      <a:defRPr sz="1300" kern="1200">
        <a:solidFill>
          <a:schemeClr val="tx1"/>
        </a:solidFill>
        <a:latin typeface="+mn-lt"/>
        <a:ea typeface="+mn-ea"/>
        <a:cs typeface="+mn-cs"/>
      </a:defRPr>
    </a:lvl1pPr>
    <a:lvl2pPr marL="742950" indent="-285750" algn="l" defTabSz="1041400" rtl="0" fontAlgn="base">
      <a:spcBef>
        <a:spcPct val="30000"/>
      </a:spcBef>
      <a:spcAft>
        <a:spcPct val="0"/>
      </a:spcAft>
      <a:defRPr sz="1300" kern="1200">
        <a:solidFill>
          <a:schemeClr val="tx1"/>
        </a:solidFill>
        <a:latin typeface="+mn-lt"/>
        <a:ea typeface="+mn-ea"/>
        <a:cs typeface="+mn-cs"/>
      </a:defRPr>
    </a:lvl2pPr>
    <a:lvl3pPr marL="1143000" indent="-228600" algn="l" defTabSz="1041400" rtl="0" fontAlgn="base">
      <a:spcBef>
        <a:spcPct val="30000"/>
      </a:spcBef>
      <a:spcAft>
        <a:spcPct val="0"/>
      </a:spcAft>
      <a:defRPr sz="1300" kern="1200">
        <a:solidFill>
          <a:schemeClr val="tx1"/>
        </a:solidFill>
        <a:latin typeface="+mn-lt"/>
        <a:ea typeface="+mn-ea"/>
        <a:cs typeface="+mn-cs"/>
      </a:defRPr>
    </a:lvl3pPr>
    <a:lvl4pPr marL="1600200" indent="-228600" algn="l" defTabSz="1041400" rtl="0" fontAlgn="base">
      <a:spcBef>
        <a:spcPct val="30000"/>
      </a:spcBef>
      <a:spcAft>
        <a:spcPct val="0"/>
      </a:spcAft>
      <a:defRPr sz="1300" kern="1200">
        <a:solidFill>
          <a:schemeClr val="tx1"/>
        </a:solidFill>
        <a:latin typeface="+mn-lt"/>
        <a:ea typeface="+mn-ea"/>
        <a:cs typeface="+mn-cs"/>
      </a:defRPr>
    </a:lvl4pPr>
    <a:lvl5pPr marL="2057400" indent="-228600" algn="l" defTabSz="1041400" rtl="0" fontAlgn="base">
      <a:spcBef>
        <a:spcPct val="30000"/>
      </a:spcBef>
      <a:spcAft>
        <a:spcPct val="0"/>
      </a:spcAft>
      <a:defRPr sz="1300" kern="1200">
        <a:solidFill>
          <a:schemeClr val="tx1"/>
        </a:solidFill>
        <a:latin typeface="+mn-lt"/>
        <a:ea typeface="+mn-ea"/>
        <a:cs typeface="+mn-cs"/>
      </a:defRPr>
    </a:lvl5pPr>
    <a:lvl6pPr marL="2607183" algn="l" defTabSz="1042873" rtl="0" eaLnBrk="1" latinLnBrk="0" hangingPunct="1">
      <a:defRPr sz="1369" kern="1200">
        <a:solidFill>
          <a:schemeClr val="tx1"/>
        </a:solidFill>
        <a:latin typeface="+mn-lt"/>
        <a:ea typeface="+mn-ea"/>
        <a:cs typeface="+mn-cs"/>
      </a:defRPr>
    </a:lvl6pPr>
    <a:lvl7pPr marL="3128620" algn="l" defTabSz="1042873" rtl="0" eaLnBrk="1" latinLnBrk="0" hangingPunct="1">
      <a:defRPr sz="1369" kern="1200">
        <a:solidFill>
          <a:schemeClr val="tx1"/>
        </a:solidFill>
        <a:latin typeface="+mn-lt"/>
        <a:ea typeface="+mn-ea"/>
        <a:cs typeface="+mn-cs"/>
      </a:defRPr>
    </a:lvl7pPr>
    <a:lvl8pPr marL="3650056" algn="l" defTabSz="1042873" rtl="0" eaLnBrk="1" latinLnBrk="0" hangingPunct="1">
      <a:defRPr sz="1369" kern="1200">
        <a:solidFill>
          <a:schemeClr val="tx1"/>
        </a:solidFill>
        <a:latin typeface="+mn-lt"/>
        <a:ea typeface="+mn-ea"/>
        <a:cs typeface="+mn-cs"/>
      </a:defRPr>
    </a:lvl8pPr>
    <a:lvl9pPr marL="4171493" algn="l" defTabSz="1042873" rtl="0" eaLnBrk="1" latinLnBrk="0" hangingPunct="1">
      <a:defRPr sz="13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Platshållare för bildobjekt 1">
            <a:extLst>
              <a:ext uri="{FF2B5EF4-FFF2-40B4-BE49-F238E27FC236}">
                <a16:creationId xmlns:a16="http://schemas.microsoft.com/office/drawing/2014/main" id="{5DE87899-88B8-3547-9253-C07D6BDFD09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D5C5E546-CBBA-FC4C-9A57-B9560F857C24}"/>
              </a:ext>
            </a:extLst>
          </p:cNvPr>
          <p:cNvSpPr>
            <a:spLocks noGrp="1"/>
          </p:cNvSpPr>
          <p:nvPr>
            <p:ph type="body" idx="1"/>
          </p:nvPr>
        </p:nvSpPr>
        <p:spPr/>
        <p:txBody>
          <a:bodyPr/>
          <a:lstStyle/>
          <a:p>
            <a:pPr defTabSz="1042873" fontAlgn="auto">
              <a:spcBef>
                <a:spcPts val="0"/>
              </a:spcBef>
              <a:spcAft>
                <a:spcPts val="0"/>
              </a:spcAft>
              <a:defRPr/>
            </a:pPr>
            <a:endParaRPr lang="sv-SE" sz="1369" dirty="0"/>
          </a:p>
        </p:txBody>
      </p:sp>
      <p:sp>
        <p:nvSpPr>
          <p:cNvPr id="9219" name="Platshållare för bildnummer 3">
            <a:extLst>
              <a:ext uri="{FF2B5EF4-FFF2-40B4-BE49-F238E27FC236}">
                <a16:creationId xmlns:a16="http://schemas.microsoft.com/office/drawing/2014/main" id="{D3242640-5221-FC49-B5EA-E1139A57DC1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CFEBF37C-A96B-D44F-8936-524987D9C343}" type="slidenum">
              <a:rPr lang="sv-SE" altLang="en-SE" sz="1200">
                <a:latin typeface="Calibri" panose="020F0502020204030204" pitchFamily="34" charset="0"/>
              </a:rPr>
              <a:pPr defTabSz="1041400" fontAlgn="base">
                <a:spcBef>
                  <a:spcPct val="0"/>
                </a:spcBef>
                <a:spcAft>
                  <a:spcPct val="0"/>
                </a:spcAft>
              </a:pPr>
              <a:t>1</a:t>
            </a:fld>
            <a:endParaRPr lang="sv-SE" altLang="en-SE" sz="120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Platshållare för bildobjekt 1">
            <a:extLst>
              <a:ext uri="{FF2B5EF4-FFF2-40B4-BE49-F238E27FC236}">
                <a16:creationId xmlns:a16="http://schemas.microsoft.com/office/drawing/2014/main" id="{7D3B3528-9EC0-C046-A43E-67508783047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09E1A9A9-6F22-654B-9E55-51BDEE2B4247}"/>
              </a:ext>
            </a:extLst>
          </p:cNvPr>
          <p:cNvSpPr>
            <a:spLocks noGrp="1"/>
          </p:cNvSpPr>
          <p:nvPr>
            <p:ph type="body" idx="1"/>
          </p:nvPr>
        </p:nvSpPr>
        <p:spPr/>
        <p:txBody>
          <a:bodyPr/>
          <a:lstStyle/>
          <a:p>
            <a:pPr defTabSz="1042873" fontAlgn="auto">
              <a:spcBef>
                <a:spcPts val="0"/>
              </a:spcBef>
              <a:spcAft>
                <a:spcPts val="0"/>
              </a:spcAft>
              <a:defRPr/>
            </a:pPr>
            <a:endParaRPr lang="sv-SE" sz="1369" dirty="0"/>
          </a:p>
        </p:txBody>
      </p:sp>
      <p:sp>
        <p:nvSpPr>
          <p:cNvPr id="26627" name="Platshållare för bildnummer 3">
            <a:extLst>
              <a:ext uri="{FF2B5EF4-FFF2-40B4-BE49-F238E27FC236}">
                <a16:creationId xmlns:a16="http://schemas.microsoft.com/office/drawing/2014/main" id="{125D2662-E6DF-4A41-A38A-EA9818A6343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5DA8BB67-83AA-C447-8DF0-B33DE0A1D2B3}" type="slidenum">
              <a:rPr lang="sv-SE" altLang="en-SE" sz="1200">
                <a:latin typeface="Calibri" panose="020F0502020204030204" pitchFamily="34" charset="0"/>
              </a:rPr>
              <a:pPr defTabSz="1041400" fontAlgn="base">
                <a:spcBef>
                  <a:spcPct val="0"/>
                </a:spcBef>
                <a:spcAft>
                  <a:spcPct val="0"/>
                </a:spcAft>
              </a:pPr>
              <a:t>11</a:t>
            </a:fld>
            <a:endParaRPr lang="sv-SE" altLang="en-SE" sz="1200">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Platshållare för bildobjekt 1">
            <a:extLst>
              <a:ext uri="{FF2B5EF4-FFF2-40B4-BE49-F238E27FC236}">
                <a16:creationId xmlns:a16="http://schemas.microsoft.com/office/drawing/2014/main" id="{128CEAC0-2DE9-1941-B2BC-7D886421F9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821CE2B0-7C3C-4D43-BF0A-0B859E766924}"/>
              </a:ext>
            </a:extLst>
          </p:cNvPr>
          <p:cNvSpPr>
            <a:spLocks noGrp="1"/>
          </p:cNvSpPr>
          <p:nvPr>
            <p:ph type="body" idx="1"/>
          </p:nvPr>
        </p:nvSpPr>
        <p:spPr/>
        <p:txBody>
          <a:bodyPr/>
          <a:lstStyle/>
          <a:p>
            <a:pPr defTabSz="1042873" fontAlgn="auto">
              <a:spcBef>
                <a:spcPts val="0"/>
              </a:spcBef>
              <a:spcAft>
                <a:spcPts val="0"/>
              </a:spcAft>
              <a:defRPr/>
            </a:pPr>
            <a:endParaRPr lang="sv-SE" sz="1369"/>
          </a:p>
        </p:txBody>
      </p:sp>
      <p:sp>
        <p:nvSpPr>
          <p:cNvPr id="38915" name="Platshållare för bildnummer 3">
            <a:extLst>
              <a:ext uri="{FF2B5EF4-FFF2-40B4-BE49-F238E27FC236}">
                <a16:creationId xmlns:a16="http://schemas.microsoft.com/office/drawing/2014/main" id="{790537E5-C69D-C64A-A351-8E908163E1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B84311F3-A9FF-404F-BBBD-31A714B380C2}" type="slidenum">
              <a:rPr lang="sv-SE" altLang="en-SE" sz="1200">
                <a:latin typeface="Calibri" panose="020F0502020204030204" pitchFamily="34" charset="0"/>
              </a:rPr>
              <a:pPr defTabSz="1041400" fontAlgn="base">
                <a:spcBef>
                  <a:spcPct val="0"/>
                </a:spcBef>
                <a:spcAft>
                  <a:spcPct val="0"/>
                </a:spcAft>
              </a:pPr>
              <a:t>12</a:t>
            </a:fld>
            <a:endParaRPr lang="sv-SE" altLang="en-SE" sz="1200">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Platshållare för bildobjekt 1">
            <a:extLst>
              <a:ext uri="{FF2B5EF4-FFF2-40B4-BE49-F238E27FC236}">
                <a16:creationId xmlns:a16="http://schemas.microsoft.com/office/drawing/2014/main" id="{C51BAC9E-F5D3-9244-A31C-34A9CDB8228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0C215B3C-C00B-6043-9025-2ACACA49C033}"/>
              </a:ext>
            </a:extLst>
          </p:cNvPr>
          <p:cNvSpPr>
            <a:spLocks noGrp="1"/>
          </p:cNvSpPr>
          <p:nvPr>
            <p:ph type="body" idx="1"/>
          </p:nvPr>
        </p:nvSpPr>
        <p:spPr/>
        <p:txBody>
          <a:bodyPr/>
          <a:lstStyle/>
          <a:p>
            <a:pPr defTabSz="1042873" fontAlgn="auto">
              <a:spcBef>
                <a:spcPts val="0"/>
              </a:spcBef>
              <a:spcAft>
                <a:spcPts val="0"/>
              </a:spcAft>
              <a:defRPr/>
            </a:pPr>
            <a:endParaRPr lang="sv-SE" sz="1369"/>
          </a:p>
        </p:txBody>
      </p:sp>
      <p:sp>
        <p:nvSpPr>
          <p:cNvPr id="40963" name="Platshållare för bildnummer 3">
            <a:extLst>
              <a:ext uri="{FF2B5EF4-FFF2-40B4-BE49-F238E27FC236}">
                <a16:creationId xmlns:a16="http://schemas.microsoft.com/office/drawing/2014/main" id="{1EA8D6F9-9AEB-4D48-8258-47A6049B04F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C2C9809A-AE6A-9C49-A1B3-9C5731291F5A}" type="slidenum">
              <a:rPr lang="sv-SE" altLang="en-SE" sz="1200">
                <a:latin typeface="Calibri" panose="020F0502020204030204" pitchFamily="34" charset="0"/>
              </a:rPr>
              <a:pPr defTabSz="1041400" fontAlgn="base">
                <a:spcBef>
                  <a:spcPct val="0"/>
                </a:spcBef>
                <a:spcAft>
                  <a:spcPct val="0"/>
                </a:spcAft>
              </a:pPr>
              <a:t>13</a:t>
            </a:fld>
            <a:endParaRPr lang="sv-SE" altLang="en-SE" sz="1200">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Platshållare för bildobjekt 1">
            <a:extLst>
              <a:ext uri="{FF2B5EF4-FFF2-40B4-BE49-F238E27FC236}">
                <a16:creationId xmlns:a16="http://schemas.microsoft.com/office/drawing/2014/main" id="{C51BAC9E-F5D3-9244-A31C-34A9CDB8228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0C215B3C-C00B-6043-9025-2ACACA49C033}"/>
              </a:ext>
            </a:extLst>
          </p:cNvPr>
          <p:cNvSpPr>
            <a:spLocks noGrp="1"/>
          </p:cNvSpPr>
          <p:nvPr>
            <p:ph type="body" idx="1"/>
          </p:nvPr>
        </p:nvSpPr>
        <p:spPr/>
        <p:txBody>
          <a:bodyPr/>
          <a:lstStyle/>
          <a:p>
            <a:pPr defTabSz="1042873" fontAlgn="auto">
              <a:spcBef>
                <a:spcPts val="0"/>
              </a:spcBef>
              <a:spcAft>
                <a:spcPts val="0"/>
              </a:spcAft>
              <a:defRPr/>
            </a:pPr>
            <a:endParaRPr lang="sv-SE" sz="1369"/>
          </a:p>
        </p:txBody>
      </p:sp>
      <p:sp>
        <p:nvSpPr>
          <p:cNvPr id="40963" name="Platshållare för bildnummer 3">
            <a:extLst>
              <a:ext uri="{FF2B5EF4-FFF2-40B4-BE49-F238E27FC236}">
                <a16:creationId xmlns:a16="http://schemas.microsoft.com/office/drawing/2014/main" id="{1EA8D6F9-9AEB-4D48-8258-47A6049B04F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C2C9809A-AE6A-9C49-A1B3-9C5731291F5A}" type="slidenum">
              <a:rPr lang="sv-SE" altLang="en-SE" sz="1200">
                <a:latin typeface="Calibri" panose="020F0502020204030204" pitchFamily="34" charset="0"/>
              </a:rPr>
              <a:pPr defTabSz="1041400" fontAlgn="base">
                <a:spcBef>
                  <a:spcPct val="0"/>
                </a:spcBef>
                <a:spcAft>
                  <a:spcPct val="0"/>
                </a:spcAft>
              </a:pPr>
              <a:t>14</a:t>
            </a:fld>
            <a:endParaRPr lang="sv-SE" altLang="en-SE" sz="1200">
              <a:latin typeface="Calibri" panose="020F0502020204030204" pitchFamily="34" charset="0"/>
            </a:endParaRPr>
          </a:p>
        </p:txBody>
      </p:sp>
    </p:spTree>
    <p:extLst>
      <p:ext uri="{BB962C8B-B14F-4D97-AF65-F5344CB8AC3E}">
        <p14:creationId xmlns:p14="http://schemas.microsoft.com/office/powerpoint/2010/main" val="2990911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Platshållare för bildobjekt 1">
            <a:extLst>
              <a:ext uri="{FF2B5EF4-FFF2-40B4-BE49-F238E27FC236}">
                <a16:creationId xmlns:a16="http://schemas.microsoft.com/office/drawing/2014/main" id="{C51BAC9E-F5D3-9244-A31C-34A9CDB8228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0C215B3C-C00B-6043-9025-2ACACA49C033}"/>
              </a:ext>
            </a:extLst>
          </p:cNvPr>
          <p:cNvSpPr>
            <a:spLocks noGrp="1"/>
          </p:cNvSpPr>
          <p:nvPr>
            <p:ph type="body" idx="1"/>
          </p:nvPr>
        </p:nvSpPr>
        <p:spPr/>
        <p:txBody>
          <a:bodyPr/>
          <a:lstStyle/>
          <a:p>
            <a:pPr defTabSz="1042873" fontAlgn="auto">
              <a:spcBef>
                <a:spcPts val="0"/>
              </a:spcBef>
              <a:spcAft>
                <a:spcPts val="0"/>
              </a:spcAft>
              <a:defRPr/>
            </a:pPr>
            <a:endParaRPr lang="sv-SE" sz="1369"/>
          </a:p>
        </p:txBody>
      </p:sp>
      <p:sp>
        <p:nvSpPr>
          <p:cNvPr id="40963" name="Platshållare för bildnummer 3">
            <a:extLst>
              <a:ext uri="{FF2B5EF4-FFF2-40B4-BE49-F238E27FC236}">
                <a16:creationId xmlns:a16="http://schemas.microsoft.com/office/drawing/2014/main" id="{1EA8D6F9-9AEB-4D48-8258-47A6049B04F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C2C9809A-AE6A-9C49-A1B3-9C5731291F5A}" type="slidenum">
              <a:rPr lang="sv-SE" altLang="en-SE" sz="1200">
                <a:latin typeface="Calibri" panose="020F0502020204030204" pitchFamily="34" charset="0"/>
              </a:rPr>
              <a:pPr defTabSz="1041400" fontAlgn="base">
                <a:spcBef>
                  <a:spcPct val="0"/>
                </a:spcBef>
                <a:spcAft>
                  <a:spcPct val="0"/>
                </a:spcAft>
              </a:pPr>
              <a:t>15</a:t>
            </a:fld>
            <a:endParaRPr lang="sv-SE" altLang="en-SE" sz="1200">
              <a:latin typeface="Calibri" panose="020F0502020204030204" pitchFamily="34" charset="0"/>
            </a:endParaRPr>
          </a:p>
        </p:txBody>
      </p:sp>
    </p:spTree>
    <p:extLst>
      <p:ext uri="{BB962C8B-B14F-4D97-AF65-F5344CB8AC3E}">
        <p14:creationId xmlns:p14="http://schemas.microsoft.com/office/powerpoint/2010/main" val="3557764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16</a:t>
            </a:fld>
            <a:endParaRPr lang="sv-SE"/>
          </a:p>
        </p:txBody>
      </p:sp>
    </p:spTree>
    <p:extLst>
      <p:ext uri="{BB962C8B-B14F-4D97-AF65-F5344CB8AC3E}">
        <p14:creationId xmlns:p14="http://schemas.microsoft.com/office/powerpoint/2010/main" val="5585715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17</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18</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20</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Platshållare för bildobjekt 1">
            <a:extLst>
              <a:ext uri="{FF2B5EF4-FFF2-40B4-BE49-F238E27FC236}">
                <a16:creationId xmlns:a16="http://schemas.microsoft.com/office/drawing/2014/main" id="{D5411ABE-8D24-C343-BEC9-974B5B257F0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31CB13CE-153F-4A47-962C-DA1F3055D654}"/>
              </a:ext>
            </a:extLst>
          </p:cNvPr>
          <p:cNvSpPr>
            <a:spLocks noGrp="1"/>
          </p:cNvSpPr>
          <p:nvPr>
            <p:ph type="body" idx="1"/>
          </p:nvPr>
        </p:nvSpPr>
        <p:spPr/>
        <p:txBody>
          <a:bodyPr/>
          <a:lstStyle/>
          <a:p>
            <a:pPr defTabSz="1042873" fontAlgn="auto">
              <a:spcBef>
                <a:spcPts val="0"/>
              </a:spcBef>
              <a:spcAft>
                <a:spcPts val="0"/>
              </a:spcAft>
              <a:defRPr/>
            </a:pPr>
            <a:endParaRPr lang="sv-SE" sz="1369" dirty="0"/>
          </a:p>
        </p:txBody>
      </p:sp>
      <p:sp>
        <p:nvSpPr>
          <p:cNvPr id="12291" name="Platshållare för bildnummer 3">
            <a:extLst>
              <a:ext uri="{FF2B5EF4-FFF2-40B4-BE49-F238E27FC236}">
                <a16:creationId xmlns:a16="http://schemas.microsoft.com/office/drawing/2014/main" id="{6B52258F-01A0-4D42-AA60-BF9C9898A44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97C0D3B6-697C-3649-ADE6-1261C36BD99F}" type="slidenum">
              <a:rPr lang="sv-SE" altLang="en-SE" sz="1200">
                <a:latin typeface="Calibri" panose="020F0502020204030204" pitchFamily="34" charset="0"/>
              </a:rPr>
              <a:pPr defTabSz="1041400" fontAlgn="base">
                <a:spcBef>
                  <a:spcPct val="0"/>
                </a:spcBef>
                <a:spcAft>
                  <a:spcPct val="0"/>
                </a:spcAft>
              </a:pPr>
              <a:t>3</a:t>
            </a:fld>
            <a:endParaRPr lang="sv-SE" altLang="en-SE" sz="1200">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22</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24</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25</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27</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28</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29</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Platshållare för bildobjekt 1">
            <a:extLst>
              <a:ext uri="{FF2B5EF4-FFF2-40B4-BE49-F238E27FC236}">
                <a16:creationId xmlns:a16="http://schemas.microsoft.com/office/drawing/2014/main" id="{9541C4F6-817A-2545-9E66-4327000711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F91757E3-7B7D-8A4C-A770-00601C30A403}"/>
              </a:ext>
            </a:extLst>
          </p:cNvPr>
          <p:cNvSpPr>
            <a:spLocks noGrp="1"/>
          </p:cNvSpPr>
          <p:nvPr>
            <p:ph type="body" idx="1"/>
          </p:nvPr>
        </p:nvSpPr>
        <p:spPr/>
        <p:txBody>
          <a:bodyPr/>
          <a:lstStyle/>
          <a:p>
            <a:pPr defTabSz="1042873" fontAlgn="auto">
              <a:spcBef>
                <a:spcPts val="0"/>
              </a:spcBef>
              <a:spcAft>
                <a:spcPts val="0"/>
              </a:spcAft>
              <a:defRPr/>
            </a:pPr>
            <a:endParaRPr lang="sv-SE" sz="1369"/>
          </a:p>
        </p:txBody>
      </p:sp>
      <p:sp>
        <p:nvSpPr>
          <p:cNvPr id="14339" name="Platshållare för bildnummer 3">
            <a:extLst>
              <a:ext uri="{FF2B5EF4-FFF2-40B4-BE49-F238E27FC236}">
                <a16:creationId xmlns:a16="http://schemas.microsoft.com/office/drawing/2014/main" id="{D98DEFB1-A09C-1C45-87B4-8CC8D7619A6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125BFBE6-8CB9-1A48-B2E8-971AA206D703}" type="slidenum">
              <a:rPr lang="sv-SE" altLang="en-SE" sz="1200">
                <a:latin typeface="Calibri" panose="020F0502020204030204" pitchFamily="34" charset="0"/>
              </a:rPr>
              <a:pPr defTabSz="1041400" fontAlgn="base">
                <a:spcBef>
                  <a:spcPct val="0"/>
                </a:spcBef>
                <a:spcAft>
                  <a:spcPct val="0"/>
                </a:spcAft>
              </a:pPr>
              <a:t>4</a:t>
            </a:fld>
            <a:endParaRPr lang="sv-SE" altLang="en-SE" sz="1200">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32</a:t>
            </a:fld>
            <a:endParaRPr lang="sv-SE"/>
          </a:p>
        </p:txBody>
      </p:sp>
    </p:spTree>
    <p:extLst>
      <p:ext uri="{BB962C8B-B14F-4D97-AF65-F5344CB8AC3E}">
        <p14:creationId xmlns:p14="http://schemas.microsoft.com/office/powerpoint/2010/main" val="5585715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33</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34</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36</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38</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40</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a:t>
            </a:fld>
            <a:endParaRPr lang="sv-SE"/>
          </a:p>
        </p:txBody>
      </p:sp>
    </p:spTree>
    <p:extLst>
      <p:ext uri="{BB962C8B-B14F-4D97-AF65-F5344CB8AC3E}">
        <p14:creationId xmlns:p14="http://schemas.microsoft.com/office/powerpoint/2010/main" val="11797234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41</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43</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44</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45</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48</a:t>
            </a:fld>
            <a:endParaRPr lang="sv-SE"/>
          </a:p>
        </p:txBody>
      </p:sp>
    </p:spTree>
    <p:extLst>
      <p:ext uri="{BB962C8B-B14F-4D97-AF65-F5344CB8AC3E}">
        <p14:creationId xmlns:p14="http://schemas.microsoft.com/office/powerpoint/2010/main" val="5585715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49</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50</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6</a:t>
            </a:fld>
            <a:endParaRPr lang="sv-SE"/>
          </a:p>
        </p:txBody>
      </p:sp>
    </p:spTree>
    <p:extLst>
      <p:ext uri="{BB962C8B-B14F-4D97-AF65-F5344CB8AC3E}">
        <p14:creationId xmlns:p14="http://schemas.microsoft.com/office/powerpoint/2010/main" val="9200862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52</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54</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56</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57</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59</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60</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7</a:t>
            </a:fld>
            <a:endParaRPr lang="sv-SE"/>
          </a:p>
        </p:txBody>
      </p:sp>
    </p:spTree>
    <p:extLst>
      <p:ext uri="{BB962C8B-B14F-4D97-AF65-F5344CB8AC3E}">
        <p14:creationId xmlns:p14="http://schemas.microsoft.com/office/powerpoint/2010/main" val="40162130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61</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81C3B8D-7141-954A-9EE2-0A3BF8E80BF3}" type="slidenum">
              <a:rPr lang="sv-SE" smtClean="0"/>
              <a:t>8</a:t>
            </a:fld>
            <a:endParaRPr lang="sv-SE"/>
          </a:p>
        </p:txBody>
      </p:sp>
    </p:spTree>
    <p:extLst>
      <p:ext uri="{BB962C8B-B14F-4D97-AF65-F5344CB8AC3E}">
        <p14:creationId xmlns:p14="http://schemas.microsoft.com/office/powerpoint/2010/main" val="2123388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Platshållare för bildobjekt 1">
            <a:extLst>
              <a:ext uri="{FF2B5EF4-FFF2-40B4-BE49-F238E27FC236}">
                <a16:creationId xmlns:a16="http://schemas.microsoft.com/office/drawing/2014/main" id="{1925E33F-C24F-AE44-BAC3-E28DD61778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DF077BEA-6D59-8F49-9FB9-5A9110FD9290}"/>
              </a:ext>
            </a:extLst>
          </p:cNvPr>
          <p:cNvSpPr>
            <a:spLocks noGrp="1"/>
          </p:cNvSpPr>
          <p:nvPr>
            <p:ph type="body" idx="1"/>
          </p:nvPr>
        </p:nvSpPr>
        <p:spPr/>
        <p:txBody>
          <a:bodyPr/>
          <a:lstStyle/>
          <a:p>
            <a:pPr defTabSz="1042873" fontAlgn="auto">
              <a:spcBef>
                <a:spcPts val="0"/>
              </a:spcBef>
              <a:spcAft>
                <a:spcPts val="0"/>
              </a:spcAft>
              <a:defRPr/>
            </a:pPr>
            <a:endParaRPr lang="sv-SE" sz="1369" dirty="0"/>
          </a:p>
        </p:txBody>
      </p:sp>
      <p:sp>
        <p:nvSpPr>
          <p:cNvPr id="24579" name="Platshållare för bildnummer 3">
            <a:extLst>
              <a:ext uri="{FF2B5EF4-FFF2-40B4-BE49-F238E27FC236}">
                <a16:creationId xmlns:a16="http://schemas.microsoft.com/office/drawing/2014/main" id="{D08321ED-BFE2-184D-9C3F-DF2DA736A7C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E135A61E-DAAC-BC42-8B61-C1C69B268012}" type="slidenum">
              <a:rPr lang="sv-SE" altLang="en-SE" sz="1200">
                <a:latin typeface="Calibri" panose="020F0502020204030204" pitchFamily="34" charset="0"/>
              </a:rPr>
              <a:pPr defTabSz="1041400" fontAlgn="base">
                <a:spcBef>
                  <a:spcPct val="0"/>
                </a:spcBef>
                <a:spcAft>
                  <a:spcPct val="0"/>
                </a:spcAft>
              </a:pPr>
              <a:t>9</a:t>
            </a:fld>
            <a:endParaRPr lang="sv-SE" altLang="en-SE" sz="120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Platshållare för bildobjekt 1">
            <a:extLst>
              <a:ext uri="{FF2B5EF4-FFF2-40B4-BE49-F238E27FC236}">
                <a16:creationId xmlns:a16="http://schemas.microsoft.com/office/drawing/2014/main" id="{1925E33F-C24F-AE44-BAC3-E28DD61778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DF077BEA-6D59-8F49-9FB9-5A9110FD9290}"/>
              </a:ext>
            </a:extLst>
          </p:cNvPr>
          <p:cNvSpPr>
            <a:spLocks noGrp="1"/>
          </p:cNvSpPr>
          <p:nvPr>
            <p:ph type="body" idx="1"/>
          </p:nvPr>
        </p:nvSpPr>
        <p:spPr/>
        <p:txBody>
          <a:bodyPr/>
          <a:lstStyle/>
          <a:p>
            <a:pPr defTabSz="1042873" fontAlgn="auto">
              <a:spcBef>
                <a:spcPts val="0"/>
              </a:spcBef>
              <a:spcAft>
                <a:spcPts val="0"/>
              </a:spcAft>
              <a:defRPr/>
            </a:pPr>
            <a:endParaRPr lang="sv-SE" sz="1369" dirty="0"/>
          </a:p>
        </p:txBody>
      </p:sp>
      <p:sp>
        <p:nvSpPr>
          <p:cNvPr id="24579" name="Platshållare för bildnummer 3">
            <a:extLst>
              <a:ext uri="{FF2B5EF4-FFF2-40B4-BE49-F238E27FC236}">
                <a16:creationId xmlns:a16="http://schemas.microsoft.com/office/drawing/2014/main" id="{D08321ED-BFE2-184D-9C3F-DF2DA736A7C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E135A61E-DAAC-BC42-8B61-C1C69B268012}" type="slidenum">
              <a:rPr lang="sv-SE" altLang="en-SE" sz="1200">
                <a:latin typeface="Calibri" panose="020F0502020204030204" pitchFamily="34" charset="0"/>
              </a:rPr>
              <a:pPr defTabSz="1041400" fontAlgn="base">
                <a:spcBef>
                  <a:spcPct val="0"/>
                </a:spcBef>
                <a:spcAft>
                  <a:spcPct val="0"/>
                </a:spcAft>
              </a:pPr>
              <a:t>10</a:t>
            </a:fld>
            <a:endParaRPr lang="sv-SE" altLang="en-SE" sz="1200">
              <a:latin typeface="Calibri" panose="020F0502020204030204" pitchFamily="34" charset="0"/>
            </a:endParaRPr>
          </a:p>
        </p:txBody>
      </p:sp>
    </p:spTree>
    <p:extLst>
      <p:ext uri="{BB962C8B-B14F-4D97-AF65-F5344CB8AC3E}">
        <p14:creationId xmlns:p14="http://schemas.microsoft.com/office/powerpoint/2010/main" val="3356870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Anpassad layout">
    <p:bg>
      <p:bgPr>
        <a:solidFill>
          <a:srgbClr val="AED9DD"/>
        </a:solidFill>
        <a:effectLst/>
      </p:bgPr>
    </p:bg>
    <p:spTree>
      <p:nvGrpSpPr>
        <p:cNvPr id="1" name=""/>
        <p:cNvGrpSpPr/>
        <p:nvPr/>
      </p:nvGrpSpPr>
      <p:grpSpPr>
        <a:xfrm>
          <a:off x="0" y="0"/>
          <a:ext cx="0" cy="0"/>
          <a:chOff x="0" y="0"/>
          <a:chExt cx="0" cy="0"/>
        </a:xfrm>
      </p:grpSpPr>
      <p:sp>
        <p:nvSpPr>
          <p:cNvPr id="3" name="Ellips 3">
            <a:extLst>
              <a:ext uri="{FF2B5EF4-FFF2-40B4-BE49-F238E27FC236}">
                <a16:creationId xmlns:a16="http://schemas.microsoft.com/office/drawing/2014/main" id="{A1D90281-98A8-DB46-BC8C-4D6A4F4FCF65}"/>
              </a:ext>
            </a:extLst>
          </p:cNvPr>
          <p:cNvSpPr/>
          <p:nvPr userDrawn="1"/>
        </p:nvSpPr>
        <p:spPr>
          <a:xfrm>
            <a:off x="758825" y="655638"/>
            <a:ext cx="4456113" cy="4398962"/>
          </a:xfrm>
          <a:prstGeom prst="ellipse">
            <a:avLst/>
          </a:prstGeom>
          <a:solidFill>
            <a:srgbClr val="E4F5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endParaRPr lang="sv-SE" sz="2053" dirty="0"/>
          </a:p>
        </p:txBody>
      </p:sp>
      <p:sp>
        <p:nvSpPr>
          <p:cNvPr id="4" name="Rektangel 4">
            <a:extLst>
              <a:ext uri="{FF2B5EF4-FFF2-40B4-BE49-F238E27FC236}">
                <a16:creationId xmlns:a16="http://schemas.microsoft.com/office/drawing/2014/main" id="{7383B835-C451-374D-A975-17C8F818E94C}"/>
              </a:ext>
            </a:extLst>
          </p:cNvPr>
          <p:cNvSpPr/>
          <p:nvPr userDrawn="1"/>
        </p:nvSpPr>
        <p:spPr>
          <a:xfrm rot="5400000">
            <a:off x="4494213" y="1362075"/>
            <a:ext cx="1703387" cy="106918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endParaRPr lang="sv-SE" sz="2053" dirty="0"/>
          </a:p>
        </p:txBody>
      </p:sp>
      <p:pic>
        <p:nvPicPr>
          <p:cNvPr id="5" name="Bildobjekt 7" descr="En bild som visar text, tecken, clipart&#10;&#10;Automatiskt genererad beskrivning">
            <a:extLst>
              <a:ext uri="{FF2B5EF4-FFF2-40B4-BE49-F238E27FC236}">
                <a16:creationId xmlns:a16="http://schemas.microsoft.com/office/drawing/2014/main" id="{A1211CA9-4E97-404A-AE58-9D3E7A26746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759" r="56329"/>
          <a:stretch>
            <a:fillRect/>
          </a:stretch>
        </p:blipFill>
        <p:spPr bwMode="auto">
          <a:xfrm>
            <a:off x="8612188" y="5957888"/>
            <a:ext cx="1903412"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objekt 11">
            <a:extLst>
              <a:ext uri="{FF2B5EF4-FFF2-40B4-BE49-F238E27FC236}">
                <a16:creationId xmlns:a16="http://schemas.microsoft.com/office/drawing/2014/main" id="{B04E0061-D176-4642-A935-9330313D605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64088" y="6084888"/>
            <a:ext cx="14668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latshållare för bild 9"/>
          <p:cNvSpPr>
            <a:spLocks noGrp="1"/>
          </p:cNvSpPr>
          <p:nvPr>
            <p:ph type="pic" sz="quarter" idx="10"/>
          </p:nvPr>
        </p:nvSpPr>
        <p:spPr>
          <a:xfrm>
            <a:off x="6406365" y="5958474"/>
            <a:ext cx="2205186" cy="1522475"/>
          </a:xfrm>
        </p:spPr>
        <p:txBody>
          <a:bodyPr rtlCol="0">
            <a:normAutofit/>
          </a:bodyPr>
          <a:lstStyle/>
          <a:p>
            <a:pPr lvl="0"/>
            <a:endParaRPr lang="sv-SE" noProof="0"/>
          </a:p>
        </p:txBody>
      </p:sp>
    </p:spTree>
    <p:extLst>
      <p:ext uri="{BB962C8B-B14F-4D97-AF65-F5344CB8AC3E}">
        <p14:creationId xmlns:p14="http://schemas.microsoft.com/office/powerpoint/2010/main" val="4209946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sp>
        <p:nvSpPr>
          <p:cNvPr id="3" name="Rektangel 6">
            <a:extLst>
              <a:ext uri="{FF2B5EF4-FFF2-40B4-BE49-F238E27FC236}">
                <a16:creationId xmlns:a16="http://schemas.microsoft.com/office/drawing/2014/main" id="{B9BB94D3-213E-4449-9D27-7FE96166C7C9}"/>
              </a:ext>
            </a:extLst>
          </p:cNvPr>
          <p:cNvSpPr/>
          <p:nvPr userDrawn="1"/>
        </p:nvSpPr>
        <p:spPr>
          <a:xfrm>
            <a:off x="6242756" y="0"/>
            <a:ext cx="4449057" cy="7559675"/>
          </a:xfrm>
          <a:prstGeom prst="rect">
            <a:avLst/>
          </a:prstGeom>
          <a:solidFill>
            <a:srgbClr val="C3E4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endParaRPr lang="sv-SE" sz="2053" dirty="0"/>
          </a:p>
        </p:txBody>
      </p:sp>
      <p:pic>
        <p:nvPicPr>
          <p:cNvPr id="4" name="Bildobjekt 5">
            <a:extLst>
              <a:ext uri="{FF2B5EF4-FFF2-40B4-BE49-F238E27FC236}">
                <a16:creationId xmlns:a16="http://schemas.microsoft.com/office/drawing/2014/main" id="{C7CEB53B-DFE3-2041-A218-3E9D5DCD742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867900" y="6738938"/>
            <a:ext cx="566738"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llips 7">
            <a:extLst>
              <a:ext uri="{FF2B5EF4-FFF2-40B4-BE49-F238E27FC236}">
                <a16:creationId xmlns:a16="http://schemas.microsoft.com/office/drawing/2014/main" id="{05A86000-E69B-454E-9F38-E485E0E4C73D}"/>
              </a:ext>
            </a:extLst>
          </p:cNvPr>
          <p:cNvSpPr/>
          <p:nvPr userDrawn="1"/>
        </p:nvSpPr>
        <p:spPr>
          <a:xfrm>
            <a:off x="6681614" y="2027238"/>
            <a:ext cx="3589338" cy="3505200"/>
          </a:xfrm>
          <a:prstGeom prst="ellipse">
            <a:avLst/>
          </a:prstGeom>
          <a:solidFill>
            <a:srgbClr val="E4F5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endParaRPr lang="sv-SE" sz="2053" dirty="0"/>
          </a:p>
        </p:txBody>
      </p:sp>
      <p:sp>
        <p:nvSpPr>
          <p:cNvPr id="10" name="Rubrik 9"/>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559437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sp>
        <p:nvSpPr>
          <p:cNvPr id="2" name="Rektangel 6">
            <a:extLst>
              <a:ext uri="{FF2B5EF4-FFF2-40B4-BE49-F238E27FC236}">
                <a16:creationId xmlns:a16="http://schemas.microsoft.com/office/drawing/2014/main" id="{F2B3BAFD-5303-D045-8C49-B7ABF38D4580}"/>
              </a:ext>
            </a:extLst>
          </p:cNvPr>
          <p:cNvSpPr/>
          <p:nvPr userDrawn="1"/>
        </p:nvSpPr>
        <p:spPr>
          <a:xfrm rot="5400000">
            <a:off x="3455988" y="323850"/>
            <a:ext cx="3779837" cy="10691813"/>
          </a:xfrm>
          <a:prstGeom prst="rect">
            <a:avLst/>
          </a:prstGeom>
          <a:solidFill>
            <a:srgbClr val="C3E4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endParaRPr lang="sv-SE" sz="2053" dirty="0"/>
          </a:p>
        </p:txBody>
      </p:sp>
      <p:sp>
        <p:nvSpPr>
          <p:cNvPr id="3" name="Platshållare för datum 2">
            <a:extLst>
              <a:ext uri="{FF2B5EF4-FFF2-40B4-BE49-F238E27FC236}">
                <a16:creationId xmlns:a16="http://schemas.microsoft.com/office/drawing/2014/main" id="{0FC3DB81-7C49-A046-9A6B-E89196193C3C}"/>
              </a:ext>
            </a:extLst>
          </p:cNvPr>
          <p:cNvSpPr>
            <a:spLocks noGrp="1"/>
          </p:cNvSpPr>
          <p:nvPr>
            <p:ph type="dt" sz="half" idx="10"/>
          </p:nvPr>
        </p:nvSpPr>
        <p:spPr/>
        <p:txBody>
          <a:bodyPr/>
          <a:lstStyle>
            <a:lvl1pPr>
              <a:defRPr/>
            </a:lvl1pPr>
          </a:lstStyle>
          <a:p>
            <a:pPr>
              <a:defRPr/>
            </a:pPr>
            <a:endParaRPr lang="sv-SE"/>
          </a:p>
        </p:txBody>
      </p:sp>
    </p:spTree>
    <p:extLst>
      <p:ext uri="{BB962C8B-B14F-4D97-AF65-F5344CB8AC3E}">
        <p14:creationId xmlns:p14="http://schemas.microsoft.com/office/powerpoint/2010/main" val="3294407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966842BB-F986-4F4B-BDFC-DB4B38D0B8C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867900" y="6738938"/>
            <a:ext cx="566738"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5170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84603360"/>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49BE807-607B-DB46-902B-A4DE1C8AD8C1}"/>
              </a:ext>
            </a:extLst>
          </p:cNvPr>
          <p:cNvSpPr>
            <a:spLocks noGrp="1" noChangeArrowheads="1"/>
          </p:cNvSpPr>
          <p:nvPr>
            <p:ph type="title"/>
          </p:nvPr>
        </p:nvSpPr>
        <p:spPr bwMode="auto">
          <a:xfrm>
            <a:off x="735013" y="1165225"/>
            <a:ext cx="7729537"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en-SE"/>
              <a:t>Klicka här för att ändra mall för rubrikformat</a:t>
            </a:r>
            <a:endParaRPr lang="en-US" altLang="en-SE"/>
          </a:p>
        </p:txBody>
      </p:sp>
      <p:sp>
        <p:nvSpPr>
          <p:cNvPr id="1027" name="Text Placeholder 2">
            <a:extLst>
              <a:ext uri="{FF2B5EF4-FFF2-40B4-BE49-F238E27FC236}">
                <a16:creationId xmlns:a16="http://schemas.microsoft.com/office/drawing/2014/main" id="{060648BA-9ECA-D845-97C9-97015C9FED65}"/>
              </a:ext>
            </a:extLst>
          </p:cNvPr>
          <p:cNvSpPr>
            <a:spLocks noGrp="1" noChangeArrowheads="1"/>
          </p:cNvSpPr>
          <p:nvPr>
            <p:ph type="body" idx="1"/>
          </p:nvPr>
        </p:nvSpPr>
        <p:spPr bwMode="auto">
          <a:xfrm>
            <a:off x="735013" y="2012950"/>
            <a:ext cx="6523037" cy="479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en-SE"/>
              <a:t>Redigera format för bakgrundstext
Nivå två
Nivå tre
Nivå fyra
Nivå fem</a:t>
            </a:r>
            <a:endParaRPr lang="en-US" altLang="en-SE"/>
          </a:p>
        </p:txBody>
      </p:sp>
      <p:sp>
        <p:nvSpPr>
          <p:cNvPr id="4" name="Date Placeholder 3">
            <a:extLst>
              <a:ext uri="{FF2B5EF4-FFF2-40B4-BE49-F238E27FC236}">
                <a16:creationId xmlns:a16="http://schemas.microsoft.com/office/drawing/2014/main" id="{291D7A21-1CE3-4C4D-B33F-B0454CD81114}"/>
              </a:ext>
            </a:extLst>
          </p:cNvPr>
          <p:cNvSpPr>
            <a:spLocks noGrp="1"/>
          </p:cNvSpPr>
          <p:nvPr>
            <p:ph type="dt" sz="half" idx="2"/>
          </p:nvPr>
        </p:nvSpPr>
        <p:spPr>
          <a:xfrm>
            <a:off x="735013" y="7007225"/>
            <a:ext cx="2405062" cy="401638"/>
          </a:xfrm>
          <a:prstGeom prst="rect">
            <a:avLst/>
          </a:prstGeom>
        </p:spPr>
        <p:txBody>
          <a:bodyPr vert="horz" lIns="91440" tIns="45720" rIns="91440" bIns="45720" rtlCol="0" anchor="ctr"/>
          <a:lstStyle>
            <a:lvl1pPr algn="l" defTabSz="1042873" eaLnBrk="1" fontAlgn="auto" hangingPunct="1">
              <a:spcBef>
                <a:spcPts val="0"/>
              </a:spcBef>
              <a:spcAft>
                <a:spcPts val="0"/>
              </a:spcAft>
              <a:defRPr sz="1000" b="0" i="0" dirty="0">
                <a:solidFill>
                  <a:schemeClr val="bg1"/>
                </a:solidFill>
                <a:latin typeface="+mn-lt"/>
              </a:defRPr>
            </a:lvl1pPr>
          </a:lstStyle>
          <a:p>
            <a:pPr>
              <a:defRPr/>
            </a:pPr>
            <a:endParaRPr lang="sv-SE"/>
          </a:p>
        </p:txBody>
      </p:sp>
      <p:sp>
        <p:nvSpPr>
          <p:cNvPr id="9" name="Platshållare för sidfot 8">
            <a:extLst>
              <a:ext uri="{FF2B5EF4-FFF2-40B4-BE49-F238E27FC236}">
                <a16:creationId xmlns:a16="http://schemas.microsoft.com/office/drawing/2014/main" id="{5437FCB2-6630-D143-B706-65DE79E639A6}"/>
              </a:ext>
            </a:extLst>
          </p:cNvPr>
          <p:cNvSpPr>
            <a:spLocks noGrp="1"/>
          </p:cNvSpPr>
          <p:nvPr>
            <p:ph type="ftr" sz="quarter" idx="3"/>
          </p:nvPr>
        </p:nvSpPr>
        <p:spPr>
          <a:xfrm>
            <a:off x="3541713" y="7007225"/>
            <a:ext cx="3608387" cy="401638"/>
          </a:xfrm>
          <a:prstGeom prst="rect">
            <a:avLst/>
          </a:prstGeom>
        </p:spPr>
        <p:txBody>
          <a:bodyPr vert="horz" lIns="91440" tIns="45720" rIns="91440" bIns="45720" rtlCol="0" anchor="ctr"/>
          <a:lstStyle>
            <a:lvl1pPr algn="ctr" defTabSz="1042873" eaLnBrk="1" fontAlgn="auto" hangingPunct="1">
              <a:spcBef>
                <a:spcPts val="0"/>
              </a:spcBef>
              <a:spcAft>
                <a:spcPts val="0"/>
              </a:spcAft>
              <a:defRPr sz="1000" b="0" i="0" dirty="0">
                <a:solidFill>
                  <a:schemeClr val="bg1"/>
                </a:solidFill>
                <a:latin typeface="+mn-lt"/>
              </a:defRPr>
            </a:lvl1pPr>
          </a:lstStyle>
          <a:p>
            <a:pPr>
              <a:defRPr/>
            </a:pPr>
            <a:endParaRPr lang="sv-SE"/>
          </a:p>
        </p:txBody>
      </p:sp>
    </p:spTree>
  </p:cSld>
  <p:clrMap bg1="dk1" tx1="lt1" bg2="dk2" tx2="lt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Lst>
  <p:hf hdr="0" ftr="0" dt="0"/>
  <p:txStyles>
    <p:titleStyle>
      <a:lvl1pPr algn="l" rtl="0" fontAlgn="base">
        <a:lnSpc>
          <a:spcPct val="90000"/>
        </a:lnSpc>
        <a:spcBef>
          <a:spcPct val="0"/>
        </a:spcBef>
        <a:spcAft>
          <a:spcPct val="0"/>
        </a:spcAft>
        <a:defRPr sz="3200" b="1" kern="1200">
          <a:solidFill>
            <a:schemeClr val="bg1"/>
          </a:solidFill>
          <a:latin typeface="+mj-lt"/>
          <a:ea typeface="+mj-ea"/>
          <a:cs typeface="+mj-cs"/>
        </a:defRPr>
      </a:lvl1pPr>
      <a:lvl2pPr algn="l" rtl="0" fontAlgn="base">
        <a:lnSpc>
          <a:spcPct val="90000"/>
        </a:lnSpc>
        <a:spcBef>
          <a:spcPct val="0"/>
        </a:spcBef>
        <a:spcAft>
          <a:spcPct val="0"/>
        </a:spcAft>
        <a:defRPr sz="3200" b="1">
          <a:solidFill>
            <a:schemeClr val="bg1"/>
          </a:solidFill>
          <a:latin typeface="Arial Black" panose="020B0604020202020204" pitchFamily="34" charset="0"/>
        </a:defRPr>
      </a:lvl2pPr>
      <a:lvl3pPr algn="l" rtl="0" fontAlgn="base">
        <a:lnSpc>
          <a:spcPct val="90000"/>
        </a:lnSpc>
        <a:spcBef>
          <a:spcPct val="0"/>
        </a:spcBef>
        <a:spcAft>
          <a:spcPct val="0"/>
        </a:spcAft>
        <a:defRPr sz="3200" b="1">
          <a:solidFill>
            <a:schemeClr val="bg1"/>
          </a:solidFill>
          <a:latin typeface="Arial Black" panose="020B0604020202020204" pitchFamily="34" charset="0"/>
        </a:defRPr>
      </a:lvl3pPr>
      <a:lvl4pPr algn="l" rtl="0" fontAlgn="base">
        <a:lnSpc>
          <a:spcPct val="90000"/>
        </a:lnSpc>
        <a:spcBef>
          <a:spcPct val="0"/>
        </a:spcBef>
        <a:spcAft>
          <a:spcPct val="0"/>
        </a:spcAft>
        <a:defRPr sz="3200" b="1">
          <a:solidFill>
            <a:schemeClr val="bg1"/>
          </a:solidFill>
          <a:latin typeface="Arial Black" panose="020B0604020202020204" pitchFamily="34" charset="0"/>
        </a:defRPr>
      </a:lvl4pPr>
      <a:lvl5pPr algn="l" rtl="0" fontAlgn="base">
        <a:lnSpc>
          <a:spcPct val="90000"/>
        </a:lnSpc>
        <a:spcBef>
          <a:spcPct val="0"/>
        </a:spcBef>
        <a:spcAft>
          <a:spcPct val="0"/>
        </a:spcAft>
        <a:defRPr sz="3200" b="1">
          <a:solidFill>
            <a:schemeClr val="bg1"/>
          </a:solidFill>
          <a:latin typeface="Arial Black" panose="020B0604020202020204" pitchFamily="34" charset="0"/>
        </a:defRPr>
      </a:lvl5pPr>
      <a:lvl6pPr marL="457200" algn="l" rtl="0" fontAlgn="base">
        <a:lnSpc>
          <a:spcPct val="90000"/>
        </a:lnSpc>
        <a:spcBef>
          <a:spcPct val="0"/>
        </a:spcBef>
        <a:spcAft>
          <a:spcPct val="0"/>
        </a:spcAft>
        <a:defRPr sz="3200" b="1">
          <a:solidFill>
            <a:schemeClr val="bg1"/>
          </a:solidFill>
          <a:latin typeface="Arial Black" panose="020B0604020202020204" pitchFamily="34" charset="0"/>
        </a:defRPr>
      </a:lvl6pPr>
      <a:lvl7pPr marL="914400" algn="l" rtl="0" fontAlgn="base">
        <a:lnSpc>
          <a:spcPct val="90000"/>
        </a:lnSpc>
        <a:spcBef>
          <a:spcPct val="0"/>
        </a:spcBef>
        <a:spcAft>
          <a:spcPct val="0"/>
        </a:spcAft>
        <a:defRPr sz="3200" b="1">
          <a:solidFill>
            <a:schemeClr val="bg1"/>
          </a:solidFill>
          <a:latin typeface="Arial Black" panose="020B0604020202020204" pitchFamily="34" charset="0"/>
        </a:defRPr>
      </a:lvl7pPr>
      <a:lvl8pPr marL="1371600" algn="l" rtl="0" fontAlgn="base">
        <a:lnSpc>
          <a:spcPct val="90000"/>
        </a:lnSpc>
        <a:spcBef>
          <a:spcPct val="0"/>
        </a:spcBef>
        <a:spcAft>
          <a:spcPct val="0"/>
        </a:spcAft>
        <a:defRPr sz="3200" b="1">
          <a:solidFill>
            <a:schemeClr val="bg1"/>
          </a:solidFill>
          <a:latin typeface="Arial Black" panose="020B0604020202020204" pitchFamily="34" charset="0"/>
        </a:defRPr>
      </a:lvl8pPr>
      <a:lvl9pPr marL="1828800" algn="l" rtl="0" fontAlgn="base">
        <a:lnSpc>
          <a:spcPct val="90000"/>
        </a:lnSpc>
        <a:spcBef>
          <a:spcPct val="0"/>
        </a:spcBef>
        <a:spcAft>
          <a:spcPct val="0"/>
        </a:spcAft>
        <a:defRPr sz="3200" b="1">
          <a:solidFill>
            <a:schemeClr val="bg1"/>
          </a:solidFill>
          <a:latin typeface="Arial Black" panose="020B060402020202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1200" kern="1200">
          <a:solidFill>
            <a:schemeClr val="bg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chart" Target="../charts/chart10.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chart" Target="../charts/chart1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chart" Target="../charts/char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chart" Target="../charts/char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1.png"/><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chart" Target="../charts/char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chart" Target="../charts/chart16.xml"/><Relationship Id="rId4" Type="http://schemas.openxmlformats.org/officeDocument/2006/relationships/chart" Target="../charts/chart17.xml"/><Relationship Id="rId5" Type="http://schemas.openxmlformats.org/officeDocument/2006/relationships/chart" Target="../charts/char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chart" Target="../charts/chart19.xml"/><Relationship Id="rId4" Type="http://schemas.openxmlformats.org/officeDocument/2006/relationships/chart" Target="../charts/chart20.xml"/><Relationship Id="rId5" Type="http://schemas.openxmlformats.org/officeDocument/2006/relationships/chart" Target="../charts/chart21.xml"/><Relationship Id="rId6" Type="http://schemas.openxmlformats.org/officeDocument/2006/relationships/chart" Target="../charts/char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chart" Target="../charts/chart23.xml"/><Relationship Id="rId4" Type="http://schemas.openxmlformats.org/officeDocument/2006/relationships/chart" Target="../charts/chart24.xml"/><Relationship Id="rId5" Type="http://schemas.openxmlformats.org/officeDocument/2006/relationships/chart" Target="../charts/chart25.xml"/><Relationship Id="rId6" Type="http://schemas.openxmlformats.org/officeDocument/2006/relationships/chart" Target="../charts/char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 Target="slide3.xml"/><Relationship Id="rId3" Type="http://schemas.openxmlformats.org/officeDocument/2006/relationships/slide" Target="slide4.xml"/><Relationship Id="rId4" Type="http://schemas.openxmlformats.org/officeDocument/2006/relationships/slide" Target="slide5.xml"/><Relationship Id="rId5" Type="http://schemas.openxmlformats.org/officeDocument/2006/relationships/slide" Target="slide6.xml"/><Relationship Id="rId6" Type="http://schemas.openxmlformats.org/officeDocument/2006/relationships/slide" Target="slide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chart" Target="../charts/chart28.xml"/><Relationship Id="rId4" Type="http://schemas.openxmlformats.org/officeDocument/2006/relationships/chart" Target="../charts/chart29.xml"/><Relationship Id="rId5" Type="http://schemas.openxmlformats.org/officeDocument/2006/relationships/chart" Target="../charts/chart30.xml"/><Relationship Id="rId6" Type="http://schemas.openxmlformats.org/officeDocument/2006/relationships/chart" Target="../charts/chart3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chart" Target="../charts/chart33.xml"/><Relationship Id="rId4" Type="http://schemas.openxmlformats.org/officeDocument/2006/relationships/chart" Target="../charts/chart34.xml"/><Relationship Id="rId5" Type="http://schemas.openxmlformats.org/officeDocument/2006/relationships/chart" Target="../charts/chart35.xml"/><Relationship Id="rId6" Type="http://schemas.openxmlformats.org/officeDocument/2006/relationships/chart" Target="../charts/chart3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chart" Target="../charts/chart40.xml"/><Relationship Id="rId4" Type="http://schemas.openxmlformats.org/officeDocument/2006/relationships/chart" Target="../charts/chart4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chart" Target="../charts/chart42.xml"/><Relationship Id="rId4" Type="http://schemas.openxmlformats.org/officeDocument/2006/relationships/chart" Target="../charts/chart43.xml"/><Relationship Id="rId5" Type="http://schemas.openxmlformats.org/officeDocument/2006/relationships/chart" Target="../charts/chart44.xml"/><Relationship Id="rId6" Type="http://schemas.openxmlformats.org/officeDocument/2006/relationships/chart" Target="../charts/chart4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chart" Target="../charts/chart47.xml"/><Relationship Id="rId4" Type="http://schemas.openxmlformats.org/officeDocument/2006/relationships/chart" Target="../charts/chart48.xml"/><Relationship Id="rId5" Type="http://schemas.openxmlformats.org/officeDocument/2006/relationships/chart" Target="../charts/chart49.xml"/><Relationship Id="rId6" Type="http://schemas.openxmlformats.org/officeDocument/2006/relationships/chart" Target="../charts/chart5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chart" Target="../charts/chart5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chart" Target="../charts/chart52.xml"/><Relationship Id="rId4" Type="http://schemas.openxmlformats.org/officeDocument/2006/relationships/chart" Target="../charts/chart53.xml"/><Relationship Id="rId5" Type="http://schemas.openxmlformats.org/officeDocument/2006/relationships/chart" Target="../charts/chart54.xml"/><Relationship Id="rId6" Type="http://schemas.openxmlformats.org/officeDocument/2006/relationships/chart" Target="../charts/chart5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chart" Target="../charts/chart63.xml"/><Relationship Id="rId4" Type="http://schemas.openxmlformats.org/officeDocument/2006/relationships/chart" Target="../charts/chart64.xml"/><Relationship Id="rId5" Type="http://schemas.openxmlformats.org/officeDocument/2006/relationships/chart" Target="../charts/chart6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chart" Target="../charts/chart66.xml"/><Relationship Id="rId4" Type="http://schemas.openxmlformats.org/officeDocument/2006/relationships/chart" Target="../charts/chart67.xml"/><Relationship Id="rId5" Type="http://schemas.openxmlformats.org/officeDocument/2006/relationships/chart" Target="../charts/chart68.xml"/><Relationship Id="rId6" Type="http://schemas.openxmlformats.org/officeDocument/2006/relationships/chart" Target="../charts/chart6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chart" Target="../charts/chart70.xml"/><Relationship Id="rId4" Type="http://schemas.openxmlformats.org/officeDocument/2006/relationships/chart" Target="../charts/chart71.xml"/><Relationship Id="rId5" Type="http://schemas.openxmlformats.org/officeDocument/2006/relationships/chart" Target="../charts/chart72.xml"/><Relationship Id="rId6" Type="http://schemas.openxmlformats.org/officeDocument/2006/relationships/chart" Target="../charts/chart7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chart" Target="../charts/chart75.xml"/><Relationship Id="rId4" Type="http://schemas.openxmlformats.org/officeDocument/2006/relationships/chart" Target="../charts/chart76.xml"/><Relationship Id="rId5" Type="http://schemas.openxmlformats.org/officeDocument/2006/relationships/chart" Target="../charts/chart77.xml"/><Relationship Id="rId6" Type="http://schemas.openxmlformats.org/officeDocument/2006/relationships/chart" Target="../charts/chart7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chart" Target="../charts/chart80.xml"/><Relationship Id="rId4" Type="http://schemas.openxmlformats.org/officeDocument/2006/relationships/chart" Target="../charts/chart81.xml"/><Relationship Id="rId5" Type="http://schemas.openxmlformats.org/officeDocument/2006/relationships/chart" Target="../charts/chart82.xml"/><Relationship Id="rId6" Type="http://schemas.openxmlformats.org/officeDocument/2006/relationships/chart" Target="../charts/chart8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chart" Target="../charts/chart87.xml"/><Relationship Id="rId4" Type="http://schemas.openxmlformats.org/officeDocument/2006/relationships/chart" Target="../charts/chart8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chart" Target="../charts/chart89.xml"/><Relationship Id="rId4" Type="http://schemas.openxmlformats.org/officeDocument/2006/relationships/chart" Target="../charts/chart90.xml"/><Relationship Id="rId5" Type="http://schemas.openxmlformats.org/officeDocument/2006/relationships/chart" Target="../charts/chart91.xml"/><Relationship Id="rId6" Type="http://schemas.openxmlformats.org/officeDocument/2006/relationships/chart" Target="../charts/chart9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chart" Target="../charts/chart94.xml"/><Relationship Id="rId4" Type="http://schemas.openxmlformats.org/officeDocument/2006/relationships/chart" Target="../charts/chart95.xml"/><Relationship Id="rId5" Type="http://schemas.openxmlformats.org/officeDocument/2006/relationships/chart" Target="../charts/chart96.xml"/><Relationship Id="rId6" Type="http://schemas.openxmlformats.org/officeDocument/2006/relationships/chart" Target="../charts/chart9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chart" Target="../charts/chart9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 Id="rId3" Type="http://schemas.openxmlformats.org/officeDocument/2006/relationships/chart" Target="../charts/chart99.xml"/><Relationship Id="rId4" Type="http://schemas.openxmlformats.org/officeDocument/2006/relationships/chart" Target="../charts/chart100.xml"/><Relationship Id="rId5" Type="http://schemas.openxmlformats.org/officeDocument/2006/relationships/chart" Target="../charts/chart101.xml"/><Relationship Id="rId6" Type="http://schemas.openxmlformats.org/officeDocument/2006/relationships/chart" Target="../charts/chart10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 Id="rId3" Type="http://schemas.openxmlformats.org/officeDocument/2006/relationships/chart" Target="../charts/chart110.xml"/><Relationship Id="rId4" Type="http://schemas.openxmlformats.org/officeDocument/2006/relationships/chart" Target="../charts/chart111.xml"/><Relationship Id="rId5" Type="http://schemas.openxmlformats.org/officeDocument/2006/relationships/chart" Target="../charts/chart1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 Id="rId3" Type="http://schemas.openxmlformats.org/officeDocument/2006/relationships/chart" Target="../charts/chart113.xml"/><Relationship Id="rId4" Type="http://schemas.openxmlformats.org/officeDocument/2006/relationships/chart" Target="../charts/chart114.xml"/><Relationship Id="rId5" Type="http://schemas.openxmlformats.org/officeDocument/2006/relationships/chart" Target="../charts/chart115.xml"/><Relationship Id="rId6" Type="http://schemas.openxmlformats.org/officeDocument/2006/relationships/chart" Target="../charts/chart1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chart" Target="../charts/chart1.xml"/><Relationship Id="rId4" Type="http://schemas.openxmlformats.org/officeDocument/2006/relationships/chart" Target="../charts/char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 Id="rId3" Type="http://schemas.openxmlformats.org/officeDocument/2006/relationships/chart" Target="../charts/chart117.xml"/><Relationship Id="rId4" Type="http://schemas.openxmlformats.org/officeDocument/2006/relationships/chart" Target="../charts/chart118.xml"/><Relationship Id="rId5" Type="http://schemas.openxmlformats.org/officeDocument/2006/relationships/chart" Target="../charts/chart119.xml"/><Relationship Id="rId6" Type="http://schemas.openxmlformats.org/officeDocument/2006/relationships/chart" Target="../charts/chart12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 Id="rId3" Type="http://schemas.openxmlformats.org/officeDocument/2006/relationships/chart" Target="../charts/chart122.xml"/><Relationship Id="rId4" Type="http://schemas.openxmlformats.org/officeDocument/2006/relationships/chart" Target="../charts/chart123.xml"/><Relationship Id="rId5" Type="http://schemas.openxmlformats.org/officeDocument/2006/relationships/chart" Target="../charts/chart124.xml"/><Relationship Id="rId6" Type="http://schemas.openxmlformats.org/officeDocument/2006/relationships/chart" Target="../charts/chart12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 Id="rId3" Type="http://schemas.openxmlformats.org/officeDocument/2006/relationships/chart" Target="../charts/chart127.xml"/><Relationship Id="rId4" Type="http://schemas.openxmlformats.org/officeDocument/2006/relationships/chart" Target="../charts/chart128.xml"/><Relationship Id="rId5" Type="http://schemas.openxmlformats.org/officeDocument/2006/relationships/chart" Target="../charts/chart129.xml"/><Relationship Id="rId6" Type="http://schemas.openxmlformats.org/officeDocument/2006/relationships/chart" Target="../charts/chart13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 Id="rId3" Type="http://schemas.openxmlformats.org/officeDocument/2006/relationships/chart" Target="../charts/chart134.xml"/><Relationship Id="rId4" Type="http://schemas.openxmlformats.org/officeDocument/2006/relationships/chart" Target="../charts/chart13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 Id="rId3" Type="http://schemas.openxmlformats.org/officeDocument/2006/relationships/chart" Target="../charts/chart136.xml"/><Relationship Id="rId4" Type="http://schemas.openxmlformats.org/officeDocument/2006/relationships/chart" Target="../charts/chart137.xml"/><Relationship Id="rId5" Type="http://schemas.openxmlformats.org/officeDocument/2006/relationships/chart" Target="../charts/chart138.xml"/><Relationship Id="rId6" Type="http://schemas.openxmlformats.org/officeDocument/2006/relationships/chart" Target="../charts/chart13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 Id="rId3" Type="http://schemas.openxmlformats.org/officeDocument/2006/relationships/chart" Target="../charts/chart141.xml"/><Relationship Id="rId4" Type="http://schemas.openxmlformats.org/officeDocument/2006/relationships/chart" Target="../charts/chart142.xml"/><Relationship Id="rId5" Type="http://schemas.openxmlformats.org/officeDocument/2006/relationships/chart" Target="../charts/chart143.xml"/><Relationship Id="rId6" Type="http://schemas.openxmlformats.org/officeDocument/2006/relationships/chart" Target="../charts/chart14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chart" Target="../charts/chart3.xml"/><Relationship Id="rId4" Type="http://schemas.openxmlformats.org/officeDocument/2006/relationships/chart" Target="../charts/char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 Id="rId3" Type="http://schemas.openxmlformats.org/officeDocument/2006/relationships/chart" Target="../charts/chart14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 Id="rId3" Type="http://schemas.openxmlformats.org/officeDocument/2006/relationships/chart" Target="../charts/chart146.xml"/><Relationship Id="rId4" Type="http://schemas.openxmlformats.org/officeDocument/2006/relationships/chart" Target="../charts/chart147.xml"/><Relationship Id="rId5" Type="http://schemas.openxmlformats.org/officeDocument/2006/relationships/chart" Target="../charts/chart148.xml"/><Relationship Id="rId6" Type="http://schemas.openxmlformats.org/officeDocument/2006/relationships/chart" Target="../charts/chart14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chart" Target="../charts/chart5.xml"/><Relationship Id="rId6" Type="http://schemas.openxmlformats.org/officeDocument/2006/relationships/chart" Target="../charts/chart6.xml"/><Relationship Id="rId7" Type="http://schemas.openxmlformats.org/officeDocument/2006/relationships/chart" Target="../charts/char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chart" Target="../charts/chart8.xml"/><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chart" Target="../charts/chart9.xml"/><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ruta 13">
            <a:extLst>
              <a:ext uri="{FF2B5EF4-FFF2-40B4-BE49-F238E27FC236}">
                <a16:creationId xmlns:a16="http://schemas.microsoft.com/office/drawing/2014/main" id="{A7C9D905-7A04-3B4E-9A01-D0AAE5EC9445}"/>
              </a:ext>
            </a:extLst>
          </p:cNvPr>
          <p:cNvSpPr txBox="1"/>
          <p:nvPr/>
        </p:nvSpPr>
        <p:spPr>
          <a:xfrm>
            <a:off x="1134045" y="1273810"/>
            <a:ext cx="3692324" cy="984885"/>
          </a:xfrm>
          <a:prstGeom prst="rect">
            <a:avLst/>
          </a:prstGeom>
          <a:noFill/>
        </p:spPr>
        <p:txBody>
          <a:bodyPr>
            <a:spAutoFit/>
          </a:bodyPr>
          <a:lstStyle/>
          <a:p>
            <a:pPr algn="ctr" defTabSz="1042873" eaLnBrk="1" fontAlgn="auto" hangingPunct="1">
              <a:spcBef>
                <a:spcPts val="0"/>
              </a:spcBef>
              <a:spcAft>
                <a:spcPts val="0"/>
              </a:spcAft>
              <a:defRPr/>
            </a:pPr>
            <a:r>
              <a:rPr lang="sv-SE" sz="1400" dirty="0">
                <a:solidFill>
                  <a:schemeClr val="bg1"/>
                </a:solidFill>
                <a:cs typeface="Arial" panose="020B0604020202020204" pitchFamily="34" charset="0"/>
              </a:rPr>
              <a:t>Resultat från Våga Visa 2022</a:t>
            </a:r>
          </a:p>
          <a:p>
            <a:pPr algn="ctr" defTabSz="1042873" eaLnBrk="1" fontAlgn="auto" hangingPunct="1">
              <a:spcBef>
                <a:spcPts val="0"/>
              </a:spcBef>
              <a:spcAft>
                <a:spcPts val="0"/>
              </a:spcAft>
              <a:defRPr/>
            </a:pPr>
            <a:endParaRPr lang="sv-SE" sz="1400" dirty="0">
              <a:solidFill>
                <a:schemeClr val="bg1"/>
              </a:solidFill>
              <a:cs typeface="Arial" panose="020B0604020202020204" pitchFamily="34" charset="0"/>
            </a:endParaRPr>
          </a:p>
          <a:p>
            <a:pPr algn="ctr" defTabSz="1042873" eaLnBrk="1" fontAlgn="auto" hangingPunct="1">
              <a:spcBef>
                <a:spcPts val="0"/>
              </a:spcBef>
              <a:spcAft>
                <a:spcPts val="0"/>
              </a:spcAft>
              <a:defRPr/>
            </a:pPr>
            <a:r>
              <a:rPr lang="sv-SE" sz="1600" b="1" dirty="0">
                <a:solidFill>
                  <a:schemeClr val="bg1"/>
                </a:solidFill>
                <a:cs typeface="Arial" panose="020B0604020202020204" pitchFamily="34" charset="0"/>
              </a:rPr>
              <a:t>Förskoleklass</a:t>
            </a:r>
            <a:br>
              <a:rPr lang="sv-SE" sz="1400" b="1" dirty="0">
                <a:solidFill>
                  <a:schemeClr val="bg1"/>
                </a:solidFill>
                <a:highlight>
                  <a:srgbClr val="FF0000"/>
                </a:highlight>
                <a:cs typeface="Arial" panose="020B0604020202020204" pitchFamily="34" charset="0"/>
              </a:rPr>
            </a:br>
            <a:r>
              <a:rPr lang="sv-SE" sz="1400" b="1" dirty="0">
                <a:solidFill>
                  <a:schemeClr val="bg1"/>
                </a:solidFill>
                <a:cs typeface="Arial" panose="020B0604020202020204" pitchFamily="34" charset="0"/>
              </a:rPr>
              <a:t>Vårdnadshavare</a:t>
            </a:r>
          </a:p>
        </p:txBody>
      </p:sp>
      <p:sp>
        <p:nvSpPr>
          <p:cNvPr id="15" name="textruta 14">
            <a:extLst>
              <a:ext uri="{FF2B5EF4-FFF2-40B4-BE49-F238E27FC236}">
                <a16:creationId xmlns:a16="http://schemas.microsoft.com/office/drawing/2014/main" id="{CB459938-BF14-1248-BA28-A763B6EDC43F}"/>
              </a:ext>
            </a:extLst>
          </p:cNvPr>
          <p:cNvSpPr txBox="1"/>
          <p:nvPr/>
        </p:nvSpPr>
        <p:spPr>
          <a:xfrm>
            <a:off x="1057568" y="2412365"/>
            <a:ext cx="3768801" cy="584200"/>
          </a:xfrm>
          <a:prstGeom prst="rect">
            <a:avLst/>
          </a:prstGeom>
          <a:noFill/>
        </p:spPr>
        <p:txBody>
          <a:bodyPr wrap="square">
            <a:spAutoFit/>
          </a:bodyPr>
          <a:lstStyle/>
          <a:p>
            <a:pPr algn="ctr" defTabSz="1042873" eaLnBrk="1" fontAlgn="auto" hangingPunct="1">
              <a:spcBef>
                <a:spcPts val="0"/>
              </a:spcBef>
              <a:spcAft>
                <a:spcPts val="0"/>
              </a:spcAft>
              <a:defRPr/>
            </a:pPr>
            <a:r>
              <a:rPr lang="sv-SE" sz="3200" b="1" dirty="0" err="1">
                <a:solidFill>
                  <a:srgbClr val="000000"/>
                </a:solidFill>
                <a:ea typeface="+mj-ea"/>
                <a:cs typeface="Arial" panose="020B0604020202020204" pitchFamily="34" charset="0"/>
              </a:rPr>
              <a:t>Ösbyskolan</a:t>
            </a:r>
            <a:endParaRPr lang="sv-SE" sz="2400" b="1" dirty="0">
              <a:cs typeface="Arial" panose="020B0604020202020204" pitchFamily="34" charset="0"/>
            </a:endParaRPr>
          </a:p>
        </p:txBody>
      </p:sp>
      <p:pic>
        <p:nvPicPr>
          <p:cNvPr id="16" name="Picture 15" descr="Danderyd.png"/>
          <p:cNvPicPr>
            <a:picLocks noChangeAspect="1"/>
          </p:cNvPicPr>
          <p:nvPr/>
        </p:nvPicPr>
        <p:blipFill>
          <a:blip r:embed="rId3"/>
          <a:stretch>
            <a:fillRect/>
          </a:stretch>
        </p:blipFill>
        <p:spPr>
          <a:xfrm>
            <a:off x="294436" y="6206032"/>
            <a:ext cx="2540000" cy="762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ruta 2">
            <a:extLst>
              <a:ext uri="{FF2B5EF4-FFF2-40B4-BE49-F238E27FC236}">
                <a16:creationId xmlns:a16="http://schemas.microsoft.com/office/drawing/2014/main" id="{85B9C464-1C8F-A140-8E42-3D6C2CA892AB}"/>
              </a:ext>
            </a:extLst>
          </p:cNvPr>
          <p:cNvSpPr txBox="1">
            <a:spLocks noChangeArrowheads="1"/>
          </p:cNvSpPr>
          <p:nvPr/>
        </p:nvSpPr>
        <p:spPr bwMode="auto">
          <a:xfrm>
            <a:off x="442912" y="476250"/>
            <a:ext cx="59395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000">
                <a:solidFill>
                  <a:schemeClr val="bg1"/>
                </a:solidFill>
                <a:latin typeface="+mj-lt"/>
              </a:rPr>
              <a:t>3.3 Alla målområden samt enskilda frågor – jämförelse över tid</a:t>
            </a:r>
          </a:p>
        </p:txBody>
      </p:sp>
      <p:sp>
        <p:nvSpPr>
          <p:cNvPr id="23554" name="textruta 4">
            <a:extLst>
              <a:ext uri="{FF2B5EF4-FFF2-40B4-BE49-F238E27FC236}">
                <a16:creationId xmlns:a16="http://schemas.microsoft.com/office/drawing/2014/main" id="{B6B43675-59C8-1B41-9933-A0DF1A6DC9F3}"/>
              </a:ext>
            </a:extLst>
          </p:cNvPr>
          <p:cNvSpPr txBox="1">
            <a:spLocks noChangeArrowheads="1"/>
          </p:cNvSpPr>
          <p:nvPr/>
        </p:nvSpPr>
        <p:spPr bwMode="auto">
          <a:xfrm>
            <a:off x="442913" y="719138"/>
            <a:ext cx="45323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000">
                <a:solidFill>
                  <a:schemeClr val="bg1"/>
                </a:solidFill>
                <a:latin typeface="+mj-lt"/>
              </a:rPr>
              <a:t>Ösbyskolan</a:t>
            </a:r>
          </a:p>
        </p:txBody>
      </p:sp>
      <p:sp>
        <p:nvSpPr>
          <p:cNvPr id="6" name="Rektangel med rundade hörn 5">
            <a:extLst>
              <a:ext uri="{FF2B5EF4-FFF2-40B4-BE49-F238E27FC236}">
                <a16:creationId xmlns:a16="http://schemas.microsoft.com/office/drawing/2014/main" id="{8FAE74FB-6D19-B94B-B31F-97F315277F9A}"/>
              </a:ext>
            </a:extLst>
          </p:cNvPr>
          <p:cNvSpPr/>
          <p:nvPr/>
        </p:nvSpPr>
        <p:spPr>
          <a:xfrm>
            <a:off x="8054975" y="476250"/>
            <a:ext cx="2193925" cy="104775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000" b="1" dirty="0"/>
              <a:t>Resultaten går från 2022 (överst och mörkast färg) till 2018 (nederst och ljusast färg).</a:t>
            </a:r>
          </a:p>
          <a:p>
            <a:pPr algn="ctr" defTabSz="1042873" eaLnBrk="1" fontAlgn="auto" hangingPunct="1">
              <a:spcBef>
                <a:spcPts val="0"/>
              </a:spcBef>
              <a:spcAft>
                <a:spcPts val="0"/>
              </a:spcAft>
              <a:defRPr/>
            </a:pPr>
            <a:r>
              <a:rPr lang="sv-SE" sz="1000" b="1" dirty="0"/>
              <a:t>I cirklarna redovisas medelvärdet för hela området 2022.</a:t>
            </a:r>
          </a:p>
        </p:txBody>
      </p:sp>
      <p:sp>
        <p:nvSpPr>
          <p:cNvPr id="23556" name="textruta 7">
            <a:extLst>
              <a:ext uri="{FF2B5EF4-FFF2-40B4-BE49-F238E27FC236}">
                <a16:creationId xmlns:a16="http://schemas.microsoft.com/office/drawing/2014/main" id="{FBF73BCC-04B6-A840-AC7F-E46F039AAED7}"/>
              </a:ext>
            </a:extLst>
          </p:cNvPr>
          <p:cNvSpPr txBox="1">
            <a:spLocks noChangeArrowheads="1"/>
          </p:cNvSpPr>
          <p:nvPr/>
        </p:nvSpPr>
        <p:spPr bwMode="auto">
          <a:xfrm>
            <a:off x="7558088" y="554038"/>
            <a:ext cx="57308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900">
                <a:solidFill>
                  <a:schemeClr val="bg1"/>
                </a:solidFill>
                <a:latin typeface="+mn-lt"/>
              </a:rPr>
              <a:t>2022</a:t>
            </a:r>
          </a:p>
        </p:txBody>
      </p:sp>
      <p:sp>
        <p:nvSpPr>
          <p:cNvPr id="23557" name="textruta 8">
            <a:extLst>
              <a:ext uri="{FF2B5EF4-FFF2-40B4-BE49-F238E27FC236}">
                <a16:creationId xmlns:a16="http://schemas.microsoft.com/office/drawing/2014/main" id="{688F0079-4975-834B-B397-6E297F7AFBCE}"/>
              </a:ext>
            </a:extLst>
          </p:cNvPr>
          <p:cNvSpPr txBox="1">
            <a:spLocks noChangeArrowheads="1"/>
          </p:cNvSpPr>
          <p:nvPr/>
        </p:nvSpPr>
        <p:spPr bwMode="auto">
          <a:xfrm>
            <a:off x="7558088" y="1016000"/>
            <a:ext cx="57308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900">
                <a:solidFill>
                  <a:schemeClr val="bg1"/>
                </a:solidFill>
                <a:latin typeface="+mn-lt"/>
              </a:rPr>
              <a:t>2018</a:t>
            </a:r>
          </a:p>
        </p:txBody>
      </p:sp>
      <p:cxnSp>
        <p:nvCxnSpPr>
          <p:cNvPr id="11" name="Rak pil 10">
            <a:extLst>
              <a:ext uri="{FF2B5EF4-FFF2-40B4-BE49-F238E27FC236}">
                <a16:creationId xmlns:a16="http://schemas.microsoft.com/office/drawing/2014/main" id="{CB720D31-83CC-9D4A-A6E0-9E767ED64335}"/>
              </a:ext>
            </a:extLst>
          </p:cNvPr>
          <p:cNvCxnSpPr/>
          <p:nvPr/>
        </p:nvCxnSpPr>
        <p:spPr>
          <a:xfrm>
            <a:off x="7751763" y="781050"/>
            <a:ext cx="0" cy="19526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 name="textruta 1">
            <a:extLst>
              <a:ext uri="{FF2B5EF4-FFF2-40B4-BE49-F238E27FC236}">
                <a16:creationId xmlns:a16="http://schemas.microsoft.com/office/drawing/2014/main" id="{EF3B0F47-9066-0849-B5FA-7D2A961F01D8}"/>
              </a:ext>
            </a:extLst>
          </p:cNvPr>
          <p:cNvSpPr txBox="1"/>
          <p:nvPr/>
        </p:nvSpPr>
        <p:spPr>
          <a:xfrm>
            <a:off x="4478338" y="6775450"/>
            <a:ext cx="184150" cy="407988"/>
          </a:xfrm>
          <a:prstGeom prst="rect">
            <a:avLst/>
          </a:prstGeom>
          <a:noFill/>
        </p:spPr>
        <p:txBody>
          <a:bodyPr wrap="none">
            <a:spAutoFit/>
          </a:bodyPr>
          <a:lstStyle/>
          <a:p>
            <a:pPr defTabSz="1042873" eaLnBrk="1" fontAlgn="auto" hangingPunct="1">
              <a:spcBef>
                <a:spcPts val="0"/>
              </a:spcBef>
              <a:spcAft>
                <a:spcPts val="0"/>
              </a:spcAft>
              <a:defRPr/>
            </a:pPr>
            <a:endParaRPr lang="sv-SE" sz="2053" dirty="0">
              <a:latin typeface="+mn-lt"/>
            </a:endParaRPr>
          </a:p>
        </p:txBody>
      </p:sp>
      <p:sp>
        <p:nvSpPr>
          <p:cNvPr id="4" name="textruta 3">
            <a:extLst>
              <a:ext uri="{FF2B5EF4-FFF2-40B4-BE49-F238E27FC236}">
                <a16:creationId xmlns:a16="http://schemas.microsoft.com/office/drawing/2014/main" id="{68359CE5-EDF2-D342-A5BB-3FFE313A25A0}"/>
              </a:ext>
            </a:extLst>
          </p:cNvPr>
          <p:cNvSpPr txBox="1"/>
          <p:nvPr/>
        </p:nvSpPr>
        <p:spPr>
          <a:xfrm>
            <a:off x="5251450" y="6762750"/>
            <a:ext cx="185738" cy="409575"/>
          </a:xfrm>
          <a:prstGeom prst="rect">
            <a:avLst/>
          </a:prstGeom>
          <a:noFill/>
        </p:spPr>
        <p:txBody>
          <a:bodyPr wrap="none">
            <a:spAutoFit/>
          </a:bodyPr>
          <a:lstStyle/>
          <a:p>
            <a:pPr defTabSz="1042873" eaLnBrk="1" fontAlgn="auto" hangingPunct="1">
              <a:spcBef>
                <a:spcPts val="0"/>
              </a:spcBef>
              <a:spcAft>
                <a:spcPts val="0"/>
              </a:spcAft>
              <a:defRPr/>
            </a:pPr>
            <a:endParaRPr lang="sv-SE" sz="2053" dirty="0">
              <a:latin typeface="+mn-lt"/>
            </a:endParaRPr>
          </a:p>
        </p:txBody>
      </p:sp>
      <p:sp>
        <p:nvSpPr>
          <p:cNvPr id="29" name="Ellips 28">
            <a:extLst>
              <a:ext uri="{FF2B5EF4-FFF2-40B4-BE49-F238E27FC236}">
                <a16:creationId xmlns:a16="http://schemas.microsoft.com/office/drawing/2014/main" id="{D7FA81FA-4914-5B40-AAC5-8A53652B1BB9}"/>
              </a:ext>
            </a:extLst>
          </p:cNvPr>
          <p:cNvSpPr/>
          <p:nvPr/>
        </p:nvSpPr>
        <p:spPr>
          <a:xfrm>
            <a:off x="8794750" y="2163730"/>
            <a:ext cx="993775" cy="947737"/>
          </a:xfrm>
          <a:prstGeom prst="ellipse">
            <a:avLst/>
          </a:prstGeom>
          <a:solidFill>
            <a:srgbClr val="C841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endParaRPr lang="sv-SE" sz="2053" dirty="0"/>
          </a:p>
        </p:txBody>
      </p:sp>
      <p:graphicFrame>
        <p:nvGraphicFramePr>
          <p:cNvPr id="20" name="Diagram 19"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CD3EFFB6-FE51-9043-B002-A4FCD8B6FE57}"/>
              </a:ext>
            </a:extLst>
          </p:cNvPr>
          <p:cNvGraphicFramePr/>
          <p:nvPr>
            <p:extLst>
              <p:ext uri="{D42A27DB-BD31-4B8C-83A1-F6EECF244321}">
                <p14:modId xmlns:p14="http://schemas.microsoft.com/office/powerpoint/2010/main" val="1632115164"/>
              </p:ext>
            </p:extLst>
          </p:nvPr>
        </p:nvGraphicFramePr>
        <p:xfrm>
          <a:off x="387595" y="1703205"/>
          <a:ext cx="6986437" cy="5388711"/>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ruta 18">
            <a:extLst>
              <a:ext uri="{FF2B5EF4-FFF2-40B4-BE49-F238E27FC236}">
                <a16:creationId xmlns:a16="http://schemas.microsoft.com/office/drawing/2014/main" id="{F0C3B201-E9B9-3A4C-AF93-58EF1AE8FE56}"/>
              </a:ext>
            </a:extLst>
          </p:cNvPr>
          <p:cNvSpPr txBox="1"/>
          <p:nvPr/>
        </p:nvSpPr>
        <p:spPr>
          <a:xfrm>
            <a:off x="8669337" y="2414618"/>
            <a:ext cx="1230313" cy="725488"/>
          </a:xfrm>
          <a:prstGeom prst="rect">
            <a:avLst/>
          </a:prstGeom>
          <a:noFill/>
        </p:spPr>
        <p:txBody>
          <a:bodyPr>
            <a:spAutoFit/>
          </a:bodyPr>
          <a:lstStyle/>
          <a:p>
            <a:pPr algn="ctr" defTabSz="1042873" eaLnBrk="1" fontAlgn="auto" hangingPunct="1">
              <a:spcBef>
                <a:spcPts val="0"/>
              </a:spcBef>
              <a:spcAft>
                <a:spcPts val="0"/>
              </a:spcAft>
              <a:defRPr/>
            </a:pPr>
            <a:r>
              <a:rPr lang="sv-SE" sz="2053" b="1" dirty="0">
                <a:latin typeface="+mj-lt"/>
              </a:rPr>
              <a:t>3,76</a:t>
            </a:r>
          </a:p>
        </p:txBody>
      </p:sp>
      <p:sp>
        <p:nvSpPr>
          <p:cNvPr id="17" name="textruta 22">
            <a:extLst>
              <a:ext uri="{FF2B5EF4-FFF2-40B4-BE49-F238E27FC236}">
                <a16:creationId xmlns:a16="http://schemas.microsoft.com/office/drawing/2014/main" id="{36C562BB-10B7-0E44-88DA-A2F36EB8461F}"/>
              </a:ext>
            </a:extLst>
          </p:cNvPr>
          <p:cNvSpPr txBox="1"/>
          <p:nvPr/>
        </p:nvSpPr>
        <p:spPr>
          <a:xfrm>
            <a:off x="3879654" y="1827360"/>
            <a:ext cx="3422934" cy="2462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b="1" dirty="0">
                <a:solidFill>
                  <a:schemeClr val="bg1"/>
                </a:solidFill>
              </a:rPr>
              <a:t>Fritidshem</a:t>
            </a:r>
          </a:p>
        </p:txBody>
      </p:sp>
      <p:pic>
        <p:nvPicPr>
          <p:cNvPr id="14" name="Bildobjekt 13">
            <a:extLst>
              <a:ext uri="{FF2B5EF4-FFF2-40B4-BE49-F238E27FC236}">
                <a16:creationId xmlns:a16="http://schemas.microsoft.com/office/drawing/2014/main" id="{F2750C62-A28E-0E44-A938-BE07BEE58018}"/>
              </a:ext>
            </a:extLst>
          </p:cNvPr>
          <p:cNvPicPr>
            <a:picLocks noChangeAspect="1"/>
          </p:cNvPicPr>
          <p:nvPr/>
        </p:nvPicPr>
        <p:blipFill>
          <a:blip r:embed="rId4"/>
          <a:stretch>
            <a:fillRect/>
          </a:stretch>
        </p:blipFill>
        <p:spPr>
          <a:xfrm>
            <a:off x="7751763" y="2029125"/>
            <a:ext cx="345217" cy="770985"/>
          </a:xfrm>
          <a:prstGeom prst="rect">
            <a:avLst/>
          </a:prstGeom>
        </p:spPr>
      </p:pic>
    </p:spTree>
    <p:extLst>
      <p:ext uri="{BB962C8B-B14F-4D97-AF65-F5344CB8AC3E}">
        <p14:creationId xmlns:p14="http://schemas.microsoft.com/office/powerpoint/2010/main" val="3107536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ruta 2">
            <a:extLst>
              <a:ext uri="{FF2B5EF4-FFF2-40B4-BE49-F238E27FC236}">
                <a16:creationId xmlns:a16="http://schemas.microsoft.com/office/drawing/2014/main" id="{3E4474C8-1858-4647-9036-EA003B2831C2}"/>
              </a:ext>
            </a:extLst>
          </p:cNvPr>
          <p:cNvSpPr txBox="1">
            <a:spLocks noChangeArrowheads="1"/>
          </p:cNvSpPr>
          <p:nvPr/>
        </p:nvSpPr>
        <p:spPr bwMode="auto">
          <a:xfrm>
            <a:off x="442912" y="471488"/>
            <a:ext cx="64242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000">
                <a:solidFill>
                  <a:schemeClr val="bg1"/>
                </a:solidFill>
                <a:latin typeface="+mj-lt"/>
              </a:rPr>
              <a:t>3.3 Alla målområden samt enskilda frågor – jämförelse över tid</a:t>
            </a:r>
          </a:p>
        </p:txBody>
      </p:sp>
      <p:sp>
        <p:nvSpPr>
          <p:cNvPr id="25602" name="textruta 4">
            <a:extLst>
              <a:ext uri="{FF2B5EF4-FFF2-40B4-BE49-F238E27FC236}">
                <a16:creationId xmlns:a16="http://schemas.microsoft.com/office/drawing/2014/main" id="{1FCB882F-9AE0-BD4C-8525-A1F76957D5C6}"/>
              </a:ext>
            </a:extLst>
          </p:cNvPr>
          <p:cNvSpPr txBox="1">
            <a:spLocks noChangeArrowheads="1"/>
          </p:cNvSpPr>
          <p:nvPr/>
        </p:nvSpPr>
        <p:spPr bwMode="auto">
          <a:xfrm>
            <a:off x="442913" y="714375"/>
            <a:ext cx="45323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000">
                <a:solidFill>
                  <a:schemeClr val="bg1"/>
                </a:solidFill>
                <a:latin typeface="+mj-lt"/>
              </a:rPr>
              <a:t>Ösbyskolan</a:t>
            </a:r>
          </a:p>
        </p:txBody>
      </p:sp>
      <p:sp>
        <p:nvSpPr>
          <p:cNvPr id="25604" name="textruta 24">
            <a:extLst>
              <a:ext uri="{FF2B5EF4-FFF2-40B4-BE49-F238E27FC236}">
                <a16:creationId xmlns:a16="http://schemas.microsoft.com/office/drawing/2014/main" id="{532A9274-709A-0A41-B536-09A4027078B0}"/>
              </a:ext>
            </a:extLst>
          </p:cNvPr>
          <p:cNvSpPr txBox="1">
            <a:spLocks noChangeArrowheads="1"/>
          </p:cNvSpPr>
          <p:nvPr/>
        </p:nvSpPr>
        <p:spPr bwMode="auto">
          <a:xfrm>
            <a:off x="7558088" y="554038"/>
            <a:ext cx="57308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900">
                <a:solidFill>
                  <a:schemeClr val="bg1"/>
                </a:solidFill>
                <a:latin typeface="+mn-lt"/>
              </a:rPr>
              <a:t>2022</a:t>
            </a:r>
          </a:p>
        </p:txBody>
      </p:sp>
      <p:sp>
        <p:nvSpPr>
          <p:cNvPr id="25605" name="textruta 25">
            <a:extLst>
              <a:ext uri="{FF2B5EF4-FFF2-40B4-BE49-F238E27FC236}">
                <a16:creationId xmlns:a16="http://schemas.microsoft.com/office/drawing/2014/main" id="{0461578E-7500-E244-9704-BBA6B92823AA}"/>
              </a:ext>
            </a:extLst>
          </p:cNvPr>
          <p:cNvSpPr txBox="1">
            <a:spLocks noChangeArrowheads="1"/>
          </p:cNvSpPr>
          <p:nvPr/>
        </p:nvSpPr>
        <p:spPr bwMode="auto">
          <a:xfrm>
            <a:off x="7558088" y="1016000"/>
            <a:ext cx="57308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900">
                <a:solidFill>
                  <a:schemeClr val="bg1"/>
                </a:solidFill>
                <a:latin typeface="+mn-lt"/>
              </a:rPr>
              <a:t>2018</a:t>
            </a:r>
          </a:p>
        </p:txBody>
      </p:sp>
      <p:cxnSp>
        <p:nvCxnSpPr>
          <p:cNvPr id="27" name="Rak pil 26">
            <a:extLst>
              <a:ext uri="{FF2B5EF4-FFF2-40B4-BE49-F238E27FC236}">
                <a16:creationId xmlns:a16="http://schemas.microsoft.com/office/drawing/2014/main" id="{24ABDED3-0A63-6147-A1DF-F1BAE9C56612}"/>
              </a:ext>
            </a:extLst>
          </p:cNvPr>
          <p:cNvCxnSpPr/>
          <p:nvPr/>
        </p:nvCxnSpPr>
        <p:spPr>
          <a:xfrm>
            <a:off x="7751763" y="781050"/>
            <a:ext cx="0" cy="19526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5" name="textruta 34">
            <a:extLst>
              <a:ext uri="{FF2B5EF4-FFF2-40B4-BE49-F238E27FC236}">
                <a16:creationId xmlns:a16="http://schemas.microsoft.com/office/drawing/2014/main" id="{E706FF53-7A4A-DD4D-B070-B8D069A86255}"/>
              </a:ext>
            </a:extLst>
          </p:cNvPr>
          <p:cNvSpPr txBox="1"/>
          <p:nvPr/>
        </p:nvSpPr>
        <p:spPr>
          <a:xfrm>
            <a:off x="8318500" y="1991432"/>
            <a:ext cx="1230313" cy="725488"/>
          </a:xfrm>
          <a:prstGeom prst="rect">
            <a:avLst/>
          </a:prstGeom>
          <a:noFill/>
        </p:spPr>
        <p:txBody>
          <a:bodyPr>
            <a:spAutoFit/>
          </a:bodyPr>
          <a:lstStyle/>
          <a:p>
            <a:pPr algn="ctr" defTabSz="1042873" eaLnBrk="1" fontAlgn="auto" hangingPunct="1">
              <a:spcBef>
                <a:spcPts val="0"/>
              </a:spcBef>
              <a:spcAft>
                <a:spcPts val="0"/>
              </a:spcAft>
              <a:defRPr/>
            </a:pPr>
            <a:r>
              <a:rPr lang="sv-SE" sz="2053" b="1" dirty="0">
                <a:latin typeface="+mj-lt"/>
              </a:rPr>
              <a:t>3,79</a:t>
            </a:r>
          </a:p>
        </p:txBody>
      </p:sp>
      <p:sp>
        <p:nvSpPr>
          <p:cNvPr id="13" name="Rektangel med rundade hörn 12">
            <a:extLst>
              <a:ext uri="{FF2B5EF4-FFF2-40B4-BE49-F238E27FC236}">
                <a16:creationId xmlns:a16="http://schemas.microsoft.com/office/drawing/2014/main" id="{DF169F21-3AE1-8543-9659-D3BBB9DEB23A}"/>
              </a:ext>
            </a:extLst>
          </p:cNvPr>
          <p:cNvSpPr/>
          <p:nvPr/>
        </p:nvSpPr>
        <p:spPr>
          <a:xfrm>
            <a:off x="8054975" y="476250"/>
            <a:ext cx="2193925" cy="104775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000" b="1" dirty="0"/>
              <a:t>Resultaten går från 2022 (överst och mörkast färg) till 2018 (nederst och ljusast färg).</a:t>
            </a:r>
          </a:p>
          <a:p>
            <a:pPr algn="ctr" defTabSz="1042873" eaLnBrk="1" fontAlgn="auto" hangingPunct="1">
              <a:spcBef>
                <a:spcPts val="0"/>
              </a:spcBef>
              <a:spcAft>
                <a:spcPts val="0"/>
              </a:spcAft>
              <a:defRPr/>
            </a:pPr>
            <a:r>
              <a:rPr lang="sv-SE" sz="1000" b="1" dirty="0"/>
              <a:t>I cirklarna redovisas medelvärdet för hela området 2022.</a:t>
            </a:r>
          </a:p>
        </p:txBody>
      </p:sp>
      <p:graphicFrame>
        <p:nvGraphicFramePr>
          <p:cNvPr id="16" name="Diagram 15"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CFBB1FC5-B43C-914D-B779-FB0593E27FBF}"/>
              </a:ext>
            </a:extLst>
          </p:cNvPr>
          <p:cNvGraphicFramePr/>
          <p:nvPr>
            <p:extLst>
              <p:ext uri="{D42A27DB-BD31-4B8C-83A1-F6EECF244321}">
                <p14:modId xmlns:p14="http://schemas.microsoft.com/office/powerpoint/2010/main" val="3550461635"/>
              </p:ext>
            </p:extLst>
          </p:nvPr>
        </p:nvGraphicFramePr>
        <p:xfrm>
          <a:off x="387595" y="1703205"/>
          <a:ext cx="6986437" cy="5388711"/>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ruta 22">
            <a:extLst>
              <a:ext uri="{FF2B5EF4-FFF2-40B4-BE49-F238E27FC236}">
                <a16:creationId xmlns:a16="http://schemas.microsoft.com/office/drawing/2014/main" id="{E09BAAFF-A44F-D144-9292-576C52C37F78}"/>
              </a:ext>
            </a:extLst>
          </p:cNvPr>
          <p:cNvSpPr txBox="1"/>
          <p:nvPr/>
        </p:nvSpPr>
        <p:spPr>
          <a:xfrm>
            <a:off x="3879654" y="1827360"/>
            <a:ext cx="3422934" cy="2462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b="1" dirty="0">
                <a:solidFill>
                  <a:schemeClr val="bg1"/>
                </a:solidFill>
              </a:rPr>
              <a:t>Kommunspecifika frågor: Danderyd</a:t>
            </a:r>
          </a:p>
        </p:txBody>
      </p:sp>
      <p:sp>
        <p:nvSpPr>
          <p:cNvPr id="20" name="Ellips 19">
            <a:extLst>
              <a:ext uri="{FF2B5EF4-FFF2-40B4-BE49-F238E27FC236}">
                <a16:creationId xmlns:a16="http://schemas.microsoft.com/office/drawing/2014/main" id="{C8EA206E-253A-2041-A7D0-65DF26FA14E1}"/>
              </a:ext>
            </a:extLst>
          </p:cNvPr>
          <p:cNvSpPr/>
          <p:nvPr/>
        </p:nvSpPr>
        <p:spPr>
          <a:xfrm>
            <a:off x="8804081" y="1939795"/>
            <a:ext cx="993775" cy="947737"/>
          </a:xfrm>
          <a:prstGeom prst="ellipse">
            <a:avLst/>
          </a:prstGeom>
          <a:solidFill>
            <a:srgbClr val="C841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endParaRPr lang="sv-SE" sz="2053" dirty="0"/>
          </a:p>
        </p:txBody>
      </p:sp>
      <p:sp>
        <p:nvSpPr>
          <p:cNvPr id="21" name="textruta 20">
            <a:extLst>
              <a:ext uri="{FF2B5EF4-FFF2-40B4-BE49-F238E27FC236}">
                <a16:creationId xmlns:a16="http://schemas.microsoft.com/office/drawing/2014/main" id="{206502F6-9AF2-B244-AA46-129937B10CC5}"/>
              </a:ext>
            </a:extLst>
          </p:cNvPr>
          <p:cNvSpPr txBox="1"/>
          <p:nvPr/>
        </p:nvSpPr>
        <p:spPr>
          <a:xfrm>
            <a:off x="8678668" y="2190683"/>
            <a:ext cx="1230313" cy="725488"/>
          </a:xfrm>
          <a:prstGeom prst="rect">
            <a:avLst/>
          </a:prstGeom>
          <a:noFill/>
        </p:spPr>
        <p:txBody>
          <a:bodyPr>
            <a:spAutoFit/>
          </a:bodyPr>
          <a:lstStyle/>
          <a:p>
            <a:pPr algn="ctr" defTabSz="1042873" eaLnBrk="1" fontAlgn="auto" hangingPunct="1">
              <a:spcBef>
                <a:spcPts val="0"/>
              </a:spcBef>
              <a:spcAft>
                <a:spcPts val="0"/>
              </a:spcAft>
              <a:defRPr/>
            </a:pPr>
            <a:r>
              <a:rPr lang="sv-SE" sz="2053" b="1" dirty="0">
                <a:latin typeface="+mj-lt"/>
              </a:rPr>
              <a:t>3,79</a:t>
            </a:r>
          </a:p>
        </p:txBody>
      </p:sp>
      <p:pic>
        <p:nvPicPr>
          <p:cNvPr id="14" name="Bildobjekt 13">
            <a:extLst>
              <a:ext uri="{FF2B5EF4-FFF2-40B4-BE49-F238E27FC236}">
                <a16:creationId xmlns:a16="http://schemas.microsoft.com/office/drawing/2014/main" id="{83D16B31-7806-F242-890B-EEBCBED3FEEA}"/>
              </a:ext>
            </a:extLst>
          </p:cNvPr>
          <p:cNvPicPr>
            <a:picLocks noChangeAspect="1"/>
          </p:cNvPicPr>
          <p:nvPr/>
        </p:nvPicPr>
        <p:blipFill>
          <a:blip r:embed="rId4"/>
          <a:stretch>
            <a:fillRect/>
          </a:stretch>
        </p:blipFill>
        <p:spPr>
          <a:xfrm>
            <a:off x="7751763" y="2029125"/>
            <a:ext cx="345217" cy="77098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ruta 1">
            <a:extLst>
              <a:ext uri="{FF2B5EF4-FFF2-40B4-BE49-F238E27FC236}">
                <a16:creationId xmlns:a16="http://schemas.microsoft.com/office/drawing/2014/main" id="{969CE5CB-21CC-E740-A944-1EBF76E61EA8}"/>
              </a:ext>
            </a:extLst>
          </p:cNvPr>
          <p:cNvSpPr txBox="1">
            <a:spLocks noChangeArrowheads="1"/>
          </p:cNvSpPr>
          <p:nvPr/>
        </p:nvSpPr>
        <p:spPr bwMode="auto">
          <a:xfrm>
            <a:off x="457200" y="555625"/>
            <a:ext cx="8720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n-lt"/>
              </a:rPr>
              <a:t>På denna sida och följande redovisas alla enskilda frågor för Ösbyskolan samt för Danderyds kommun. Resultatet visar andelen som svarat att de instämmer.</a:t>
            </a:r>
          </a:p>
        </p:txBody>
      </p:sp>
      <p:sp>
        <p:nvSpPr>
          <p:cNvPr id="37891" name="textruta 2">
            <a:extLst>
              <a:ext uri="{FF2B5EF4-FFF2-40B4-BE49-F238E27FC236}">
                <a16:creationId xmlns:a16="http://schemas.microsoft.com/office/drawing/2014/main" id="{CDE3ACCC-C67D-B44E-A6B2-D733FA45358C}"/>
              </a:ext>
            </a:extLst>
          </p:cNvPr>
          <p:cNvSpPr txBox="1">
            <a:spLocks noChangeArrowheads="1"/>
          </p:cNvSpPr>
          <p:nvPr/>
        </p:nvSpPr>
        <p:spPr bwMode="auto">
          <a:xfrm>
            <a:off x="457200" y="1152525"/>
            <a:ext cx="5614416"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000">
                <a:solidFill>
                  <a:schemeClr val="bg1"/>
                </a:solidFill>
                <a:latin typeface="+mj-lt"/>
              </a:rPr>
              <a:t>3.4 Alla enskilda frågor – jämförelse med kommunen</a:t>
            </a:r>
          </a:p>
        </p:txBody>
      </p:sp>
      <p:sp>
        <p:nvSpPr>
          <p:cNvPr id="6" name="Rektangel med rundade hörn 5">
            <a:extLst>
              <a:ext uri="{FF2B5EF4-FFF2-40B4-BE49-F238E27FC236}">
                <a16:creationId xmlns:a16="http://schemas.microsoft.com/office/drawing/2014/main" id="{0D64C3D4-7CF9-7A4A-9F0B-0EADE234347D}"/>
              </a:ext>
            </a:extLst>
          </p:cNvPr>
          <p:cNvSpPr/>
          <p:nvPr/>
        </p:nvSpPr>
        <p:spPr>
          <a:xfrm>
            <a:off x="8424863" y="1023938"/>
            <a:ext cx="1884362" cy="63500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000" b="1" dirty="0"/>
              <a:t>Här redovisas andelen som instämmer!</a:t>
            </a:r>
          </a:p>
        </p:txBody>
      </p:sp>
      <p:pic>
        <p:nvPicPr>
          <p:cNvPr id="37893" name="Bildobjekt 9">
            <a:extLst>
              <a:ext uri="{FF2B5EF4-FFF2-40B4-BE49-F238E27FC236}">
                <a16:creationId xmlns:a16="http://schemas.microsoft.com/office/drawing/2014/main" id="{19E6D189-5314-6D47-9C2E-10A681582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563" y="1263650"/>
            <a:ext cx="6223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Diagram 6"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0CE471AD-3AB0-3943-B4E1-FA5D4E6ACE4C}"/>
              </a:ext>
            </a:extLst>
          </p:cNvPr>
          <p:cNvGraphicFramePr/>
          <p:nvPr>
            <p:extLst>
              <p:ext uri="{D42A27DB-BD31-4B8C-83A1-F6EECF244321}">
                <p14:modId xmlns:p14="http://schemas.microsoft.com/office/powerpoint/2010/main" val="3284105950"/>
              </p:ext>
            </p:extLst>
          </p:nvPr>
        </p:nvGraphicFramePr>
        <p:xfrm>
          <a:off x="387595" y="1703205"/>
          <a:ext cx="8256675" cy="5388711"/>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ruta 22">
            <a:extLst>
              <a:ext uri="{FF2B5EF4-FFF2-40B4-BE49-F238E27FC236}">
                <a16:creationId xmlns:a16="http://schemas.microsoft.com/office/drawing/2014/main" id="{A01BBB03-7305-FA4B-BC77-F92C0FBB0B5C}"/>
              </a:ext>
            </a:extLst>
          </p:cNvPr>
          <p:cNvSpPr txBox="1"/>
          <p:nvPr/>
        </p:nvSpPr>
        <p:spPr>
          <a:xfrm>
            <a:off x="4515084" y="2080156"/>
            <a:ext cx="3422934"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b="1" dirty="0">
                <a:solidFill>
                  <a:schemeClr val="bg1"/>
                </a:solidFill>
              </a:rPr>
              <a:t>Övergripande frågor</a:t>
            </a:r>
          </a:p>
        </p:txBody>
      </p:sp>
      <p:sp>
        <p:nvSpPr>
          <p:cNvPr id="9" name="textruta 22">
            <a:extLst>
              <a:ext uri="{FF2B5EF4-FFF2-40B4-BE49-F238E27FC236}">
                <a16:creationId xmlns:a16="http://schemas.microsoft.com/office/drawing/2014/main" id="{858A119B-7E1D-7D47-8D5E-68BC3BC83A7D}"/>
              </a:ext>
            </a:extLst>
          </p:cNvPr>
          <p:cNvSpPr txBox="1"/>
          <p:nvPr/>
        </p:nvSpPr>
        <p:spPr>
          <a:xfrm>
            <a:off x="4515084" y="3806361"/>
            <a:ext cx="3422934"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b="1" dirty="0">
                <a:solidFill>
                  <a:schemeClr val="bg1"/>
                </a:solidFill>
              </a:rPr>
              <a:t>Kunskaper</a:t>
            </a:r>
          </a:p>
        </p:txBody>
      </p:sp>
      <p:sp>
        <p:nvSpPr>
          <p:cNvPr id="10" name="textruta 22">
            <a:extLst>
              <a:ext uri="{FF2B5EF4-FFF2-40B4-BE49-F238E27FC236}">
                <a16:creationId xmlns:a16="http://schemas.microsoft.com/office/drawing/2014/main" id="{18DD9B2E-A411-A94B-A64E-BFFFE0403F3C}"/>
              </a:ext>
            </a:extLst>
          </p:cNvPr>
          <p:cNvSpPr txBox="1"/>
          <p:nvPr/>
        </p:nvSpPr>
        <p:spPr>
          <a:xfrm>
            <a:off x="4515084" y="6375360"/>
            <a:ext cx="3422934"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b="1" dirty="0">
                <a:solidFill>
                  <a:schemeClr val="bg1"/>
                </a:solidFill>
              </a:rPr>
              <a:t>Elevernas ansvar och inflytande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ruta 2">
            <a:extLst>
              <a:ext uri="{FF2B5EF4-FFF2-40B4-BE49-F238E27FC236}">
                <a16:creationId xmlns:a16="http://schemas.microsoft.com/office/drawing/2014/main" id="{09A8E0EC-326E-7641-BBCF-82930BFD4458}"/>
              </a:ext>
            </a:extLst>
          </p:cNvPr>
          <p:cNvSpPr txBox="1">
            <a:spLocks noChangeArrowheads="1"/>
          </p:cNvSpPr>
          <p:nvPr/>
        </p:nvSpPr>
        <p:spPr bwMode="auto">
          <a:xfrm>
            <a:off x="449262" y="571500"/>
            <a:ext cx="4973129"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000">
                <a:solidFill>
                  <a:schemeClr val="bg1"/>
                </a:solidFill>
                <a:latin typeface="+mj-lt"/>
              </a:rPr>
              <a:t>3.4 Alla enskilda frågor – jämförelse med kommunen</a:t>
            </a:r>
          </a:p>
        </p:txBody>
      </p:sp>
      <p:sp>
        <p:nvSpPr>
          <p:cNvPr id="13" name="Rektangel med rundade hörn 12">
            <a:extLst>
              <a:ext uri="{FF2B5EF4-FFF2-40B4-BE49-F238E27FC236}">
                <a16:creationId xmlns:a16="http://schemas.microsoft.com/office/drawing/2014/main" id="{CC230507-1937-864E-9FA5-D5D30B6E1AE6}"/>
              </a:ext>
            </a:extLst>
          </p:cNvPr>
          <p:cNvSpPr/>
          <p:nvPr/>
        </p:nvSpPr>
        <p:spPr>
          <a:xfrm>
            <a:off x="8424863" y="1023938"/>
            <a:ext cx="1884362" cy="63500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000" b="1" dirty="0"/>
              <a:t>Här redovisas andelen som instämmer!</a:t>
            </a:r>
          </a:p>
        </p:txBody>
      </p:sp>
      <p:pic>
        <p:nvPicPr>
          <p:cNvPr id="39940" name="Bildobjekt 15">
            <a:extLst>
              <a:ext uri="{FF2B5EF4-FFF2-40B4-BE49-F238E27FC236}">
                <a16:creationId xmlns:a16="http://schemas.microsoft.com/office/drawing/2014/main" id="{0AB718E3-82BC-0347-B423-740FD90942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563" y="1263650"/>
            <a:ext cx="6223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Diagram 6"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D7B78BAE-AAB3-5C45-8F26-6C952232801A}"/>
              </a:ext>
            </a:extLst>
          </p:cNvPr>
          <p:cNvGraphicFramePr/>
          <p:nvPr>
            <p:extLst>
              <p:ext uri="{D42A27DB-BD31-4B8C-83A1-F6EECF244321}">
                <p14:modId xmlns:p14="http://schemas.microsoft.com/office/powerpoint/2010/main" val="962693609"/>
              </p:ext>
            </p:extLst>
          </p:nvPr>
        </p:nvGraphicFramePr>
        <p:xfrm>
          <a:off x="387595" y="1703205"/>
          <a:ext cx="8256675" cy="5388711"/>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ruta 22">
            <a:extLst>
              <a:ext uri="{FF2B5EF4-FFF2-40B4-BE49-F238E27FC236}">
                <a16:creationId xmlns:a16="http://schemas.microsoft.com/office/drawing/2014/main" id="{0C71DE4C-87C1-414F-90B5-176A63272BE2}"/>
              </a:ext>
            </a:extLst>
          </p:cNvPr>
          <p:cNvSpPr txBox="1"/>
          <p:nvPr/>
        </p:nvSpPr>
        <p:spPr>
          <a:xfrm>
            <a:off x="4515084" y="2080156"/>
            <a:ext cx="3422934"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b="1" dirty="0">
                <a:solidFill>
                  <a:schemeClr val="bg1"/>
                </a:solidFill>
              </a:rPr>
              <a:t>Normer och värden</a:t>
            </a:r>
          </a:p>
        </p:txBody>
      </p:sp>
      <p:sp>
        <p:nvSpPr>
          <p:cNvPr id="8" name="textruta 22">
            <a:extLst>
              <a:ext uri="{FF2B5EF4-FFF2-40B4-BE49-F238E27FC236}">
                <a16:creationId xmlns:a16="http://schemas.microsoft.com/office/drawing/2014/main" id="{EC4CC5BA-6092-0C4C-ABBF-A4E5CED4540F}"/>
              </a:ext>
            </a:extLst>
          </p:cNvPr>
          <p:cNvSpPr txBox="1"/>
          <p:nvPr/>
        </p:nvSpPr>
        <p:spPr>
          <a:xfrm>
            <a:off x="4505940" y="3644448"/>
            <a:ext cx="3422934"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b="1" dirty="0">
                <a:solidFill>
                  <a:schemeClr val="bg1"/>
                </a:solidFill>
              </a:rPr>
              <a:t>Styrning och ledning</a:t>
            </a:r>
          </a:p>
        </p:txBody>
      </p:sp>
      <p:sp>
        <p:nvSpPr>
          <p:cNvPr id="9" name="textruta 22">
            <a:extLst>
              <a:ext uri="{FF2B5EF4-FFF2-40B4-BE49-F238E27FC236}">
                <a16:creationId xmlns:a16="http://schemas.microsoft.com/office/drawing/2014/main" id="{38335E57-0343-BE4B-9F52-65B3D2B459A2}"/>
              </a:ext>
            </a:extLst>
          </p:cNvPr>
          <p:cNvSpPr txBox="1"/>
          <p:nvPr/>
        </p:nvSpPr>
        <p:spPr>
          <a:xfrm>
            <a:off x="4515084" y="4585862"/>
            <a:ext cx="3422934"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b="1" dirty="0">
                <a:solidFill>
                  <a:schemeClr val="bg1"/>
                </a:solidFill>
              </a:rPr>
              <a:t>Skola och hem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ruta 2">
            <a:extLst>
              <a:ext uri="{FF2B5EF4-FFF2-40B4-BE49-F238E27FC236}">
                <a16:creationId xmlns:a16="http://schemas.microsoft.com/office/drawing/2014/main" id="{09A8E0EC-326E-7641-BBCF-82930BFD4458}"/>
              </a:ext>
            </a:extLst>
          </p:cNvPr>
          <p:cNvSpPr txBox="1">
            <a:spLocks noChangeArrowheads="1"/>
          </p:cNvSpPr>
          <p:nvPr/>
        </p:nvSpPr>
        <p:spPr bwMode="auto">
          <a:xfrm>
            <a:off x="449262" y="571500"/>
            <a:ext cx="4973129"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000">
                <a:solidFill>
                  <a:schemeClr val="bg1"/>
                </a:solidFill>
                <a:latin typeface="+mj-lt"/>
              </a:rPr>
              <a:t>3.4 Alla enskilda frågor – jämförelse med kommunen</a:t>
            </a:r>
          </a:p>
        </p:txBody>
      </p:sp>
      <p:sp>
        <p:nvSpPr>
          <p:cNvPr id="13" name="Rektangel med rundade hörn 12">
            <a:extLst>
              <a:ext uri="{FF2B5EF4-FFF2-40B4-BE49-F238E27FC236}">
                <a16:creationId xmlns:a16="http://schemas.microsoft.com/office/drawing/2014/main" id="{CC230507-1937-864E-9FA5-D5D30B6E1AE6}"/>
              </a:ext>
            </a:extLst>
          </p:cNvPr>
          <p:cNvSpPr/>
          <p:nvPr/>
        </p:nvSpPr>
        <p:spPr>
          <a:xfrm>
            <a:off x="8424863" y="1023938"/>
            <a:ext cx="1884362" cy="63500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000" b="1" dirty="0"/>
              <a:t>Här redovisas andelen som instämmer!</a:t>
            </a:r>
          </a:p>
        </p:txBody>
      </p:sp>
      <p:pic>
        <p:nvPicPr>
          <p:cNvPr id="39940" name="Bildobjekt 15">
            <a:extLst>
              <a:ext uri="{FF2B5EF4-FFF2-40B4-BE49-F238E27FC236}">
                <a16:creationId xmlns:a16="http://schemas.microsoft.com/office/drawing/2014/main" id="{0AB718E3-82BC-0347-B423-740FD90942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563" y="1263650"/>
            <a:ext cx="6223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Diagram 6"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D7B78BAE-AAB3-5C45-8F26-6C952232801A}"/>
              </a:ext>
            </a:extLst>
          </p:cNvPr>
          <p:cNvGraphicFramePr/>
          <p:nvPr>
            <p:extLst>
              <p:ext uri="{D42A27DB-BD31-4B8C-83A1-F6EECF244321}">
                <p14:modId xmlns:p14="http://schemas.microsoft.com/office/powerpoint/2010/main" val="1534410099"/>
              </p:ext>
            </p:extLst>
          </p:nvPr>
        </p:nvGraphicFramePr>
        <p:xfrm>
          <a:off x="387595" y="1703205"/>
          <a:ext cx="8256675" cy="5388711"/>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ruta 22">
            <a:extLst>
              <a:ext uri="{FF2B5EF4-FFF2-40B4-BE49-F238E27FC236}">
                <a16:creationId xmlns:a16="http://schemas.microsoft.com/office/drawing/2014/main" id="{C454F313-DF81-FA47-A517-425C211B74D3}"/>
              </a:ext>
            </a:extLst>
          </p:cNvPr>
          <p:cNvSpPr txBox="1"/>
          <p:nvPr/>
        </p:nvSpPr>
        <p:spPr>
          <a:xfrm>
            <a:off x="4506788" y="2070115"/>
            <a:ext cx="3422934"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b="1" dirty="0">
                <a:solidFill>
                  <a:schemeClr val="bg1"/>
                </a:solidFill>
              </a:rPr>
              <a:t>Fritidshem</a:t>
            </a:r>
          </a:p>
        </p:txBody>
      </p:sp>
    </p:spTree>
    <p:extLst>
      <p:ext uri="{BB962C8B-B14F-4D97-AF65-F5344CB8AC3E}">
        <p14:creationId xmlns:p14="http://schemas.microsoft.com/office/powerpoint/2010/main" val="2201445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ruta 2">
            <a:extLst>
              <a:ext uri="{FF2B5EF4-FFF2-40B4-BE49-F238E27FC236}">
                <a16:creationId xmlns:a16="http://schemas.microsoft.com/office/drawing/2014/main" id="{09A8E0EC-326E-7641-BBCF-82930BFD4458}"/>
              </a:ext>
            </a:extLst>
          </p:cNvPr>
          <p:cNvSpPr txBox="1">
            <a:spLocks noChangeArrowheads="1"/>
          </p:cNvSpPr>
          <p:nvPr/>
        </p:nvSpPr>
        <p:spPr bwMode="auto">
          <a:xfrm>
            <a:off x="449262" y="571500"/>
            <a:ext cx="4973129"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000">
                <a:solidFill>
                  <a:schemeClr val="bg1"/>
                </a:solidFill>
                <a:latin typeface="+mj-lt"/>
              </a:rPr>
              <a:t>3.4 Alla enskilda frågor – jämförelse med kommunen</a:t>
            </a:r>
          </a:p>
        </p:txBody>
      </p:sp>
      <p:sp>
        <p:nvSpPr>
          <p:cNvPr id="13" name="Rektangel med rundade hörn 12">
            <a:extLst>
              <a:ext uri="{FF2B5EF4-FFF2-40B4-BE49-F238E27FC236}">
                <a16:creationId xmlns:a16="http://schemas.microsoft.com/office/drawing/2014/main" id="{CC230507-1937-864E-9FA5-D5D30B6E1AE6}"/>
              </a:ext>
            </a:extLst>
          </p:cNvPr>
          <p:cNvSpPr/>
          <p:nvPr/>
        </p:nvSpPr>
        <p:spPr>
          <a:xfrm>
            <a:off x="8424863" y="1023938"/>
            <a:ext cx="1884362" cy="63500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000" b="1" dirty="0"/>
              <a:t>Här redovisas andelen som instämmer!</a:t>
            </a:r>
          </a:p>
        </p:txBody>
      </p:sp>
      <p:pic>
        <p:nvPicPr>
          <p:cNvPr id="39940" name="Bildobjekt 15">
            <a:extLst>
              <a:ext uri="{FF2B5EF4-FFF2-40B4-BE49-F238E27FC236}">
                <a16:creationId xmlns:a16="http://schemas.microsoft.com/office/drawing/2014/main" id="{0AB718E3-82BC-0347-B423-740FD90942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563" y="1263650"/>
            <a:ext cx="6223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Diagram 6"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D7B78BAE-AAB3-5C45-8F26-6C952232801A}"/>
              </a:ext>
            </a:extLst>
          </p:cNvPr>
          <p:cNvGraphicFramePr/>
          <p:nvPr>
            <p:extLst>
              <p:ext uri="{D42A27DB-BD31-4B8C-83A1-F6EECF244321}">
                <p14:modId xmlns:p14="http://schemas.microsoft.com/office/powerpoint/2010/main" val="3581992925"/>
              </p:ext>
            </p:extLst>
          </p:nvPr>
        </p:nvGraphicFramePr>
        <p:xfrm>
          <a:off x="387595" y="1703205"/>
          <a:ext cx="8256675" cy="5388711"/>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ruta 22">
            <a:extLst>
              <a:ext uri="{FF2B5EF4-FFF2-40B4-BE49-F238E27FC236}">
                <a16:creationId xmlns:a16="http://schemas.microsoft.com/office/drawing/2014/main" id="{C454F313-DF81-FA47-A517-425C211B74D3}"/>
              </a:ext>
            </a:extLst>
          </p:cNvPr>
          <p:cNvSpPr txBox="1"/>
          <p:nvPr/>
        </p:nvSpPr>
        <p:spPr>
          <a:xfrm>
            <a:off x="4506788" y="2070115"/>
            <a:ext cx="3422934"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b="1" dirty="0">
                <a:solidFill>
                  <a:schemeClr val="bg1"/>
                </a:solidFill>
              </a:rPr>
              <a:t>Kommunspecifika frågor: Danderyd</a:t>
            </a:r>
          </a:p>
        </p:txBody>
      </p:sp>
    </p:spTree>
    <p:extLst>
      <p:ext uri="{BB962C8B-B14F-4D97-AF65-F5344CB8AC3E}">
        <p14:creationId xmlns:p14="http://schemas.microsoft.com/office/powerpoint/2010/main" val="1705680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6A0F5529-BAF3-304B-81F8-9E3A76A4F834}"/>
              </a:ext>
            </a:extLst>
          </p:cNvPr>
          <p:cNvSpPr txBox="1"/>
          <p:nvPr/>
        </p:nvSpPr>
        <p:spPr>
          <a:xfrm>
            <a:off x="478316" y="1196830"/>
            <a:ext cx="8194197" cy="408253"/>
          </a:xfrm>
          <a:prstGeom prst="rect">
            <a:avLst/>
          </a:prstGeom>
          <a:noFill/>
        </p:spPr>
        <p:txBody>
          <a:bodyPr wrap="square" rtlCol="0">
            <a:spAutoFit/>
          </a:bodyPr>
          <a:lstStyle/>
          <a:p>
            <a:r>
              <a:rPr lang="sv-SE" dirty="0">
                <a:solidFill>
                  <a:schemeClr val="bg1"/>
                </a:solidFill>
                <a:latin typeface="+mj-lt"/>
              </a:rPr>
              <a:t>4.1.    Jämförelse med kommun + Våga Visa totalt</a:t>
            </a:r>
          </a:p>
        </p:txBody>
      </p:sp>
      <p:sp>
        <p:nvSpPr>
          <p:cNvPr id="4" name="textruta 3">
            <a:extLst>
              <a:ext uri="{FF2B5EF4-FFF2-40B4-BE49-F238E27FC236}">
                <a16:creationId xmlns:a16="http://schemas.microsoft.com/office/drawing/2014/main" id="{2973FC4C-2D17-AF49-B0F8-D47426765D71}"/>
              </a:ext>
            </a:extLst>
          </p:cNvPr>
          <p:cNvSpPr txBox="1"/>
          <p:nvPr/>
        </p:nvSpPr>
        <p:spPr>
          <a:xfrm>
            <a:off x="478316" y="1692006"/>
            <a:ext cx="4531479" cy="276999"/>
          </a:xfrm>
          <a:prstGeom prst="rect">
            <a:avLst/>
          </a:prstGeom>
          <a:noFill/>
        </p:spPr>
        <p:txBody>
          <a:bodyPr wrap="square" rtlCol="0">
            <a:spAutoFit/>
          </a:bodyPr>
          <a:lstStyle/>
          <a:p>
            <a:r>
              <a:rPr lang="sv-SE" sz="1200" b="1" dirty="0">
                <a:solidFill>
                  <a:schemeClr val="bg1"/>
                </a:solidFill>
                <a:latin typeface="+mn-lt"/>
              </a:rPr>
              <a:t>Övergripande frågor</a:t>
            </a:r>
          </a:p>
        </p:txBody>
      </p:sp>
      <p:graphicFrame>
        <p:nvGraphicFramePr>
          <p:cNvPr id="19" name="Diagram 18">
            <a:extLst>
              <a:ext uri="{FF2B5EF4-FFF2-40B4-BE49-F238E27FC236}">
                <a16:creationId xmlns:a16="http://schemas.microsoft.com/office/drawing/2014/main" id="{B84D9DBC-A7F1-5C4E-BAB0-2B680828191E}"/>
              </a:ext>
            </a:extLst>
          </p:cNvPr>
          <p:cNvGraphicFramePr/>
          <p:nvPr>
            <p:extLst>
              <p:ext uri="{D42A27DB-BD31-4B8C-83A1-F6EECF244321}">
                <p14:modId xmlns:p14="http://schemas.microsoft.com/office/powerpoint/2010/main" val="2929442237"/>
              </p:ext>
            </p:extLst>
          </p:nvPr>
        </p:nvGraphicFramePr>
        <p:xfrm>
          <a:off x="460614" y="2194055"/>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ruta 1">
            <a:extLst>
              <a:ext uri="{FF2B5EF4-FFF2-40B4-BE49-F238E27FC236}">
                <a16:creationId xmlns:a16="http://schemas.microsoft.com/office/drawing/2014/main" id="{DEF47999-9F07-5E49-A2EF-1CE6AE25A9E2}"/>
              </a:ext>
            </a:extLst>
          </p:cNvPr>
          <p:cNvSpPr txBox="1"/>
          <p:nvPr/>
        </p:nvSpPr>
        <p:spPr>
          <a:xfrm>
            <a:off x="523177" y="219405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Jag är nöjd med verksamheten i mitt barns skola</a:t>
            </a:r>
            <a:endParaRPr sz="1100" b="1">
              <a:solidFill>
                <a:schemeClr val="bg1"/>
              </a:solidFill>
            </a:endParaRPr>
          </a:p>
        </p:txBody>
      </p:sp>
      <p:sp>
        <p:nvSpPr>
          <p:cNvPr id="5" name="Rubrik 4">
            <a:extLst>
              <a:ext uri="{FF2B5EF4-FFF2-40B4-BE49-F238E27FC236}">
                <a16:creationId xmlns:a16="http://schemas.microsoft.com/office/drawing/2014/main" id="{8274B46F-FE68-4F46-BFEF-62683F6CCBFE}"/>
              </a:ext>
            </a:extLst>
          </p:cNvPr>
          <p:cNvSpPr>
            <a:spLocks noGrp="1"/>
          </p:cNvSpPr>
          <p:nvPr>
            <p:ph type="title" idx="4294967295"/>
          </p:nvPr>
        </p:nvSpPr>
        <p:spPr>
          <a:xfrm>
            <a:off x="460614" y="563154"/>
            <a:ext cx="6611049" cy="633676"/>
          </a:xfrm>
        </p:spPr>
        <p:txBody>
          <a:bodyPr/>
          <a:lstStyle/>
          <a:p>
            <a:r>
              <a:rPr lang="sv-SE" b="0" dirty="0"/>
              <a:t>4. Resultat</a:t>
            </a:r>
          </a:p>
        </p:txBody>
      </p:sp>
      <p:graphicFrame>
        <p:nvGraphicFramePr>
          <p:cNvPr id="15" name="Diagram 14">
            <a:extLst>
              <a:ext uri="{FF2B5EF4-FFF2-40B4-BE49-F238E27FC236}">
                <a16:creationId xmlns:a16="http://schemas.microsoft.com/office/drawing/2014/main" id="{4B0ACE69-7164-0A4C-8811-ACFFE8367976}"/>
              </a:ext>
            </a:extLst>
          </p:cNvPr>
          <p:cNvGraphicFramePr/>
          <p:nvPr>
            <p:extLst>
              <p:ext uri="{D42A27DB-BD31-4B8C-83A1-F6EECF244321}">
                <p14:modId xmlns:p14="http://schemas.microsoft.com/office/powerpoint/2010/main" val="3850370865"/>
              </p:ext>
            </p:extLst>
          </p:nvPr>
        </p:nvGraphicFramePr>
        <p:xfrm>
          <a:off x="460614" y="5308695"/>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Diagram 17">
            <a:extLst>
              <a:ext uri="{FF2B5EF4-FFF2-40B4-BE49-F238E27FC236}">
                <a16:creationId xmlns:a16="http://schemas.microsoft.com/office/drawing/2014/main" id="{5A34F901-A4D9-7F41-A56D-D6C04EE88084}"/>
              </a:ext>
            </a:extLst>
          </p:cNvPr>
          <p:cNvGraphicFramePr/>
          <p:nvPr>
            <p:extLst>
              <p:ext uri="{D42A27DB-BD31-4B8C-83A1-F6EECF244321}">
                <p14:modId xmlns:p14="http://schemas.microsoft.com/office/powerpoint/2010/main" val="2368625162"/>
              </p:ext>
            </p:extLst>
          </p:nvPr>
        </p:nvGraphicFramePr>
        <p:xfrm>
          <a:off x="460614" y="3751375"/>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ruta 1">
            <a:extLst>
              <a:ext uri="{FF2B5EF4-FFF2-40B4-BE49-F238E27FC236}">
                <a16:creationId xmlns:a16="http://schemas.microsoft.com/office/drawing/2014/main" id="{F0BCEAAF-A4A1-9A44-A4ED-32A8DF11B9AC}"/>
              </a:ext>
            </a:extLst>
          </p:cNvPr>
          <p:cNvSpPr txBox="1"/>
          <p:nvPr/>
        </p:nvSpPr>
        <p:spPr>
          <a:xfrm>
            <a:off x="9576000" y="249213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100 %</a:t>
            </a:r>
            <a:endParaRPr sz="800">
              <a:solidFill>
                <a:schemeClr val="bg1">
                  <a:lumMod val="85000"/>
                  <a:lumOff val="15000"/>
                </a:schemeClr>
              </a:solidFill>
            </a:endParaRPr>
          </a:p>
        </p:txBody>
      </p:sp>
      <p:sp>
        <p:nvSpPr>
          <p:cNvPr id="10" name="textruta 2">
            <a:extLst>
              <a:ext uri="{FF2B5EF4-FFF2-40B4-BE49-F238E27FC236}">
                <a16:creationId xmlns:a16="http://schemas.microsoft.com/office/drawing/2014/main" id="{00FAC349-C026-E24B-B83E-43ECAD524854}"/>
              </a:ext>
            </a:extLst>
          </p:cNvPr>
          <p:cNvSpPr txBox="1"/>
          <p:nvPr/>
        </p:nvSpPr>
        <p:spPr>
          <a:xfrm>
            <a:off x="9576000" y="310867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93 %</a:t>
            </a:r>
            <a:endParaRPr sz="800">
              <a:solidFill>
                <a:schemeClr val="bg1">
                  <a:lumMod val="85000"/>
                  <a:lumOff val="15000"/>
                </a:schemeClr>
              </a:solidFill>
            </a:endParaRPr>
          </a:p>
        </p:txBody>
      </p:sp>
      <p:sp>
        <p:nvSpPr>
          <p:cNvPr id="11" name="textruta 3">
            <a:extLst>
              <a:ext uri="{FF2B5EF4-FFF2-40B4-BE49-F238E27FC236}">
                <a16:creationId xmlns:a16="http://schemas.microsoft.com/office/drawing/2014/main" id="{0E119A13-8B12-8C4D-B155-41BDBB9357CF}"/>
              </a:ext>
            </a:extLst>
          </p:cNvPr>
          <p:cNvSpPr txBox="1"/>
          <p:nvPr/>
        </p:nvSpPr>
        <p:spPr>
          <a:xfrm>
            <a:off x="9576000" y="281765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93 %</a:t>
            </a:r>
            <a:endParaRPr sz="800">
              <a:solidFill>
                <a:schemeClr val="bg1">
                  <a:lumMod val="85000"/>
                  <a:lumOff val="15000"/>
                </a:schemeClr>
              </a:solidFill>
            </a:endParaRPr>
          </a:p>
        </p:txBody>
      </p:sp>
      <p:sp>
        <p:nvSpPr>
          <p:cNvPr id="22" name="textruta 4">
            <a:extLst>
              <a:ext uri="{FF2B5EF4-FFF2-40B4-BE49-F238E27FC236}">
                <a16:creationId xmlns:a16="http://schemas.microsoft.com/office/drawing/2014/main" id="{F4BA9AE9-DB84-4641-8831-23FFC27E78B7}"/>
              </a:ext>
            </a:extLst>
          </p:cNvPr>
          <p:cNvSpPr txBox="1"/>
          <p:nvPr/>
        </p:nvSpPr>
        <p:spPr>
          <a:xfrm>
            <a:off x="523177" y="3773032"/>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Jag kan rekommendera mitt barns skola</a:t>
            </a:r>
            <a:endParaRPr sz="1100" b="1">
              <a:solidFill>
                <a:schemeClr val="bg1"/>
              </a:solidFill>
            </a:endParaRPr>
          </a:p>
        </p:txBody>
      </p:sp>
      <p:sp>
        <p:nvSpPr>
          <p:cNvPr id="26" name="textruta 4">
            <a:extLst>
              <a:ext uri="{FF2B5EF4-FFF2-40B4-BE49-F238E27FC236}">
                <a16:creationId xmlns:a16="http://schemas.microsoft.com/office/drawing/2014/main" id="{A54B5A63-A8AE-F34C-BDD6-E3C3CD207CBD}"/>
              </a:ext>
            </a:extLst>
          </p:cNvPr>
          <p:cNvSpPr txBox="1"/>
          <p:nvPr/>
        </p:nvSpPr>
        <p:spPr>
          <a:xfrm>
            <a:off x="523177" y="530538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Mitt barn går på den skola som jag vill</a:t>
            </a:r>
            <a:endParaRPr sz="1100" b="1">
              <a:solidFill>
                <a:schemeClr val="bg1"/>
              </a:solidFill>
            </a:endParaRPr>
          </a:p>
        </p:txBody>
      </p:sp>
      <p:sp>
        <p:nvSpPr>
          <p:cNvPr id="27" name="textruta 26">
            <a:extLst>
              <a:ext uri="{FF2B5EF4-FFF2-40B4-BE49-F238E27FC236}">
                <a16:creationId xmlns:a16="http://schemas.microsoft.com/office/drawing/2014/main" id="{38C0C13A-2447-9A45-9D06-DBDAF4ADF5D0}"/>
              </a:ext>
            </a:extLst>
          </p:cNvPr>
          <p:cNvSpPr txBox="1"/>
          <p:nvPr/>
        </p:nvSpPr>
        <p:spPr>
          <a:xfrm>
            <a:off x="9641596" y="1962049"/>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AEE350DD-1C63-4C48-BD8E-8319651245B5}"/>
              </a:ext>
            </a:extLst>
          </p:cNvPr>
          <p:cNvSpPr txBox="1"/>
          <p:nvPr/>
        </p:nvSpPr>
        <p:spPr>
          <a:xfrm>
            <a:off x="9576000" y="40327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100 %</a:t>
            </a:r>
            <a:endParaRPr sz="800">
              <a:solidFill>
                <a:schemeClr val="bg1">
                  <a:lumMod val="85000"/>
                  <a:lumOff val="15000"/>
                </a:schemeClr>
              </a:solidFill>
            </a:endParaRPr>
          </a:p>
        </p:txBody>
      </p:sp>
      <p:sp>
        <p:nvSpPr>
          <p:cNvPr id="29" name="textruta 2">
            <a:extLst>
              <a:ext uri="{FF2B5EF4-FFF2-40B4-BE49-F238E27FC236}">
                <a16:creationId xmlns:a16="http://schemas.microsoft.com/office/drawing/2014/main" id="{A2971B9F-4D1A-1E4C-83AF-01C8C845B54B}"/>
              </a:ext>
            </a:extLst>
          </p:cNvPr>
          <p:cNvSpPr txBox="1"/>
          <p:nvPr/>
        </p:nvSpPr>
        <p:spPr>
          <a:xfrm>
            <a:off x="9576000" y="464931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91 %</a:t>
            </a:r>
            <a:endParaRPr sz="800">
              <a:solidFill>
                <a:schemeClr val="bg1">
                  <a:lumMod val="85000"/>
                  <a:lumOff val="15000"/>
                </a:schemeClr>
              </a:solidFill>
            </a:endParaRPr>
          </a:p>
        </p:txBody>
      </p:sp>
      <p:sp>
        <p:nvSpPr>
          <p:cNvPr id="30" name="textruta 3">
            <a:extLst>
              <a:ext uri="{FF2B5EF4-FFF2-40B4-BE49-F238E27FC236}">
                <a16:creationId xmlns:a16="http://schemas.microsoft.com/office/drawing/2014/main" id="{1E924E3B-D8D9-9F41-86D1-A75FA027E811}"/>
              </a:ext>
            </a:extLst>
          </p:cNvPr>
          <p:cNvSpPr txBox="1"/>
          <p:nvPr/>
        </p:nvSpPr>
        <p:spPr>
          <a:xfrm>
            <a:off x="9576000" y="435830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93 %</a:t>
            </a:r>
            <a:endParaRPr sz="800">
              <a:solidFill>
                <a:schemeClr val="bg1">
                  <a:lumMod val="85000"/>
                  <a:lumOff val="15000"/>
                </a:schemeClr>
              </a:solidFill>
            </a:endParaRPr>
          </a:p>
        </p:txBody>
      </p:sp>
      <p:sp>
        <p:nvSpPr>
          <p:cNvPr id="31" name="textruta 1">
            <a:extLst>
              <a:ext uri="{FF2B5EF4-FFF2-40B4-BE49-F238E27FC236}">
                <a16:creationId xmlns:a16="http://schemas.microsoft.com/office/drawing/2014/main" id="{AE1A457B-EFEC-0D42-8488-AA2019BA9B42}"/>
              </a:ext>
            </a:extLst>
          </p:cNvPr>
          <p:cNvSpPr txBox="1"/>
          <p:nvPr/>
        </p:nvSpPr>
        <p:spPr>
          <a:xfrm>
            <a:off x="9576000" y="55959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100 %</a:t>
            </a:r>
            <a:endParaRPr sz="800">
              <a:solidFill>
                <a:schemeClr val="bg1">
                  <a:lumMod val="85000"/>
                  <a:lumOff val="15000"/>
                </a:schemeClr>
              </a:solidFill>
            </a:endParaRPr>
          </a:p>
        </p:txBody>
      </p:sp>
      <p:sp>
        <p:nvSpPr>
          <p:cNvPr id="32" name="textruta 2">
            <a:extLst>
              <a:ext uri="{FF2B5EF4-FFF2-40B4-BE49-F238E27FC236}">
                <a16:creationId xmlns:a16="http://schemas.microsoft.com/office/drawing/2014/main" id="{DB2DAED2-5C70-9047-B188-1E6CF5788426}"/>
              </a:ext>
            </a:extLst>
          </p:cNvPr>
          <p:cNvSpPr txBox="1"/>
          <p:nvPr/>
        </p:nvSpPr>
        <p:spPr>
          <a:xfrm>
            <a:off x="9576000" y="621246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95 %</a:t>
            </a:r>
            <a:endParaRPr sz="800">
              <a:solidFill>
                <a:schemeClr val="bg1">
                  <a:lumMod val="85000"/>
                  <a:lumOff val="15000"/>
                </a:schemeClr>
              </a:solidFill>
            </a:endParaRPr>
          </a:p>
        </p:txBody>
      </p:sp>
      <p:sp>
        <p:nvSpPr>
          <p:cNvPr id="33" name="textruta 3">
            <a:extLst>
              <a:ext uri="{FF2B5EF4-FFF2-40B4-BE49-F238E27FC236}">
                <a16:creationId xmlns:a16="http://schemas.microsoft.com/office/drawing/2014/main" id="{BBF3F1F6-B9D7-EB47-BB0A-1B287CDD4DFC}"/>
              </a:ext>
            </a:extLst>
          </p:cNvPr>
          <p:cNvSpPr txBox="1"/>
          <p:nvPr/>
        </p:nvSpPr>
        <p:spPr>
          <a:xfrm>
            <a:off x="9576000" y="592144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95 %</a:t>
            </a:r>
            <a:endParaRPr sz="800">
              <a:solidFill>
                <a:schemeClr val="bg1">
                  <a:lumMod val="85000"/>
                  <a:lumOff val="15000"/>
                </a:schemeClr>
              </a:solidFill>
            </a:endParaRPr>
          </a:p>
        </p:txBody>
      </p:sp>
    </p:spTree>
    <p:extLst>
      <p:ext uri="{BB962C8B-B14F-4D97-AF65-F5344CB8AC3E}">
        <p14:creationId xmlns:p14="http://schemas.microsoft.com/office/powerpoint/2010/main" val="516024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Kunskaper</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Skolarbetet är stimulerande för mitt barn</a:t>
            </a:r>
            <a:endParaRPr sz="1100"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Lärarna är bra på att väcka mitt barns intresse för skolarbete</a:t>
            </a:r>
            <a:endParaRPr sz="1100"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Lärarna är engagerade i mitt barns utveckling</a:t>
            </a:r>
            <a:endParaRPr sz="1100"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Mitt barn får det stöd och den hjälp som behövs</a:t>
            </a:r>
            <a:endParaRPr sz="1100"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90 %</a:t>
            </a:r>
            <a:endParaRPr sz="8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91 %</a:t>
            </a:r>
            <a:endParaRPr sz="8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94 %</a:t>
            </a:r>
            <a:endParaRPr sz="8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90 %</a:t>
            </a:r>
            <a:endParaRPr sz="8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89 %</a:t>
            </a:r>
            <a:endParaRPr sz="8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95 %</a:t>
            </a:r>
            <a:endParaRPr sz="800">
              <a:solidFill>
                <a:schemeClr val="bg1">
                  <a:lumMod val="85000"/>
                  <a:lumOff val="15000"/>
                </a:schemeClr>
              </a:solidFill>
            </a:endParaRPr>
          </a:p>
        </p:txBody>
      </p:sp>
      <p:graphicFrame>
        <p:nvGraphicFramePr>
          <p:cNvPr id="35" name="Diagram 34">
            <a:extLst>
              <a:ext uri="{FF2B5EF4-FFF2-40B4-BE49-F238E27FC236}">
                <a16:creationId xmlns:a16="http://schemas.microsoft.com/office/drawing/2014/main" id="{8F044AC0-ABA0-6D41-BE9E-9F0EB3053A6F}"/>
              </a:ext>
            </a:extLst>
          </p:cNvPr>
          <p:cNvGraphicFramePr/>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95 %</a:t>
            </a:r>
            <a:endParaRPr sz="8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83 %</a:t>
            </a:r>
            <a:endParaRPr sz="8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92 %</a:t>
            </a:r>
            <a:endParaRPr sz="8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90 %</a:t>
            </a:r>
            <a:endParaRPr sz="8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94 %</a:t>
            </a:r>
            <a:endParaRPr sz="8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94 %</a:t>
            </a:r>
            <a:endParaRPr sz="800">
              <a:solidFill>
                <a:schemeClr val="bg1">
                  <a:lumMod val="85000"/>
                  <a:lumOff val="15000"/>
                </a:schemeClr>
              </a:solidFill>
            </a:endParaRPr>
          </a:p>
        </p:txBody>
      </p:sp>
    </p:spTree>
    <p:extLst>
      <p:ext uri="{BB962C8B-B14F-4D97-AF65-F5344CB8AC3E}">
        <p14:creationId xmlns:p14="http://schemas.microsoft.com/office/powerpoint/2010/main" val="2522822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Kunskaper, forts.</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Mitt barn får utmaningar i skolarbetet</a:t>
            </a:r>
            <a:endParaRPr sz="1100"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 </a:t>
            </a:r>
            <a:endParaRPr sz="1100"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 </a:t>
            </a:r>
            <a:endParaRPr sz="1100"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 </a:t>
            </a:r>
            <a:endParaRPr sz="1100"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
            </a:r>
            <a:endParaRPr sz="8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
            </a:r>
            <a:endParaRPr sz="8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
            </a:r>
            <a:endParaRPr sz="8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
            </a:r>
            <a:endParaRPr sz="8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
            </a:r>
            <a:endParaRPr sz="8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
            </a:r>
            <a:endParaRPr sz="8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
            </a:r>
            <a:endParaRPr sz="8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
            </a:r>
            <a:endParaRPr sz="8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
            </a:r>
            <a:endParaRPr sz="8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81 %</a:t>
            </a:r>
            <a:endParaRPr sz="8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80 %</a:t>
            </a:r>
            <a:endParaRPr sz="8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83 %</a:t>
            </a:r>
            <a:endParaRPr sz="800">
              <a:solidFill>
                <a:schemeClr val="bg1">
                  <a:lumMod val="85000"/>
                  <a:lumOff val="15000"/>
                </a:schemeClr>
              </a:solidFill>
            </a:endParaRPr>
          </a:p>
        </p:txBody>
      </p:sp>
    </p:spTree>
    <p:extLst>
      <p:ext uri="{BB962C8B-B14F-4D97-AF65-F5344CB8AC3E}">
        <p14:creationId xmlns:p14="http://schemas.microsoft.com/office/powerpoint/2010/main" val="278190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ubrik 1">
            <a:extLst>
              <a:ext uri="{FF2B5EF4-FFF2-40B4-BE49-F238E27FC236}">
                <a16:creationId xmlns:a16="http://schemas.microsoft.com/office/drawing/2014/main" id="{8C9A310E-F652-814A-8F27-8810895AC529}"/>
              </a:ext>
            </a:extLst>
          </p:cNvPr>
          <p:cNvSpPr txBox="1">
            <a:spLocks noChangeArrowheads="1"/>
          </p:cNvSpPr>
          <p:nvPr/>
        </p:nvSpPr>
        <p:spPr bwMode="auto">
          <a:xfrm>
            <a:off x="608013" y="498475"/>
            <a:ext cx="661035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fontAlgn="base">
              <a:spcBef>
                <a:spcPct val="0"/>
              </a:spcBef>
              <a:spcAft>
                <a:spcPct val="0"/>
              </a:spcAft>
              <a:defRPr sz="2000">
                <a:solidFill>
                  <a:schemeClr val="tx1"/>
                </a:solidFill>
                <a:latin typeface="Arial" panose="020B0604020202020204" pitchFamily="34" charset="0"/>
              </a:defRPr>
            </a:lvl6pPr>
            <a:lvl7pPr marL="2971800" indent="-228600" fontAlgn="base">
              <a:spcBef>
                <a:spcPct val="0"/>
              </a:spcBef>
              <a:spcAft>
                <a:spcPct val="0"/>
              </a:spcAft>
              <a:defRPr sz="2000">
                <a:solidFill>
                  <a:schemeClr val="tx1"/>
                </a:solidFill>
                <a:latin typeface="Arial" panose="020B0604020202020204" pitchFamily="34" charset="0"/>
              </a:defRPr>
            </a:lvl7pPr>
            <a:lvl8pPr marL="3429000" indent="-228600" fontAlgn="base">
              <a:spcBef>
                <a:spcPct val="0"/>
              </a:spcBef>
              <a:spcAft>
                <a:spcPct val="0"/>
              </a:spcAft>
              <a:defRPr sz="2000">
                <a:solidFill>
                  <a:schemeClr val="tx1"/>
                </a:solidFill>
                <a:latin typeface="Arial" panose="020B0604020202020204" pitchFamily="34" charset="0"/>
              </a:defRPr>
            </a:lvl8pPr>
            <a:lvl9pPr marL="3886200" indent="-228600" fontAlgn="base">
              <a:spcBef>
                <a:spcPct val="0"/>
              </a:spcBef>
              <a:spcAft>
                <a:spcPct val="0"/>
              </a:spcAft>
              <a:defRPr sz="2000">
                <a:solidFill>
                  <a:schemeClr val="tx1"/>
                </a:solidFill>
                <a:latin typeface="Arial" panose="020B0604020202020204" pitchFamily="34" charset="0"/>
              </a:defRPr>
            </a:lvl9pPr>
          </a:lstStyle>
          <a:p>
            <a:pPr defTabSz="914400" eaLnBrk="1" hangingPunct="1">
              <a:lnSpc>
                <a:spcPct val="90000"/>
              </a:lnSpc>
            </a:pPr>
            <a:r>
              <a:rPr lang="sv-SE" altLang="en-SE" sz="3200">
                <a:solidFill>
                  <a:schemeClr val="bg1"/>
                </a:solidFill>
                <a:latin typeface="+mj-lt"/>
                <a:cs typeface="Arial" panose="020B0604020202020204" pitchFamily="34" charset="0"/>
              </a:rPr>
              <a:t>Innehållsförteckning</a:t>
            </a:r>
          </a:p>
        </p:txBody>
      </p:sp>
      <p:sp>
        <p:nvSpPr>
          <p:cNvPr id="10242" name="Rubrik 1">
            <a:extLst>
              <a:ext uri="{FF2B5EF4-FFF2-40B4-BE49-F238E27FC236}">
                <a16:creationId xmlns:a16="http://schemas.microsoft.com/office/drawing/2014/main" id="{8BE914E0-8ECD-0C48-87C3-EDEBB0F4EA66}"/>
              </a:ext>
            </a:extLst>
          </p:cNvPr>
          <p:cNvSpPr txBox="1">
            <a:spLocks noChangeArrowheads="1"/>
          </p:cNvSpPr>
          <p:nvPr/>
        </p:nvSpPr>
        <p:spPr bwMode="auto">
          <a:xfrm>
            <a:off x="608013" y="1730375"/>
            <a:ext cx="7253287"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fontAlgn="base">
              <a:spcBef>
                <a:spcPct val="0"/>
              </a:spcBef>
              <a:spcAft>
                <a:spcPct val="0"/>
              </a:spcAft>
              <a:defRPr sz="2000">
                <a:solidFill>
                  <a:schemeClr val="tx1"/>
                </a:solidFill>
                <a:latin typeface="Arial" panose="020B0604020202020204" pitchFamily="34" charset="0"/>
              </a:defRPr>
            </a:lvl6pPr>
            <a:lvl7pPr marL="2971800" indent="-228600" fontAlgn="base">
              <a:spcBef>
                <a:spcPct val="0"/>
              </a:spcBef>
              <a:spcAft>
                <a:spcPct val="0"/>
              </a:spcAft>
              <a:defRPr sz="2000">
                <a:solidFill>
                  <a:schemeClr val="tx1"/>
                </a:solidFill>
                <a:latin typeface="Arial" panose="020B0604020202020204" pitchFamily="34" charset="0"/>
              </a:defRPr>
            </a:lvl7pPr>
            <a:lvl8pPr marL="3429000" indent="-228600" fontAlgn="base">
              <a:spcBef>
                <a:spcPct val="0"/>
              </a:spcBef>
              <a:spcAft>
                <a:spcPct val="0"/>
              </a:spcAft>
              <a:defRPr sz="2000">
                <a:solidFill>
                  <a:schemeClr val="tx1"/>
                </a:solidFill>
                <a:latin typeface="Arial" panose="020B0604020202020204" pitchFamily="34" charset="0"/>
              </a:defRPr>
            </a:lvl8pPr>
            <a:lvl9pPr marL="3886200" indent="-228600" fontAlgn="base">
              <a:spcBef>
                <a:spcPct val="0"/>
              </a:spcBef>
              <a:spcAft>
                <a:spcPct val="0"/>
              </a:spcAft>
              <a:defRPr sz="2000">
                <a:solidFill>
                  <a:schemeClr val="tx1"/>
                </a:solidFill>
                <a:latin typeface="Arial" panose="020B0604020202020204" pitchFamily="34" charset="0"/>
              </a:defRPr>
            </a:lvl9pPr>
          </a:lstStyle>
          <a:p>
            <a:pPr defTabSz="914400" eaLnBrk="1" hangingPunct="1">
              <a:lnSpc>
                <a:spcPct val="90000"/>
              </a:lnSpc>
              <a:buFontTx/>
              <a:buAutoNum type="arabicPeriod"/>
            </a:pPr>
            <a:r>
              <a:rPr lang="sv-SE" altLang="en-SE">
                <a:solidFill>
                  <a:schemeClr val="bg1"/>
                </a:solidFill>
                <a:latin typeface="+mj-lt"/>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Bakgrund</a:t>
            </a:r>
            <a:r>
              <a:rPr lang="sv-SE" altLang="en-SE">
                <a:solidFill>
                  <a:schemeClr val="bg1"/>
                </a:solidFill>
                <a:latin typeface="+mj-lt"/>
                <a:cs typeface="Arial" panose="020B0604020202020204" pitchFamily="34" charset="0"/>
              </a:rPr>
              <a:t>				</a:t>
            </a:r>
            <a:br>
              <a:rPr lang="sv-SE" altLang="en-SE">
                <a:solidFill>
                  <a:schemeClr val="bg1"/>
                </a:solidFill>
                <a:latin typeface="+mj-lt"/>
                <a:cs typeface="Arial" panose="020B0604020202020204" pitchFamily="34" charset="0"/>
              </a:rPr>
            </a:br>
            <a:endParaRPr lang="sv-SE" altLang="en-SE">
              <a:solidFill>
                <a:schemeClr val="bg1"/>
              </a:solidFill>
              <a:latin typeface="+mj-lt"/>
              <a:cs typeface="Arial" panose="020B0604020202020204" pitchFamily="34" charset="0"/>
            </a:endParaRPr>
          </a:p>
          <a:p>
            <a:pPr defTabSz="914400" eaLnBrk="1" hangingPunct="1">
              <a:lnSpc>
                <a:spcPct val="90000"/>
              </a:lnSpc>
              <a:buFontTx/>
              <a:buAutoNum type="arabicPeriod"/>
            </a:pPr>
            <a:r>
              <a:rPr lang="sv-SE" altLang="en-SE">
                <a:solidFill>
                  <a:schemeClr val="bg1"/>
                </a:solidFill>
                <a:latin typeface="+mj-lt"/>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En snabb överblick</a:t>
            </a:r>
            <a:r>
              <a:rPr lang="sv-SE" altLang="en-SE">
                <a:solidFill>
                  <a:schemeClr val="bg1"/>
                </a:solidFill>
                <a:latin typeface="+mj-lt"/>
                <a:cs typeface="Arial" panose="020B0604020202020204" pitchFamily="34" charset="0"/>
              </a:rPr>
              <a:t>	</a:t>
            </a:r>
            <a:br>
              <a:rPr lang="sv-SE" altLang="en-SE">
                <a:solidFill>
                  <a:schemeClr val="bg1"/>
                </a:solidFill>
                <a:latin typeface="+mj-lt"/>
                <a:cs typeface="Arial" panose="020B0604020202020204" pitchFamily="34" charset="0"/>
              </a:rPr>
            </a:br>
            <a:endParaRPr lang="sv-SE" altLang="en-SE">
              <a:solidFill>
                <a:schemeClr val="bg1"/>
              </a:solidFill>
              <a:latin typeface="+mj-lt"/>
              <a:cs typeface="Arial" panose="020B0604020202020204" pitchFamily="34" charset="0"/>
            </a:endParaRPr>
          </a:p>
          <a:p>
            <a:pPr defTabSz="914400" eaLnBrk="1" hangingPunct="1">
              <a:lnSpc>
                <a:spcPct val="90000"/>
              </a:lnSpc>
              <a:buFontTx/>
              <a:buAutoNum type="arabicPeriod"/>
            </a:pPr>
            <a:r>
              <a:rPr lang="sv-SE" altLang="en-SE">
                <a:solidFill>
                  <a:schemeClr val="bg1"/>
                </a:solidFill>
                <a:latin typeface="+mj-lt"/>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
            </a:r>
            <a:r>
              <a:rPr lang="sv-SE" altLang="en-SE">
                <a:solidFill>
                  <a:schemeClr val="bg1"/>
                </a:solidFill>
                <a:latin typeface="+mj-lt"/>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Sammanfattning</a:t>
            </a:r>
            <a:r>
              <a:rPr lang="sv-SE" altLang="en-SE">
                <a:solidFill>
                  <a:schemeClr val="bg1"/>
                </a:solidFill>
                <a:latin typeface="+mj-lt"/>
                <a:cs typeface="Arial" panose="020B0604020202020204" pitchFamily="34" charset="0"/>
              </a:rPr>
              <a:t>		</a:t>
            </a:r>
            <a:br>
              <a:rPr lang="sv-SE" altLang="en-SE">
                <a:solidFill>
                  <a:schemeClr val="bg1"/>
                </a:solidFill>
                <a:latin typeface="+mj-lt"/>
                <a:cs typeface="Arial" panose="020B0604020202020204" pitchFamily="34" charset="0"/>
              </a:rPr>
            </a:br>
            <a:endParaRPr lang="sv-SE" altLang="en-SE">
              <a:solidFill>
                <a:schemeClr val="bg1"/>
              </a:solidFill>
              <a:latin typeface="+mj-lt"/>
              <a:cs typeface="Arial" panose="020B0604020202020204" pitchFamily="34" charset="0"/>
            </a:endParaRPr>
          </a:p>
          <a:p>
            <a:pPr defTabSz="914400" eaLnBrk="1" hangingPunct="1">
              <a:lnSpc>
                <a:spcPct val="90000"/>
              </a:lnSpc>
              <a:buFontTx/>
              <a:buAutoNum type="arabicPeriod"/>
            </a:pPr>
            <a:r>
              <a:rPr lang="sv-SE" altLang="en-SE">
                <a:solidFill>
                  <a:schemeClr val="bg1"/>
                </a:solidFill>
                <a:latin typeface="+mj-lt"/>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Resultat</a:t>
            </a:r>
            <a:r>
              <a:rPr lang="sv-SE" altLang="en-SE">
                <a:solidFill>
                  <a:schemeClr val="bg1"/>
                </a:solidFill>
                <a:latin typeface="+mj-lt"/>
                <a:cs typeface="Arial" panose="020B0604020202020204" pitchFamily="34" charset="0"/>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Elevernas ansvar och inflytande</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Mitt barn är med och planerar sitt eget skolarbete</a:t>
            </a:r>
            <a:endParaRPr sz="1100"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 </a:t>
            </a:r>
            <a:endParaRPr sz="1100"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 </a:t>
            </a:r>
            <a:endParaRPr sz="1100"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 </a:t>
            </a:r>
            <a:endParaRPr sz="1100"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
            </a:r>
            <a:endParaRPr sz="8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
            </a:r>
            <a:endParaRPr sz="8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
            </a:r>
            <a:endParaRPr sz="8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
            </a:r>
            <a:endParaRPr sz="8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
            </a:r>
            <a:endParaRPr sz="8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
            </a:r>
            <a:endParaRPr sz="8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
            </a:r>
            <a:endParaRPr sz="8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
            </a:r>
            <a:endParaRPr sz="8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
            </a:r>
            <a:endParaRPr sz="8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38 %</a:t>
            </a:r>
            <a:endParaRPr sz="8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44 %</a:t>
            </a:r>
            <a:endParaRPr sz="8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48 %</a:t>
            </a:r>
            <a:endParaRPr sz="800">
              <a:solidFill>
                <a:schemeClr val="bg1">
                  <a:lumMod val="85000"/>
                  <a:lumOff val="15000"/>
                </a:schemeClr>
              </a:solidFill>
            </a:endParaRPr>
          </a:p>
        </p:txBody>
      </p:sp>
    </p:spTree>
    <p:extLst>
      <p:ext uri="{BB962C8B-B14F-4D97-AF65-F5344CB8AC3E}">
        <p14:creationId xmlns:p14="http://schemas.microsoft.com/office/powerpoint/2010/main" val="3340174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Normer och värden</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Mitt barn är tryggt i skolan</a:t>
            </a:r>
            <a:endParaRPr sz="1100"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Skolan arbetar med att förebygga och motverka diskriminering och kränkande handlingar</a:t>
            </a:r>
            <a:endParaRPr sz="1100"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Mitt barn trivs i skolan</a:t>
            </a:r>
            <a:endParaRPr sz="1100"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Det finns ett respektfullt förhållningssätt mellan personal och elever på skolan</a:t>
            </a:r>
            <a:endParaRPr sz="1100"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95 %</a:t>
            </a:r>
            <a:endParaRPr sz="8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81 %</a:t>
            </a:r>
            <a:endParaRPr sz="8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79 %</a:t>
            </a:r>
            <a:endParaRPr sz="8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100 %</a:t>
            </a:r>
            <a:endParaRPr sz="8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96 %</a:t>
            </a:r>
            <a:endParaRPr sz="8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97 %</a:t>
            </a:r>
            <a:endParaRPr sz="800">
              <a:solidFill>
                <a:schemeClr val="bg1">
                  <a:lumMod val="85000"/>
                  <a:lumOff val="15000"/>
                </a:schemeClr>
              </a:solidFill>
            </a:endParaRPr>
          </a:p>
        </p:txBody>
      </p:sp>
      <p:graphicFrame>
        <p:nvGraphicFramePr>
          <p:cNvPr id="35" name="Diagram 34">
            <a:extLst>
              <a:ext uri="{FF2B5EF4-FFF2-40B4-BE49-F238E27FC236}">
                <a16:creationId xmlns:a16="http://schemas.microsoft.com/office/drawing/2014/main" id="{8F044AC0-ABA0-6D41-BE9E-9F0EB3053A6F}"/>
              </a:ext>
            </a:extLst>
          </p:cNvPr>
          <p:cNvGraphicFramePr/>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95 %</a:t>
            </a:r>
            <a:endParaRPr sz="8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92 %</a:t>
            </a:r>
            <a:endParaRPr sz="8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93 %</a:t>
            </a:r>
            <a:endParaRPr sz="8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100 %</a:t>
            </a:r>
            <a:endParaRPr sz="8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94 %</a:t>
            </a:r>
            <a:endParaRPr sz="8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94 %</a:t>
            </a:r>
            <a:endParaRPr sz="800">
              <a:solidFill>
                <a:schemeClr val="bg1">
                  <a:lumMod val="85000"/>
                  <a:lumOff val="15000"/>
                </a:schemeClr>
              </a:solidFill>
            </a:endParaRPr>
          </a:p>
        </p:txBody>
      </p:sp>
    </p:spTree>
    <p:extLst>
      <p:ext uri="{BB962C8B-B14F-4D97-AF65-F5344CB8AC3E}">
        <p14:creationId xmlns:p14="http://schemas.microsoft.com/office/powerpoint/2010/main" val="18262234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Styrning och ledning</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Jag har förtroende för rektor</a:t>
            </a:r>
            <a:endParaRPr sz="1100"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Mitt barn har kompetenta lärare</a:t>
            </a:r>
            <a:endParaRPr sz="1100"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90 %</a:t>
            </a:r>
            <a:endParaRPr sz="8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94 %</a:t>
            </a:r>
            <a:endParaRPr sz="8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97 %</a:t>
            </a:r>
            <a:endParaRPr sz="8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100 %</a:t>
            </a:r>
            <a:endParaRPr sz="8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74 %</a:t>
            </a:r>
            <a:endParaRPr sz="8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74 %</a:t>
            </a:r>
            <a:endParaRPr sz="800">
              <a:solidFill>
                <a:schemeClr val="bg1">
                  <a:lumMod val="85000"/>
                  <a:lumOff val="15000"/>
                </a:schemeClr>
              </a:solidFill>
            </a:endParaRPr>
          </a:p>
        </p:txBody>
      </p:sp>
    </p:spTree>
    <p:extLst>
      <p:ext uri="{BB962C8B-B14F-4D97-AF65-F5344CB8AC3E}">
        <p14:creationId xmlns:p14="http://schemas.microsoft.com/office/powerpoint/2010/main" val="24080278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Skola och hem</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Skolan ger mig möjlighet att vara med och diskutera hur mitt barn stöds på bästa sätt</a:t>
            </a:r>
            <a:endParaRPr sz="1100"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Skolan har informerat om hur de arbetar utifrån läroplanen</a:t>
            </a:r>
            <a:endParaRPr sz="1100"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Jag vet vem på skolan jag ska vända mig till med olika frågor eller problem</a:t>
            </a:r>
            <a:endParaRPr sz="1100"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Jag får tydlig information om hur mitt barn utvecklas</a:t>
            </a:r>
            <a:endParaRPr sz="1100"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95 %</a:t>
            </a:r>
            <a:endParaRPr sz="8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85 %</a:t>
            </a:r>
            <a:endParaRPr sz="8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88 %</a:t>
            </a:r>
            <a:endParaRPr sz="8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95 %</a:t>
            </a:r>
            <a:endParaRPr sz="8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91 %</a:t>
            </a:r>
            <a:endParaRPr sz="8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95 %</a:t>
            </a:r>
            <a:endParaRPr sz="800">
              <a:solidFill>
                <a:schemeClr val="bg1">
                  <a:lumMod val="85000"/>
                  <a:lumOff val="15000"/>
                </a:schemeClr>
              </a:solidFill>
            </a:endParaRPr>
          </a:p>
        </p:txBody>
      </p:sp>
      <p:graphicFrame>
        <p:nvGraphicFramePr>
          <p:cNvPr id="35" name="Diagram 34">
            <a:extLst>
              <a:ext uri="{FF2B5EF4-FFF2-40B4-BE49-F238E27FC236}">
                <a16:creationId xmlns:a16="http://schemas.microsoft.com/office/drawing/2014/main" id="{8F044AC0-ABA0-6D41-BE9E-9F0EB3053A6F}"/>
              </a:ext>
            </a:extLst>
          </p:cNvPr>
          <p:cNvGraphicFramePr/>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86 %</a:t>
            </a:r>
            <a:endParaRPr sz="8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75 %</a:t>
            </a:r>
            <a:endParaRPr sz="8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86 %</a:t>
            </a:r>
            <a:endParaRPr sz="8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100 %</a:t>
            </a:r>
            <a:endParaRPr sz="8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76 %</a:t>
            </a:r>
            <a:endParaRPr sz="8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88 %</a:t>
            </a:r>
            <a:endParaRPr sz="800">
              <a:solidFill>
                <a:schemeClr val="bg1">
                  <a:lumMod val="85000"/>
                  <a:lumOff val="15000"/>
                </a:schemeClr>
              </a:solidFill>
            </a:endParaRPr>
          </a:p>
        </p:txBody>
      </p:sp>
    </p:spTree>
    <p:extLst>
      <p:ext uri="{BB962C8B-B14F-4D97-AF65-F5344CB8AC3E}">
        <p14:creationId xmlns:p14="http://schemas.microsoft.com/office/powerpoint/2010/main" val="26045312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Fritidshem</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Personalen på mitt barns fritidshem är kompetent</a:t>
            </a:r>
            <a:endParaRPr sz="1100"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Fritidshemmets verksamhet är stimulerande för mitt barns sociala utveckling</a:t>
            </a:r>
            <a:endParaRPr sz="1100"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Fritidshemmets verksamhet är stimulerande och utvecklande för mitt barns lärande</a:t>
            </a:r>
            <a:endParaRPr sz="1100"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Jag får information från fritidshemmet om mitt barns utveckling</a:t>
            </a:r>
            <a:endParaRPr sz="1100"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95 %</a:t>
            </a:r>
            <a:endParaRPr sz="8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89 %</a:t>
            </a:r>
            <a:endParaRPr sz="8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91 %</a:t>
            </a:r>
            <a:endParaRPr sz="8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90 %</a:t>
            </a:r>
            <a:endParaRPr sz="8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83 %</a:t>
            </a:r>
            <a:endParaRPr sz="8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85 %</a:t>
            </a:r>
            <a:endParaRPr sz="800">
              <a:solidFill>
                <a:schemeClr val="bg1">
                  <a:lumMod val="85000"/>
                  <a:lumOff val="15000"/>
                </a:schemeClr>
              </a:solidFill>
            </a:endParaRPr>
          </a:p>
        </p:txBody>
      </p:sp>
      <p:graphicFrame>
        <p:nvGraphicFramePr>
          <p:cNvPr id="35" name="Diagram 34">
            <a:extLst>
              <a:ext uri="{FF2B5EF4-FFF2-40B4-BE49-F238E27FC236}">
                <a16:creationId xmlns:a16="http://schemas.microsoft.com/office/drawing/2014/main" id="{8F044AC0-ABA0-6D41-BE9E-9F0EB3053A6F}"/>
              </a:ext>
            </a:extLst>
          </p:cNvPr>
          <p:cNvGraphicFramePr/>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71 %</a:t>
            </a:r>
            <a:endParaRPr sz="8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53 %</a:t>
            </a:r>
            <a:endParaRPr sz="8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63 %</a:t>
            </a:r>
            <a:endParaRPr sz="8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95 %</a:t>
            </a:r>
            <a:endParaRPr sz="8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88 %</a:t>
            </a:r>
            <a:endParaRPr sz="8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91 %</a:t>
            </a:r>
            <a:endParaRPr sz="800">
              <a:solidFill>
                <a:schemeClr val="bg1">
                  <a:lumMod val="85000"/>
                  <a:lumOff val="15000"/>
                </a:schemeClr>
              </a:solidFill>
            </a:endParaRPr>
          </a:p>
        </p:txBody>
      </p:sp>
    </p:spTree>
    <p:extLst>
      <p:ext uri="{BB962C8B-B14F-4D97-AF65-F5344CB8AC3E}">
        <p14:creationId xmlns:p14="http://schemas.microsoft.com/office/powerpoint/2010/main" val="38191224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Fritidshem, forts.</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Jag är nöjd med verksamheten på mitt barns fritidshem</a:t>
            </a:r>
            <a:endParaRPr sz="1100"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39" name="Diagram 38">
            <a:extLst>
              <a:ext uri="{FF2B5EF4-FFF2-40B4-BE49-F238E27FC236}">
                <a16:creationId xmlns:a16="http://schemas.microsoft.com/office/drawing/2014/main" id="{D99082E3-EE58-EB4A-A6AD-E1BBD2C0E7D8}"/>
              </a:ext>
            </a:extLst>
          </p:cNvPr>
          <p:cNvGraphicFramePr/>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100 %</a:t>
            </a:r>
            <a:endParaRPr sz="8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89 %</a:t>
            </a:r>
            <a:endParaRPr sz="8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91 %</a:t>
            </a:r>
            <a:endParaRPr sz="800">
              <a:solidFill>
                <a:schemeClr val="bg1">
                  <a:lumMod val="85000"/>
                  <a:lumOff val="15000"/>
                </a:schemeClr>
              </a:solidFill>
            </a:endParaRPr>
          </a:p>
        </p:txBody>
      </p:sp>
    </p:spTree>
    <p:extLst>
      <p:ext uri="{BB962C8B-B14F-4D97-AF65-F5344CB8AC3E}">
        <p14:creationId xmlns:p14="http://schemas.microsoft.com/office/powerpoint/2010/main" val="11973908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Kommunspecifika frågor: Danderyd</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Personalen bemöter flickor och pojkar på samma sätt</a:t>
            </a:r>
            <a:endParaRPr sz="1100"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Lärarna arbetar aktivt för att stimulera mitt barns språkutveckling</a:t>
            </a:r>
            <a:endParaRPr sz="1100"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Jag får information om målen som styr fritidshemsverksamheten</a:t>
            </a:r>
            <a:endParaRPr sz="1100"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Öppettiderna på fritidshemmet passar min familjs behov</a:t>
            </a:r>
            <a:endParaRPr sz="1100"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95 %</a:t>
            </a:r>
            <a:endParaRPr sz="8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
            </a:r>
            <a:endParaRPr sz="8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79 %</a:t>
            </a:r>
            <a:endParaRPr sz="8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86 %</a:t>
            </a:r>
            <a:endParaRPr sz="8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
            </a:r>
            <a:endParaRPr sz="8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66 %</a:t>
            </a:r>
            <a:endParaRPr sz="800">
              <a:solidFill>
                <a:schemeClr val="bg1">
                  <a:lumMod val="85000"/>
                  <a:lumOff val="15000"/>
                </a:schemeClr>
              </a:solidFill>
            </a:endParaRPr>
          </a:p>
        </p:txBody>
      </p:sp>
      <p:graphicFrame>
        <p:nvGraphicFramePr>
          <p:cNvPr id="35" name="Diagram 34">
            <a:extLst>
              <a:ext uri="{FF2B5EF4-FFF2-40B4-BE49-F238E27FC236}">
                <a16:creationId xmlns:a16="http://schemas.microsoft.com/office/drawing/2014/main" id="{8F044AC0-ABA0-6D41-BE9E-9F0EB3053A6F}"/>
              </a:ext>
            </a:extLst>
          </p:cNvPr>
          <p:cNvGraphicFramePr/>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95 %</a:t>
            </a:r>
            <a:endParaRPr sz="8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
            </a:r>
            <a:endParaRPr sz="8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94 %</a:t>
            </a:r>
            <a:endParaRPr sz="8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81 %</a:t>
            </a:r>
            <a:endParaRPr sz="8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
            </a:r>
            <a:endParaRPr sz="8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59 %</a:t>
            </a:r>
            <a:endParaRPr sz="800">
              <a:solidFill>
                <a:schemeClr val="bg1">
                  <a:lumMod val="85000"/>
                  <a:lumOff val="15000"/>
                </a:schemeClr>
              </a:solidFill>
            </a:endParaRPr>
          </a:p>
        </p:txBody>
      </p:sp>
    </p:spTree>
    <p:extLst>
      <p:ext uri="{BB962C8B-B14F-4D97-AF65-F5344CB8AC3E}">
        <p14:creationId xmlns:p14="http://schemas.microsoft.com/office/powerpoint/2010/main" val="3949163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ubrik 1">
            <a:extLst>
              <a:ext uri="{FF2B5EF4-FFF2-40B4-BE49-F238E27FC236}">
                <a16:creationId xmlns:a16="http://schemas.microsoft.com/office/drawing/2014/main" id="{FF9D9826-4103-C842-99FE-5033DD508661}"/>
              </a:ext>
            </a:extLst>
          </p:cNvPr>
          <p:cNvSpPr>
            <a:spLocks noGrp="1" noChangeArrowheads="1"/>
          </p:cNvSpPr>
          <p:nvPr>
            <p:ph type="title"/>
          </p:nvPr>
        </p:nvSpPr>
        <p:spPr>
          <a:xfrm>
            <a:off x="581025" y="484188"/>
            <a:ext cx="6610350" cy="633412"/>
          </a:xfrm>
        </p:spPr>
        <p:txBody>
          <a:bodyPr/>
          <a:lstStyle/>
          <a:p>
            <a:r>
              <a:rPr lang="sv-SE" altLang="en-SE" b="0">
                <a:cs typeface="Arial" panose="020B0604020202020204" pitchFamily="34" charset="0"/>
              </a:rPr>
              <a:t>1. Bakgrund</a:t>
            </a:r>
          </a:p>
        </p:txBody>
      </p:sp>
      <p:sp>
        <p:nvSpPr>
          <p:cNvPr id="6" name="textruta 2">
            <a:extLst>
              <a:ext uri="{FF2B5EF4-FFF2-40B4-BE49-F238E27FC236}">
                <a16:creationId xmlns:a16="http://schemas.microsoft.com/office/drawing/2014/main" id="{1DDC424C-121F-2D40-B4DC-36CB62123433}"/>
              </a:ext>
            </a:extLst>
          </p:cNvPr>
          <p:cNvSpPr txBox="1">
            <a:spLocks noChangeArrowheads="1"/>
          </p:cNvSpPr>
          <p:nvPr/>
        </p:nvSpPr>
        <p:spPr bwMode="auto">
          <a:xfrm>
            <a:off x="7131368" y="2852420"/>
            <a:ext cx="28257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algn="ctr" eaLnBrk="1" hangingPunct="1"/>
            <a:r>
              <a:rPr lang="sv-SE" altLang="en-SE" sz="1600">
                <a:solidFill>
                  <a:schemeClr val="bg1"/>
                </a:solidFill>
                <a:latin typeface="+mn-lt"/>
                <a:cs typeface="Arial" panose="020B0604020202020204" pitchFamily="34" charset="0"/>
              </a:rPr>
              <a:t>I Ösbyskolan förskoleklass inkom 21 svar. Svarsfrekvensen är</a:t>
            </a:r>
            <a:endParaRPr lang="sv-SE" altLang="en-SE" sz="3600">
              <a:solidFill>
                <a:schemeClr val="bg1"/>
              </a:solidFill>
              <a:latin typeface="+mn-lt"/>
              <a:cs typeface="Arial" panose="020B0604020202020204" pitchFamily="34" charset="0"/>
            </a:endParaRPr>
          </a:p>
        </p:txBody>
      </p:sp>
      <p:sp>
        <p:nvSpPr>
          <p:cNvPr id="7" name="textruta 3">
            <a:extLst>
              <a:ext uri="{FF2B5EF4-FFF2-40B4-BE49-F238E27FC236}">
                <a16:creationId xmlns:a16="http://schemas.microsoft.com/office/drawing/2014/main" id="{38791CBE-EB1D-DA4E-8D3C-F0C7D112F5CB}"/>
              </a:ext>
            </a:extLst>
          </p:cNvPr>
          <p:cNvSpPr txBox="1">
            <a:spLocks noChangeArrowheads="1"/>
          </p:cNvSpPr>
          <p:nvPr/>
        </p:nvSpPr>
        <p:spPr bwMode="auto">
          <a:xfrm>
            <a:off x="7545705" y="4099560"/>
            <a:ext cx="21764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algn="ctr" eaLnBrk="1" hangingPunct="1"/>
            <a:r>
              <a:rPr lang="sv-SE" altLang="en-SE" sz="3600" b="1">
                <a:solidFill>
                  <a:schemeClr val="bg1"/>
                </a:solidFill>
                <a:latin typeface="+mn-lt"/>
              </a:rPr>
              <a:t>84 %</a:t>
            </a:r>
          </a:p>
        </p:txBody>
      </p:sp>
      <p:sp>
        <p:nvSpPr>
          <p:cNvPr id="8" name="textruta 7">
            <a:extLst>
              <a:ext uri="{FF2B5EF4-FFF2-40B4-BE49-F238E27FC236}">
                <a16:creationId xmlns:a16="http://schemas.microsoft.com/office/drawing/2014/main" id="{C5C8BE07-2258-4445-9661-9A68CCE75F9E}"/>
              </a:ext>
            </a:extLst>
          </p:cNvPr>
          <p:cNvSpPr txBox="1"/>
          <p:nvPr/>
        </p:nvSpPr>
        <p:spPr>
          <a:xfrm>
            <a:off x="580881" y="1117752"/>
            <a:ext cx="5465589" cy="5663089"/>
          </a:xfrm>
          <a:prstGeom prst="rect">
            <a:avLst/>
          </a:prstGeom>
          <a:noFill/>
        </p:spPr>
        <p:txBody>
          <a:bodyPr wrap="square">
            <a:spAutoFit/>
          </a:bodyPr>
          <a:lstStyle/>
          <a:p>
            <a:pPr defTabSz="1042873" eaLnBrk="1" fontAlgn="auto" hangingPunct="1">
              <a:spcBef>
                <a:spcPts val="0"/>
              </a:spcBef>
              <a:spcAft>
                <a:spcPts val="0"/>
              </a:spcAft>
              <a:defRPr/>
            </a:pPr>
            <a:r>
              <a:rPr lang="sv-SE" sz="1400" dirty="0">
                <a:solidFill>
                  <a:schemeClr val="bg1"/>
                </a:solidFill>
                <a:latin typeface="+mj-lt"/>
              </a:rPr>
              <a:t>Bakgrund</a:t>
            </a:r>
            <a:r>
              <a:rPr lang="sv-SE" sz="1600" dirty="0">
                <a:solidFill>
                  <a:schemeClr val="bg1"/>
                </a:solidFill>
                <a:latin typeface="Univers LT Std 45 Light" panose="020B0403020202020204" pitchFamily="34" charset="77"/>
              </a:rPr>
              <a:t> </a:t>
            </a:r>
          </a:p>
          <a:p>
            <a:pPr defTabSz="1042873" eaLnBrk="1" fontAlgn="auto" hangingPunct="1">
              <a:spcBef>
                <a:spcPts val="0"/>
              </a:spcBef>
              <a:spcAft>
                <a:spcPts val="0"/>
              </a:spcAft>
              <a:defRPr/>
            </a:pPr>
            <a:r>
              <a:rPr lang="sv-SE" sz="1200" dirty="0">
                <a:solidFill>
                  <a:schemeClr val="bg1"/>
                </a:solidFill>
              </a:rPr>
              <a:t>Åtta kommuner i Stockholms län genomför årligen en enkätundersökning i förskola, pedagogisk omsorg och grundskola. Undersökningen genomförs på samma sätt i alla kommuner och majoriteten av frågorna är gemensamma. I 2022 års undersökning inbjöds drygt 60 600</a:t>
            </a:r>
            <a:r>
              <a:rPr lang="sv-SE" sz="1200" dirty="0">
                <a:solidFill>
                  <a:srgbClr val="FF0000"/>
                </a:solidFill>
              </a:rPr>
              <a:t> </a:t>
            </a:r>
            <a:r>
              <a:rPr lang="sv-SE" sz="1200" dirty="0">
                <a:solidFill>
                  <a:schemeClr val="bg1"/>
                </a:solidFill>
              </a:rPr>
              <a:t>elever och föräldrar från 594 förskolor och skolor att delta. </a:t>
            </a:r>
          </a:p>
          <a:p>
            <a:pPr defTabSz="1042873" eaLnBrk="1" fontAlgn="auto" hangingPunct="1">
              <a:spcBef>
                <a:spcPts val="0"/>
              </a:spcBef>
              <a:spcAft>
                <a:spcPts val="0"/>
              </a:spcAft>
              <a:defRPr/>
            </a:pPr>
            <a:endParaRPr lang="sv-SE" sz="1200" dirty="0">
              <a:solidFill>
                <a:schemeClr val="bg1"/>
              </a:solidFill>
              <a:latin typeface="Univers LT Std 45 Light" panose="020B0403020202020204" pitchFamily="34" charset="77"/>
            </a:endParaRPr>
          </a:p>
          <a:p>
            <a:pPr defTabSz="1042873" eaLnBrk="1" fontAlgn="auto" hangingPunct="1">
              <a:spcBef>
                <a:spcPts val="0"/>
              </a:spcBef>
              <a:spcAft>
                <a:spcPts val="0"/>
              </a:spcAft>
              <a:defRPr/>
            </a:pPr>
            <a:r>
              <a:rPr lang="sv-SE" sz="1400" dirty="0">
                <a:solidFill>
                  <a:schemeClr val="bg1"/>
                </a:solidFill>
                <a:latin typeface="+mj-lt"/>
              </a:rPr>
              <a:t>Metod</a:t>
            </a:r>
            <a:r>
              <a:rPr lang="sv-SE" sz="1400" dirty="0">
                <a:solidFill>
                  <a:schemeClr val="bg1"/>
                </a:solidFill>
                <a:latin typeface="Univers LT Std 55" panose="020B0603020202020204" pitchFamily="34" charset="0"/>
              </a:rPr>
              <a:t> </a:t>
            </a:r>
          </a:p>
          <a:p>
            <a:pPr defTabSz="1042873" eaLnBrk="1" fontAlgn="auto" hangingPunct="1">
              <a:spcBef>
                <a:spcPts val="0"/>
              </a:spcBef>
              <a:spcAft>
                <a:spcPts val="0"/>
              </a:spcAft>
              <a:defRPr/>
            </a:pPr>
            <a:r>
              <a:rPr lang="sv-SE" sz="1200" dirty="0">
                <a:solidFill>
                  <a:schemeClr val="bg1"/>
                </a:solidFill>
              </a:rPr>
              <a:t>Respondenterna fick fylla i en webb- eller pappersenkät, utom i Nacka, Vallentuna och Upplands-Bro kommun som valde att endast erbjuda webbenkät. Distribueringsmetoden valdes av de deltagande skolorna (inbjudan via e-post, talonger med inloggningskod till webbenkäten eller pappersenkäter som delades ut på enheten). Enkäten innehöll cirka ett tjugotal påståenden som elever respektive föräldrar fick ta ställning till. En skala i fyra steg användes: Stämmer mycket bra, Stämmer ganska bra, Stämmer ganska dåligt, Stämmer mycket dåligt samt alternativet "Vet inte". Insamlingen pågick mellan den 24 januari och den 18 mars 2022. Maskinella avrundningar och internt bortfall kan förekomma. Resultaten redovisas enbart i grupper där minst 5 personer har svarat i varje grupp. </a:t>
            </a:r>
          </a:p>
          <a:p>
            <a:pPr defTabSz="1042873" eaLnBrk="1" fontAlgn="auto" hangingPunct="1">
              <a:spcBef>
                <a:spcPts val="0"/>
              </a:spcBef>
              <a:spcAft>
                <a:spcPts val="0"/>
              </a:spcAft>
              <a:defRPr/>
            </a:pPr>
            <a:endParaRPr lang="sv-SE" sz="1600" dirty="0">
              <a:solidFill>
                <a:schemeClr val="bg1"/>
              </a:solidFill>
              <a:latin typeface="Univers LT Std 55" panose="020B0603020202020204" pitchFamily="34" charset="0"/>
            </a:endParaRPr>
          </a:p>
          <a:p>
            <a:pPr defTabSz="1042873" eaLnBrk="1" fontAlgn="auto" hangingPunct="1">
              <a:spcBef>
                <a:spcPts val="0"/>
              </a:spcBef>
              <a:spcAft>
                <a:spcPts val="0"/>
              </a:spcAft>
              <a:defRPr/>
            </a:pPr>
            <a:r>
              <a:rPr lang="sv-SE" sz="1400" dirty="0">
                <a:solidFill>
                  <a:schemeClr val="bg1"/>
                </a:solidFill>
                <a:latin typeface="+mj-lt"/>
              </a:rPr>
              <a:t>Urval</a:t>
            </a:r>
            <a:r>
              <a:rPr lang="sv-SE" sz="1600" b="1" dirty="0">
                <a:solidFill>
                  <a:schemeClr val="bg1"/>
                </a:solidFill>
                <a:latin typeface="+mn-lt"/>
              </a:rPr>
              <a:t> </a:t>
            </a:r>
          </a:p>
          <a:p>
            <a:pPr defTabSz="1042873" eaLnBrk="1" fontAlgn="auto" hangingPunct="1">
              <a:spcBef>
                <a:spcPts val="0"/>
              </a:spcBef>
              <a:spcAft>
                <a:spcPts val="0"/>
              </a:spcAft>
              <a:defRPr/>
            </a:pPr>
            <a:r>
              <a:rPr lang="sv-SE" sz="1200" dirty="0">
                <a:solidFill>
                  <a:schemeClr val="bg1"/>
                </a:solidFill>
              </a:rPr>
              <a:t>Undersökningen är en totalundersökning i de utvalda grupperna, d.v.s.:</a:t>
            </a:r>
          </a:p>
          <a:p>
            <a:pPr marL="171450" indent="-171450" defTabSz="1042873" eaLnBrk="1" fontAlgn="auto" hangingPunct="1">
              <a:spcBef>
                <a:spcPts val="0"/>
              </a:spcBef>
              <a:spcAft>
                <a:spcPts val="0"/>
              </a:spcAft>
              <a:buFont typeface="Arial" panose="020B0604020202020204" pitchFamily="34" charset="0"/>
              <a:buChar char="•"/>
              <a:defRPr/>
            </a:pPr>
            <a:r>
              <a:rPr lang="sv-SE" sz="1200" dirty="0">
                <a:solidFill>
                  <a:schemeClr val="bg1"/>
                </a:solidFill>
              </a:rPr>
              <a:t>vårdnadshavare till samtliga barn/elever i förskola och pedagogisk omsorg, förskoleklass, årskurs 3 och 6. Vissa kommuner inkluderar även grundsärskola och gymnasiesärskola.</a:t>
            </a:r>
          </a:p>
          <a:p>
            <a:pPr marL="171450" indent="-171450" defTabSz="1042873" eaLnBrk="1" fontAlgn="auto" hangingPunct="1">
              <a:spcBef>
                <a:spcPts val="0"/>
              </a:spcBef>
              <a:spcAft>
                <a:spcPts val="0"/>
              </a:spcAft>
              <a:buFont typeface="Arial" panose="020B0604020202020204" pitchFamily="34" charset="0"/>
              <a:buChar char="•"/>
              <a:defRPr/>
            </a:pPr>
            <a:r>
              <a:rPr lang="sv-SE" sz="1200" dirty="0">
                <a:solidFill>
                  <a:schemeClr val="bg1"/>
                </a:solidFill>
              </a:rPr>
              <a:t>samtliga elever i årskurs 3, 6 och 8.</a:t>
            </a:r>
          </a:p>
          <a:p>
            <a:pPr defTabSz="1042873" eaLnBrk="1" fontAlgn="auto" hangingPunct="1">
              <a:spcBef>
                <a:spcPts val="0"/>
              </a:spcBef>
              <a:spcAft>
                <a:spcPts val="0"/>
              </a:spcAft>
              <a:defRPr/>
            </a:pPr>
            <a:r>
              <a:rPr lang="sv-SE" sz="1200" dirty="0">
                <a:solidFill>
                  <a:schemeClr val="bg1"/>
                </a:solidFill>
              </a:rPr>
              <a:t>Utöver dessa gemensamma huvudgrupper deltar de årskurser som skolorna själva valt. </a:t>
            </a:r>
          </a:p>
          <a:p>
            <a:pPr defTabSz="1042873" eaLnBrk="1" fontAlgn="auto" hangingPunct="1">
              <a:spcBef>
                <a:spcPts val="0"/>
              </a:spcBef>
              <a:spcAft>
                <a:spcPts val="0"/>
              </a:spcAft>
              <a:defRPr/>
            </a:pPr>
            <a:endParaRPr lang="sv-SE" sz="1200" dirty="0">
              <a:solidFill>
                <a:schemeClr val="bg1"/>
              </a:solidFill>
              <a:latin typeface="Univers LT Std 45 Light" panose="020B0403020202020204" pitchFamily="34" charset="77"/>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Diagram 18">
            <a:extLst>
              <a:ext uri="{FF2B5EF4-FFF2-40B4-BE49-F238E27FC236}">
                <a16:creationId xmlns:a16="http://schemas.microsoft.com/office/drawing/2014/main" id="{B84D9DBC-A7F1-5C4E-BAB0-2B680828191E}"/>
              </a:ext>
            </a:extLst>
          </p:cNvPr>
          <p:cNvGraphicFramePr/>
          <p:nvPr/>
        </p:nvGraphicFramePr>
        <p:xfrm>
          <a:off x="444860" y="1858153"/>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ruta 1">
            <a:extLst>
              <a:ext uri="{FF2B5EF4-FFF2-40B4-BE49-F238E27FC236}">
                <a16:creationId xmlns:a16="http://schemas.microsoft.com/office/drawing/2014/main" id="{DEF47999-9F07-5E49-A2EF-1CE6AE25A9E2}"/>
              </a:ext>
            </a:extLst>
          </p:cNvPr>
          <p:cNvSpPr txBox="1"/>
          <p:nvPr/>
        </p:nvSpPr>
        <p:spPr>
          <a:xfrm>
            <a:off x="507423" y="185815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Jag är nöjd med verksamheten i mitt barns skola</a:t>
            </a:r>
            <a:endParaRPr sz="1100" b="1">
              <a:solidFill>
                <a:schemeClr val="bg1"/>
              </a:solidFill>
            </a:endParaRPr>
          </a:p>
        </p:txBody>
      </p:sp>
      <p:graphicFrame>
        <p:nvGraphicFramePr>
          <p:cNvPr id="15" name="Diagram 14">
            <a:extLst>
              <a:ext uri="{FF2B5EF4-FFF2-40B4-BE49-F238E27FC236}">
                <a16:creationId xmlns:a16="http://schemas.microsoft.com/office/drawing/2014/main" id="{4B0ACE69-7164-0A4C-8811-ACFFE8367976}"/>
              </a:ext>
            </a:extLst>
          </p:cNvPr>
          <p:cNvGraphicFramePr/>
          <p:nvPr/>
        </p:nvGraphicFramePr>
        <p:xfrm>
          <a:off x="444860" y="4972793"/>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Diagram 17">
            <a:extLst>
              <a:ext uri="{FF2B5EF4-FFF2-40B4-BE49-F238E27FC236}">
                <a16:creationId xmlns:a16="http://schemas.microsoft.com/office/drawing/2014/main" id="{5A34F901-A4D9-7F41-A56D-D6C04EE88084}"/>
              </a:ext>
            </a:extLst>
          </p:cNvPr>
          <p:cNvGraphicFramePr/>
          <p:nvPr/>
        </p:nvGraphicFramePr>
        <p:xfrm>
          <a:off x="444860" y="3415473"/>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ruta 1">
            <a:extLst>
              <a:ext uri="{FF2B5EF4-FFF2-40B4-BE49-F238E27FC236}">
                <a16:creationId xmlns:a16="http://schemas.microsoft.com/office/drawing/2014/main" id="{F0BCEAAF-A4A1-9A44-A4ED-32A8DF11B9AC}"/>
              </a:ext>
            </a:extLst>
          </p:cNvPr>
          <p:cNvSpPr txBox="1"/>
          <p:nvPr/>
        </p:nvSpPr>
        <p:spPr>
          <a:xfrm>
            <a:off x="9506763" y="20741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100 %</a:t>
            </a:r>
            <a:endParaRPr sz="800">
              <a:solidFill>
                <a:schemeClr val="bg1">
                  <a:lumMod val="85000"/>
                  <a:lumOff val="15000"/>
                </a:schemeClr>
              </a:solidFill>
            </a:endParaRPr>
          </a:p>
        </p:txBody>
      </p:sp>
      <p:sp>
        <p:nvSpPr>
          <p:cNvPr id="10" name="textruta 2">
            <a:extLst>
              <a:ext uri="{FF2B5EF4-FFF2-40B4-BE49-F238E27FC236}">
                <a16:creationId xmlns:a16="http://schemas.microsoft.com/office/drawing/2014/main" id="{00FAC349-C026-E24B-B83E-43ECAD524854}"/>
              </a:ext>
            </a:extLst>
          </p:cNvPr>
          <p:cNvSpPr txBox="1"/>
          <p:nvPr/>
        </p:nvSpPr>
        <p:spPr>
          <a:xfrm>
            <a:off x="9506763" y="244235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96 %</a:t>
            </a:r>
            <a:endParaRPr sz="800">
              <a:solidFill>
                <a:schemeClr val="bg1">
                  <a:lumMod val="85000"/>
                  <a:lumOff val="15000"/>
                </a:schemeClr>
              </a:solidFill>
            </a:endParaRPr>
          </a:p>
        </p:txBody>
      </p:sp>
      <p:sp>
        <p:nvSpPr>
          <p:cNvPr id="11" name="textruta 3">
            <a:extLst>
              <a:ext uri="{FF2B5EF4-FFF2-40B4-BE49-F238E27FC236}">
                <a16:creationId xmlns:a16="http://schemas.microsoft.com/office/drawing/2014/main" id="{0E119A13-8B12-8C4D-B155-41BDBB9357CF}"/>
              </a:ext>
            </a:extLst>
          </p:cNvPr>
          <p:cNvSpPr txBox="1"/>
          <p:nvPr/>
        </p:nvSpPr>
        <p:spPr>
          <a:xfrm>
            <a:off x="9506763" y="226389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95 %</a:t>
            </a:r>
            <a:endParaRPr sz="800">
              <a:solidFill>
                <a:schemeClr val="bg1">
                  <a:lumMod val="85000"/>
                  <a:lumOff val="15000"/>
                </a:schemeClr>
              </a:solidFill>
            </a:endParaRPr>
          </a:p>
        </p:txBody>
      </p:sp>
      <p:sp>
        <p:nvSpPr>
          <p:cNvPr id="22" name="textruta 4">
            <a:extLst>
              <a:ext uri="{FF2B5EF4-FFF2-40B4-BE49-F238E27FC236}">
                <a16:creationId xmlns:a16="http://schemas.microsoft.com/office/drawing/2014/main" id="{F4BA9AE9-DB84-4641-8831-23FFC27E78B7}"/>
              </a:ext>
            </a:extLst>
          </p:cNvPr>
          <p:cNvSpPr txBox="1"/>
          <p:nvPr/>
        </p:nvSpPr>
        <p:spPr>
          <a:xfrm>
            <a:off x="507423" y="3437130"/>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Jag kan rekommendera mitt barns skola</a:t>
            </a:r>
            <a:endParaRPr sz="1100" b="1">
              <a:solidFill>
                <a:schemeClr val="bg1"/>
              </a:solidFill>
            </a:endParaRPr>
          </a:p>
        </p:txBody>
      </p:sp>
      <p:sp>
        <p:nvSpPr>
          <p:cNvPr id="26" name="textruta 4">
            <a:extLst>
              <a:ext uri="{FF2B5EF4-FFF2-40B4-BE49-F238E27FC236}">
                <a16:creationId xmlns:a16="http://schemas.microsoft.com/office/drawing/2014/main" id="{A54B5A63-A8AE-F34C-BDD6-E3C3CD207CBD}"/>
              </a:ext>
            </a:extLst>
          </p:cNvPr>
          <p:cNvSpPr txBox="1"/>
          <p:nvPr/>
        </p:nvSpPr>
        <p:spPr>
          <a:xfrm>
            <a:off x="507423" y="496948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Mitt barn går på den skola som jag vill</a:t>
            </a:r>
            <a:endParaRPr sz="1100" b="1">
              <a:solidFill>
                <a:schemeClr val="bg1"/>
              </a:solidFill>
            </a:endParaRPr>
          </a:p>
        </p:txBody>
      </p:sp>
      <p:sp>
        <p:nvSpPr>
          <p:cNvPr id="27" name="textruta 26">
            <a:extLst>
              <a:ext uri="{FF2B5EF4-FFF2-40B4-BE49-F238E27FC236}">
                <a16:creationId xmlns:a16="http://schemas.microsoft.com/office/drawing/2014/main" id="{38C0C13A-2447-9A45-9D06-DBDAF4ADF5D0}"/>
              </a:ext>
            </a:extLst>
          </p:cNvPr>
          <p:cNvSpPr txBox="1"/>
          <p:nvPr/>
        </p:nvSpPr>
        <p:spPr>
          <a:xfrm>
            <a:off x="9625842" y="1626147"/>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1" name="textruta 20">
            <a:extLst>
              <a:ext uri="{FF2B5EF4-FFF2-40B4-BE49-F238E27FC236}">
                <a16:creationId xmlns:a16="http://schemas.microsoft.com/office/drawing/2014/main" id="{7153F7EC-BD38-234B-B2B3-262DB93EC4F1}"/>
              </a:ext>
            </a:extLst>
          </p:cNvPr>
          <p:cNvSpPr txBox="1"/>
          <p:nvPr/>
        </p:nvSpPr>
        <p:spPr>
          <a:xfrm>
            <a:off x="444860" y="544012"/>
            <a:ext cx="6116948" cy="408253"/>
          </a:xfrm>
          <a:prstGeom prst="rect">
            <a:avLst/>
          </a:prstGeom>
          <a:noFill/>
        </p:spPr>
        <p:txBody>
          <a:bodyPr wrap="square" rtlCol="0">
            <a:spAutoFit/>
          </a:bodyPr>
          <a:lstStyle/>
          <a:p>
            <a:r>
              <a:rPr lang="sv-SE" b="1" dirty="0">
                <a:solidFill>
                  <a:schemeClr val="bg1"/>
                </a:solidFill>
                <a:latin typeface="+mj-lt"/>
              </a:rPr>
              <a:t>4.2. Jämförelse över tid</a:t>
            </a:r>
            <a:endParaRPr lang="sv-SE" b="1" dirty="0">
              <a:solidFill>
                <a:schemeClr val="bg1"/>
              </a:solidFill>
              <a:highlight>
                <a:srgbClr val="FF0000"/>
              </a:highlight>
              <a:latin typeface="+mj-lt"/>
            </a:endParaRPr>
          </a:p>
        </p:txBody>
      </p:sp>
      <p:sp>
        <p:nvSpPr>
          <p:cNvPr id="23" name="textruta 22">
            <a:extLst>
              <a:ext uri="{FF2B5EF4-FFF2-40B4-BE49-F238E27FC236}">
                <a16:creationId xmlns:a16="http://schemas.microsoft.com/office/drawing/2014/main" id="{4102E442-16F6-E84B-8B9C-F7B52131351B}"/>
              </a:ext>
            </a:extLst>
          </p:cNvPr>
          <p:cNvSpPr txBox="1"/>
          <p:nvPr/>
        </p:nvSpPr>
        <p:spPr>
          <a:xfrm>
            <a:off x="444861" y="1039188"/>
            <a:ext cx="4531479" cy="276999"/>
          </a:xfrm>
          <a:prstGeom prst="rect">
            <a:avLst/>
          </a:prstGeom>
          <a:noFill/>
        </p:spPr>
        <p:txBody>
          <a:bodyPr wrap="square" rtlCol="0">
            <a:spAutoFit/>
          </a:bodyPr>
          <a:lstStyle/>
          <a:p>
            <a:r>
              <a:rPr lang="sv-SE" sz="1200" b="1" dirty="0">
                <a:solidFill>
                  <a:schemeClr val="bg1"/>
                </a:solidFill>
              </a:rPr>
              <a:t>Övergripande frågor</a:t>
            </a:r>
          </a:p>
        </p:txBody>
      </p:sp>
      <p:sp>
        <p:nvSpPr>
          <p:cNvPr id="20" name="textruta 2">
            <a:extLst>
              <a:ext uri="{FF2B5EF4-FFF2-40B4-BE49-F238E27FC236}">
                <a16:creationId xmlns:a16="http://schemas.microsoft.com/office/drawing/2014/main" id="{AF574431-D6B5-974C-886F-A272E7604E9B}"/>
              </a:ext>
            </a:extLst>
          </p:cNvPr>
          <p:cNvSpPr txBox="1"/>
          <p:nvPr/>
        </p:nvSpPr>
        <p:spPr>
          <a:xfrm>
            <a:off x="9506763" y="263176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100 %</a:t>
            </a:r>
            <a:endParaRPr sz="800">
              <a:solidFill>
                <a:schemeClr val="bg1">
                  <a:lumMod val="85000"/>
                  <a:lumOff val="15000"/>
                </a:schemeClr>
              </a:solidFill>
            </a:endParaRPr>
          </a:p>
        </p:txBody>
      </p:sp>
      <p:sp>
        <p:nvSpPr>
          <p:cNvPr id="24" name="textruta 2">
            <a:extLst>
              <a:ext uri="{FF2B5EF4-FFF2-40B4-BE49-F238E27FC236}">
                <a16:creationId xmlns:a16="http://schemas.microsoft.com/office/drawing/2014/main" id="{8BB8903F-C0E1-1249-9BD5-A38D3CE0C52B}"/>
              </a:ext>
            </a:extLst>
          </p:cNvPr>
          <p:cNvSpPr txBox="1"/>
          <p:nvPr/>
        </p:nvSpPr>
        <p:spPr>
          <a:xfrm>
            <a:off x="9506763" y="281335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100 %</a:t>
            </a:r>
            <a:endParaRPr sz="800">
              <a:solidFill>
                <a:schemeClr val="bg1">
                  <a:lumMod val="85000"/>
                  <a:lumOff val="15000"/>
                </a:schemeClr>
              </a:solidFill>
            </a:endParaRPr>
          </a:p>
        </p:txBody>
      </p:sp>
      <p:sp>
        <p:nvSpPr>
          <p:cNvPr id="38" name="textruta 1">
            <a:extLst>
              <a:ext uri="{FF2B5EF4-FFF2-40B4-BE49-F238E27FC236}">
                <a16:creationId xmlns:a16="http://schemas.microsoft.com/office/drawing/2014/main" id="{4483EDB7-3B85-F54D-A6C1-D87267392939}"/>
              </a:ext>
            </a:extLst>
          </p:cNvPr>
          <p:cNvSpPr txBox="1"/>
          <p:nvPr/>
        </p:nvSpPr>
        <p:spPr>
          <a:xfrm>
            <a:off x="9506763" y="363667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100 %</a:t>
            </a:r>
            <a:endParaRPr sz="800">
              <a:solidFill>
                <a:schemeClr val="bg1">
                  <a:lumMod val="85000"/>
                  <a:lumOff val="15000"/>
                </a:schemeClr>
              </a:solidFill>
            </a:endParaRPr>
          </a:p>
        </p:txBody>
      </p:sp>
      <p:sp>
        <p:nvSpPr>
          <p:cNvPr id="39" name="textruta 2">
            <a:extLst>
              <a:ext uri="{FF2B5EF4-FFF2-40B4-BE49-F238E27FC236}">
                <a16:creationId xmlns:a16="http://schemas.microsoft.com/office/drawing/2014/main" id="{7EBC4F57-D344-C345-A919-AEE7F72BAD2F}"/>
              </a:ext>
            </a:extLst>
          </p:cNvPr>
          <p:cNvSpPr txBox="1"/>
          <p:nvPr/>
        </p:nvSpPr>
        <p:spPr>
          <a:xfrm>
            <a:off x="9506763" y="400491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96 %</a:t>
            </a:r>
            <a:endParaRPr sz="800">
              <a:solidFill>
                <a:schemeClr val="bg1">
                  <a:lumMod val="85000"/>
                  <a:lumOff val="15000"/>
                </a:schemeClr>
              </a:solidFill>
            </a:endParaRPr>
          </a:p>
        </p:txBody>
      </p:sp>
      <p:sp>
        <p:nvSpPr>
          <p:cNvPr id="40" name="textruta 3">
            <a:extLst>
              <a:ext uri="{FF2B5EF4-FFF2-40B4-BE49-F238E27FC236}">
                <a16:creationId xmlns:a16="http://schemas.microsoft.com/office/drawing/2014/main" id="{11B219C6-9D12-3347-8641-57C1B5AFDFB0}"/>
              </a:ext>
            </a:extLst>
          </p:cNvPr>
          <p:cNvSpPr txBox="1"/>
          <p:nvPr/>
        </p:nvSpPr>
        <p:spPr>
          <a:xfrm>
            <a:off x="9506763" y="382644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95 %</a:t>
            </a:r>
            <a:endParaRPr sz="800">
              <a:solidFill>
                <a:schemeClr val="bg1">
                  <a:lumMod val="85000"/>
                  <a:lumOff val="15000"/>
                </a:schemeClr>
              </a:solidFill>
            </a:endParaRPr>
          </a:p>
        </p:txBody>
      </p:sp>
      <p:sp>
        <p:nvSpPr>
          <p:cNvPr id="41" name="textruta 2">
            <a:extLst>
              <a:ext uri="{FF2B5EF4-FFF2-40B4-BE49-F238E27FC236}">
                <a16:creationId xmlns:a16="http://schemas.microsoft.com/office/drawing/2014/main" id="{0735FEDF-7633-E44F-8318-AE737DE3F3C4}"/>
              </a:ext>
            </a:extLst>
          </p:cNvPr>
          <p:cNvSpPr txBox="1"/>
          <p:nvPr/>
        </p:nvSpPr>
        <p:spPr>
          <a:xfrm>
            <a:off x="9506763" y="419431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100 %</a:t>
            </a:r>
            <a:endParaRPr sz="800">
              <a:solidFill>
                <a:schemeClr val="bg1">
                  <a:lumMod val="85000"/>
                  <a:lumOff val="15000"/>
                </a:schemeClr>
              </a:solidFill>
            </a:endParaRPr>
          </a:p>
        </p:txBody>
      </p:sp>
      <p:sp>
        <p:nvSpPr>
          <p:cNvPr id="42" name="textruta 2">
            <a:extLst>
              <a:ext uri="{FF2B5EF4-FFF2-40B4-BE49-F238E27FC236}">
                <a16:creationId xmlns:a16="http://schemas.microsoft.com/office/drawing/2014/main" id="{3EE87958-F605-3047-BDDE-3938CE659ABE}"/>
              </a:ext>
            </a:extLst>
          </p:cNvPr>
          <p:cNvSpPr txBox="1"/>
          <p:nvPr/>
        </p:nvSpPr>
        <p:spPr>
          <a:xfrm>
            <a:off x="9506763" y="437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100 %</a:t>
            </a:r>
            <a:endParaRPr sz="800">
              <a:solidFill>
                <a:schemeClr val="bg1">
                  <a:lumMod val="85000"/>
                  <a:lumOff val="15000"/>
                </a:schemeClr>
              </a:solidFill>
            </a:endParaRPr>
          </a:p>
        </p:txBody>
      </p:sp>
      <p:sp>
        <p:nvSpPr>
          <p:cNvPr id="43" name="textruta 1">
            <a:extLst>
              <a:ext uri="{FF2B5EF4-FFF2-40B4-BE49-F238E27FC236}">
                <a16:creationId xmlns:a16="http://schemas.microsoft.com/office/drawing/2014/main" id="{86DBCB8D-E769-2A4B-9CA7-34863C4505A4}"/>
              </a:ext>
            </a:extLst>
          </p:cNvPr>
          <p:cNvSpPr txBox="1"/>
          <p:nvPr/>
        </p:nvSpPr>
        <p:spPr>
          <a:xfrm>
            <a:off x="9506763" y="519429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100 %</a:t>
            </a:r>
            <a:endParaRPr sz="800">
              <a:solidFill>
                <a:schemeClr val="bg1">
                  <a:lumMod val="85000"/>
                  <a:lumOff val="15000"/>
                </a:schemeClr>
              </a:solidFill>
            </a:endParaRPr>
          </a:p>
        </p:txBody>
      </p:sp>
      <p:sp>
        <p:nvSpPr>
          <p:cNvPr id="44" name="textruta 2">
            <a:extLst>
              <a:ext uri="{FF2B5EF4-FFF2-40B4-BE49-F238E27FC236}">
                <a16:creationId xmlns:a16="http://schemas.microsoft.com/office/drawing/2014/main" id="{E5CE00E7-1730-1E4C-BDE5-53F4ACFF3C38}"/>
              </a:ext>
            </a:extLst>
          </p:cNvPr>
          <p:cNvSpPr txBox="1"/>
          <p:nvPr/>
        </p:nvSpPr>
        <p:spPr>
          <a:xfrm>
            <a:off x="9506763" y="556253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96 %</a:t>
            </a:r>
            <a:endParaRPr sz="800">
              <a:solidFill>
                <a:schemeClr val="bg1">
                  <a:lumMod val="85000"/>
                  <a:lumOff val="15000"/>
                </a:schemeClr>
              </a:solidFill>
            </a:endParaRPr>
          </a:p>
        </p:txBody>
      </p:sp>
      <p:sp>
        <p:nvSpPr>
          <p:cNvPr id="45" name="textruta 3">
            <a:extLst>
              <a:ext uri="{FF2B5EF4-FFF2-40B4-BE49-F238E27FC236}">
                <a16:creationId xmlns:a16="http://schemas.microsoft.com/office/drawing/2014/main" id="{F0667FF1-7391-F44C-88CE-98B2D8AA6E08}"/>
              </a:ext>
            </a:extLst>
          </p:cNvPr>
          <p:cNvSpPr txBox="1"/>
          <p:nvPr/>
        </p:nvSpPr>
        <p:spPr>
          <a:xfrm>
            <a:off x="9506763" y="53840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100 %</a:t>
            </a:r>
            <a:endParaRPr sz="800">
              <a:solidFill>
                <a:schemeClr val="bg1">
                  <a:lumMod val="85000"/>
                  <a:lumOff val="15000"/>
                </a:schemeClr>
              </a:solidFill>
            </a:endParaRPr>
          </a:p>
        </p:txBody>
      </p:sp>
      <p:sp>
        <p:nvSpPr>
          <p:cNvPr id="46" name="textruta 2">
            <a:extLst>
              <a:ext uri="{FF2B5EF4-FFF2-40B4-BE49-F238E27FC236}">
                <a16:creationId xmlns:a16="http://schemas.microsoft.com/office/drawing/2014/main" id="{F1DE376F-2E51-C94B-B6E5-6BD94D865803}"/>
              </a:ext>
            </a:extLst>
          </p:cNvPr>
          <p:cNvSpPr txBox="1"/>
          <p:nvPr/>
        </p:nvSpPr>
        <p:spPr>
          <a:xfrm>
            <a:off x="9506763" y="57519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100 %</a:t>
            </a:r>
            <a:endParaRPr sz="800">
              <a:solidFill>
                <a:schemeClr val="bg1">
                  <a:lumMod val="85000"/>
                  <a:lumOff val="15000"/>
                </a:schemeClr>
              </a:solidFill>
            </a:endParaRPr>
          </a:p>
        </p:txBody>
      </p:sp>
      <p:sp>
        <p:nvSpPr>
          <p:cNvPr id="47" name="textruta 2">
            <a:extLst>
              <a:ext uri="{FF2B5EF4-FFF2-40B4-BE49-F238E27FC236}">
                <a16:creationId xmlns:a16="http://schemas.microsoft.com/office/drawing/2014/main" id="{8A15216F-3A1E-9447-8069-29974CE4D975}"/>
              </a:ext>
            </a:extLst>
          </p:cNvPr>
          <p:cNvSpPr txBox="1"/>
          <p:nvPr/>
        </p:nvSpPr>
        <p:spPr>
          <a:xfrm>
            <a:off x="9506763" y="593352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100 %</a:t>
            </a:r>
            <a:endParaRPr sz="800">
              <a:solidFill>
                <a:schemeClr val="bg1">
                  <a:lumMod val="85000"/>
                  <a:lumOff val="15000"/>
                </a:schemeClr>
              </a:solidFill>
            </a:endParaRPr>
          </a:p>
        </p:txBody>
      </p:sp>
    </p:spTree>
    <p:extLst>
      <p:ext uri="{BB962C8B-B14F-4D97-AF65-F5344CB8AC3E}">
        <p14:creationId xmlns:p14="http://schemas.microsoft.com/office/powerpoint/2010/main" val="40981365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Kunskaper</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Skolarbetet är stimulerande för mitt barn</a:t>
            </a:r>
            <a:endParaRPr sz="1100"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Lärarna är bra på att väcka mitt barns intresse för skolarbete</a:t>
            </a:r>
            <a:endParaRPr sz="1100"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Lärarna är engagerade i mitt barns utveckling</a:t>
            </a:r>
            <a:endParaRPr sz="1100"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Mitt barn får det stöd och den hjälp som behövs</a:t>
            </a:r>
            <a:endParaRPr sz="1100"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Diagram 30">
            <a:extLst>
              <a:ext uri="{FF2B5EF4-FFF2-40B4-BE49-F238E27FC236}">
                <a16:creationId xmlns:a16="http://schemas.microsoft.com/office/drawing/2014/main" id="{42520A18-86BD-9245-A9D0-072BD27F1074}"/>
              </a:ext>
            </a:extLst>
          </p:cNvPr>
          <p:cNvGraphicFramePr/>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Diagram 34">
            <a:extLst>
              <a:ext uri="{FF2B5EF4-FFF2-40B4-BE49-F238E27FC236}">
                <a16:creationId xmlns:a16="http://schemas.microsoft.com/office/drawing/2014/main" id="{8F044AC0-ABA0-6D41-BE9E-9F0EB3053A6F}"/>
              </a:ext>
            </a:extLst>
          </p:cNvPr>
          <p:cNvGraphicFramePr/>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17" name="textruta 1">
            <a:extLst>
              <a:ext uri="{FF2B5EF4-FFF2-40B4-BE49-F238E27FC236}">
                <a16:creationId xmlns:a16="http://schemas.microsoft.com/office/drawing/2014/main" id="{2C58273A-81F1-8F4B-9D23-96C580ACD812}"/>
              </a:ext>
            </a:extLst>
          </p:cNvPr>
          <p:cNvSpPr txBox="1"/>
          <p:nvPr/>
        </p:nvSpPr>
        <p:spPr>
          <a:xfrm>
            <a:off x="9590440" y="135323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90 %</a:t>
            </a:r>
            <a:endParaRPr sz="800">
              <a:solidFill>
                <a:schemeClr val="bg1">
                  <a:lumMod val="85000"/>
                  <a:lumOff val="15000"/>
                </a:schemeClr>
              </a:solidFill>
            </a:endParaRPr>
          </a:p>
        </p:txBody>
      </p:sp>
      <p:sp>
        <p:nvSpPr>
          <p:cNvPr id="18" name="textruta 2">
            <a:extLst>
              <a:ext uri="{FF2B5EF4-FFF2-40B4-BE49-F238E27FC236}">
                <a16:creationId xmlns:a16="http://schemas.microsoft.com/office/drawing/2014/main" id="{2CED6463-FE7C-EF4F-8771-2594EF36715A}"/>
              </a:ext>
            </a:extLst>
          </p:cNvPr>
          <p:cNvSpPr txBox="1"/>
          <p:nvPr/>
        </p:nvSpPr>
        <p:spPr>
          <a:xfrm>
            <a:off x="9590440" y="172147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93 %</a:t>
            </a:r>
            <a:endParaRPr sz="800">
              <a:solidFill>
                <a:schemeClr val="bg1">
                  <a:lumMod val="85000"/>
                  <a:lumOff val="15000"/>
                </a:schemeClr>
              </a:solidFill>
            </a:endParaRPr>
          </a:p>
        </p:txBody>
      </p:sp>
      <p:sp>
        <p:nvSpPr>
          <p:cNvPr id="19" name="textruta 3">
            <a:extLst>
              <a:ext uri="{FF2B5EF4-FFF2-40B4-BE49-F238E27FC236}">
                <a16:creationId xmlns:a16="http://schemas.microsoft.com/office/drawing/2014/main" id="{1C319172-61AC-BA48-A884-87CFAAC014E8}"/>
              </a:ext>
            </a:extLst>
          </p:cNvPr>
          <p:cNvSpPr txBox="1"/>
          <p:nvPr/>
        </p:nvSpPr>
        <p:spPr>
          <a:xfrm>
            <a:off x="9590440" y="15430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90 %</a:t>
            </a:r>
            <a:endParaRPr sz="800">
              <a:solidFill>
                <a:schemeClr val="bg1">
                  <a:lumMod val="85000"/>
                  <a:lumOff val="15000"/>
                </a:schemeClr>
              </a:solidFill>
            </a:endParaRPr>
          </a:p>
        </p:txBody>
      </p:sp>
      <p:sp>
        <p:nvSpPr>
          <p:cNvPr id="20" name="textruta 2">
            <a:extLst>
              <a:ext uri="{FF2B5EF4-FFF2-40B4-BE49-F238E27FC236}">
                <a16:creationId xmlns:a16="http://schemas.microsoft.com/office/drawing/2014/main" id="{CD3CC96F-E042-1E42-ABBF-8A31101104C4}"/>
              </a:ext>
            </a:extLst>
          </p:cNvPr>
          <p:cNvSpPr txBox="1"/>
          <p:nvPr/>
        </p:nvSpPr>
        <p:spPr>
          <a:xfrm>
            <a:off x="9590440" y="19108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100 %</a:t>
            </a:r>
            <a:endParaRPr sz="800">
              <a:solidFill>
                <a:schemeClr val="bg1">
                  <a:lumMod val="85000"/>
                  <a:lumOff val="15000"/>
                </a:schemeClr>
              </a:solidFill>
            </a:endParaRPr>
          </a:p>
        </p:txBody>
      </p:sp>
      <p:sp>
        <p:nvSpPr>
          <p:cNvPr id="22" name="textruta 2">
            <a:extLst>
              <a:ext uri="{FF2B5EF4-FFF2-40B4-BE49-F238E27FC236}">
                <a16:creationId xmlns:a16="http://schemas.microsoft.com/office/drawing/2014/main" id="{B1F45C9F-E351-A84E-95B1-FA9E686FD2E3}"/>
              </a:ext>
            </a:extLst>
          </p:cNvPr>
          <p:cNvSpPr txBox="1"/>
          <p:nvPr/>
        </p:nvSpPr>
        <p:spPr>
          <a:xfrm>
            <a:off x="9590440" y="209246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93 %</a:t>
            </a:r>
            <a:endParaRPr sz="800">
              <a:solidFill>
                <a:schemeClr val="bg1">
                  <a:lumMod val="85000"/>
                  <a:lumOff val="15000"/>
                </a:schemeClr>
              </a:solidFill>
            </a:endParaRPr>
          </a:p>
        </p:txBody>
      </p:sp>
      <p:sp>
        <p:nvSpPr>
          <p:cNvPr id="33" name="textruta 1">
            <a:extLst>
              <a:ext uri="{FF2B5EF4-FFF2-40B4-BE49-F238E27FC236}">
                <a16:creationId xmlns:a16="http://schemas.microsoft.com/office/drawing/2014/main" id="{C25BD715-B68E-524C-A30D-371664BF09D5}"/>
              </a:ext>
            </a:extLst>
          </p:cNvPr>
          <p:cNvSpPr txBox="1"/>
          <p:nvPr/>
        </p:nvSpPr>
        <p:spPr>
          <a:xfrm>
            <a:off x="9590440" y="290752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90 %</a:t>
            </a:r>
            <a:endParaRPr sz="800">
              <a:solidFill>
                <a:schemeClr val="bg1">
                  <a:lumMod val="85000"/>
                  <a:lumOff val="15000"/>
                </a:schemeClr>
              </a:solidFill>
            </a:endParaRPr>
          </a:p>
        </p:txBody>
      </p:sp>
      <p:sp>
        <p:nvSpPr>
          <p:cNvPr id="34" name="textruta 2">
            <a:extLst>
              <a:ext uri="{FF2B5EF4-FFF2-40B4-BE49-F238E27FC236}">
                <a16:creationId xmlns:a16="http://schemas.microsoft.com/office/drawing/2014/main" id="{DDFD9750-7C68-2448-AF4D-2C93AD191FA9}"/>
              </a:ext>
            </a:extLst>
          </p:cNvPr>
          <p:cNvSpPr txBox="1"/>
          <p:nvPr/>
        </p:nvSpPr>
        <p:spPr>
          <a:xfrm>
            <a:off x="9590440" y="327575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85 %</a:t>
            </a:r>
            <a:endParaRPr sz="800">
              <a:solidFill>
                <a:schemeClr val="bg1">
                  <a:lumMod val="85000"/>
                  <a:lumOff val="15000"/>
                </a:schemeClr>
              </a:solidFill>
            </a:endParaRPr>
          </a:p>
        </p:txBody>
      </p:sp>
      <p:sp>
        <p:nvSpPr>
          <p:cNvPr id="36" name="textruta 3">
            <a:extLst>
              <a:ext uri="{FF2B5EF4-FFF2-40B4-BE49-F238E27FC236}">
                <a16:creationId xmlns:a16="http://schemas.microsoft.com/office/drawing/2014/main" id="{4A68D335-86AB-7D42-A005-82E411849954}"/>
              </a:ext>
            </a:extLst>
          </p:cNvPr>
          <p:cNvSpPr txBox="1"/>
          <p:nvPr/>
        </p:nvSpPr>
        <p:spPr>
          <a:xfrm>
            <a:off x="9590440" y="30972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90 %</a:t>
            </a:r>
            <a:endParaRPr sz="800">
              <a:solidFill>
                <a:schemeClr val="bg1">
                  <a:lumMod val="85000"/>
                  <a:lumOff val="15000"/>
                </a:schemeClr>
              </a:solidFill>
            </a:endParaRPr>
          </a:p>
        </p:txBody>
      </p:sp>
      <p:sp>
        <p:nvSpPr>
          <p:cNvPr id="37" name="textruta 2">
            <a:extLst>
              <a:ext uri="{FF2B5EF4-FFF2-40B4-BE49-F238E27FC236}">
                <a16:creationId xmlns:a16="http://schemas.microsoft.com/office/drawing/2014/main" id="{7930E5D2-DDC7-DB4F-B93B-7CA1ED8A0955}"/>
              </a:ext>
            </a:extLst>
          </p:cNvPr>
          <p:cNvSpPr txBox="1"/>
          <p:nvPr/>
        </p:nvSpPr>
        <p:spPr>
          <a:xfrm>
            <a:off x="9590440" y="346516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100 %</a:t>
            </a:r>
            <a:endParaRPr sz="800">
              <a:solidFill>
                <a:schemeClr val="bg1">
                  <a:lumMod val="85000"/>
                  <a:lumOff val="15000"/>
                </a:schemeClr>
              </a:solidFill>
            </a:endParaRPr>
          </a:p>
        </p:txBody>
      </p:sp>
      <p:sp>
        <p:nvSpPr>
          <p:cNvPr id="38" name="textruta 2">
            <a:extLst>
              <a:ext uri="{FF2B5EF4-FFF2-40B4-BE49-F238E27FC236}">
                <a16:creationId xmlns:a16="http://schemas.microsoft.com/office/drawing/2014/main" id="{E987566E-6322-6049-8E2E-EAFC506282D3}"/>
              </a:ext>
            </a:extLst>
          </p:cNvPr>
          <p:cNvSpPr txBox="1"/>
          <p:nvPr/>
        </p:nvSpPr>
        <p:spPr>
          <a:xfrm>
            <a:off x="9590440" y="36467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93 %</a:t>
            </a:r>
            <a:endParaRPr sz="800">
              <a:solidFill>
                <a:schemeClr val="bg1">
                  <a:lumMod val="85000"/>
                  <a:lumOff val="15000"/>
                </a:schemeClr>
              </a:solidFill>
            </a:endParaRPr>
          </a:p>
        </p:txBody>
      </p:sp>
      <p:sp>
        <p:nvSpPr>
          <p:cNvPr id="49" name="textruta 1">
            <a:extLst>
              <a:ext uri="{FF2B5EF4-FFF2-40B4-BE49-F238E27FC236}">
                <a16:creationId xmlns:a16="http://schemas.microsoft.com/office/drawing/2014/main" id="{B2BF3C55-C1AC-8E4A-BC87-14353AA01646}"/>
              </a:ext>
            </a:extLst>
          </p:cNvPr>
          <p:cNvSpPr txBox="1"/>
          <p:nvPr/>
        </p:nvSpPr>
        <p:spPr>
          <a:xfrm>
            <a:off x="9590440" y="444290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90 %</a:t>
            </a:r>
            <a:endParaRPr sz="800">
              <a:solidFill>
                <a:schemeClr val="bg1">
                  <a:lumMod val="85000"/>
                  <a:lumOff val="15000"/>
                </a:schemeClr>
              </a:solidFill>
            </a:endParaRPr>
          </a:p>
        </p:txBody>
      </p:sp>
      <p:sp>
        <p:nvSpPr>
          <p:cNvPr id="50" name="textruta 2">
            <a:extLst>
              <a:ext uri="{FF2B5EF4-FFF2-40B4-BE49-F238E27FC236}">
                <a16:creationId xmlns:a16="http://schemas.microsoft.com/office/drawing/2014/main" id="{840AB4F0-27FE-CA42-846E-C92D780DB8BE}"/>
              </a:ext>
            </a:extLst>
          </p:cNvPr>
          <p:cNvSpPr txBox="1"/>
          <p:nvPr/>
        </p:nvSpPr>
        <p:spPr>
          <a:xfrm>
            <a:off x="9590440" y="481113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89 %</a:t>
            </a:r>
            <a:endParaRPr sz="800">
              <a:solidFill>
                <a:schemeClr val="bg1">
                  <a:lumMod val="85000"/>
                  <a:lumOff val="15000"/>
                </a:schemeClr>
              </a:solidFill>
            </a:endParaRPr>
          </a:p>
        </p:txBody>
      </p:sp>
      <p:sp>
        <p:nvSpPr>
          <p:cNvPr id="51" name="textruta 3">
            <a:extLst>
              <a:ext uri="{FF2B5EF4-FFF2-40B4-BE49-F238E27FC236}">
                <a16:creationId xmlns:a16="http://schemas.microsoft.com/office/drawing/2014/main" id="{A69281AA-7207-3348-AB6B-697300B7FA80}"/>
              </a:ext>
            </a:extLst>
          </p:cNvPr>
          <p:cNvSpPr txBox="1"/>
          <p:nvPr/>
        </p:nvSpPr>
        <p:spPr>
          <a:xfrm>
            <a:off x="9590440" y="463267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86 %</a:t>
            </a:r>
            <a:endParaRPr sz="800">
              <a:solidFill>
                <a:schemeClr val="bg1">
                  <a:lumMod val="85000"/>
                  <a:lumOff val="15000"/>
                </a:schemeClr>
              </a:solidFill>
            </a:endParaRPr>
          </a:p>
        </p:txBody>
      </p:sp>
      <p:sp>
        <p:nvSpPr>
          <p:cNvPr id="52" name="textruta 2">
            <a:extLst>
              <a:ext uri="{FF2B5EF4-FFF2-40B4-BE49-F238E27FC236}">
                <a16:creationId xmlns:a16="http://schemas.microsoft.com/office/drawing/2014/main" id="{B4119A35-5A34-A043-AA7C-9E7AA9E3803C}"/>
              </a:ext>
            </a:extLst>
          </p:cNvPr>
          <p:cNvSpPr txBox="1"/>
          <p:nvPr/>
        </p:nvSpPr>
        <p:spPr>
          <a:xfrm>
            <a:off x="9590440" y="50005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100 %</a:t>
            </a:r>
            <a:endParaRPr sz="800">
              <a:solidFill>
                <a:schemeClr val="bg1">
                  <a:lumMod val="85000"/>
                  <a:lumOff val="15000"/>
                </a:schemeClr>
              </a:solidFill>
            </a:endParaRPr>
          </a:p>
        </p:txBody>
      </p:sp>
      <p:sp>
        <p:nvSpPr>
          <p:cNvPr id="53" name="textruta 2">
            <a:extLst>
              <a:ext uri="{FF2B5EF4-FFF2-40B4-BE49-F238E27FC236}">
                <a16:creationId xmlns:a16="http://schemas.microsoft.com/office/drawing/2014/main" id="{F57165BB-8CE4-D44E-BAE3-B343F7089BA0}"/>
              </a:ext>
            </a:extLst>
          </p:cNvPr>
          <p:cNvSpPr txBox="1"/>
          <p:nvPr/>
        </p:nvSpPr>
        <p:spPr>
          <a:xfrm>
            <a:off x="9590440" y="518213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100 %</a:t>
            </a:r>
            <a:endParaRPr sz="800">
              <a:solidFill>
                <a:schemeClr val="bg1">
                  <a:lumMod val="85000"/>
                  <a:lumOff val="15000"/>
                </a:schemeClr>
              </a:solidFill>
            </a:endParaRPr>
          </a:p>
        </p:txBody>
      </p:sp>
      <p:sp>
        <p:nvSpPr>
          <p:cNvPr id="59" name="textruta 1">
            <a:extLst>
              <a:ext uri="{FF2B5EF4-FFF2-40B4-BE49-F238E27FC236}">
                <a16:creationId xmlns:a16="http://schemas.microsoft.com/office/drawing/2014/main" id="{33A0F38F-6F8E-8B4E-9FF0-363FE770432A}"/>
              </a:ext>
            </a:extLst>
          </p:cNvPr>
          <p:cNvSpPr txBox="1"/>
          <p:nvPr/>
        </p:nvSpPr>
        <p:spPr>
          <a:xfrm>
            <a:off x="9590440" y="598069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95 %</a:t>
            </a:r>
            <a:endParaRPr sz="800">
              <a:solidFill>
                <a:schemeClr val="bg1">
                  <a:lumMod val="85000"/>
                  <a:lumOff val="15000"/>
                </a:schemeClr>
              </a:solidFill>
            </a:endParaRPr>
          </a:p>
        </p:txBody>
      </p:sp>
      <p:sp>
        <p:nvSpPr>
          <p:cNvPr id="60" name="textruta 2">
            <a:extLst>
              <a:ext uri="{FF2B5EF4-FFF2-40B4-BE49-F238E27FC236}">
                <a16:creationId xmlns:a16="http://schemas.microsoft.com/office/drawing/2014/main" id="{8B7CE4FC-8CAC-8F44-BF4D-18B843812BE6}"/>
              </a:ext>
            </a:extLst>
          </p:cNvPr>
          <p:cNvSpPr txBox="1"/>
          <p:nvPr/>
        </p:nvSpPr>
        <p:spPr>
          <a:xfrm>
            <a:off x="9590440" y="63489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74 %</a:t>
            </a:r>
            <a:endParaRPr sz="800">
              <a:solidFill>
                <a:schemeClr val="bg1">
                  <a:lumMod val="85000"/>
                  <a:lumOff val="15000"/>
                </a:schemeClr>
              </a:solidFill>
            </a:endParaRPr>
          </a:p>
        </p:txBody>
      </p:sp>
      <p:sp>
        <p:nvSpPr>
          <p:cNvPr id="61" name="textruta 3">
            <a:extLst>
              <a:ext uri="{FF2B5EF4-FFF2-40B4-BE49-F238E27FC236}">
                <a16:creationId xmlns:a16="http://schemas.microsoft.com/office/drawing/2014/main" id="{E98DE659-478E-204E-A0A1-2C6B2AAF1678}"/>
              </a:ext>
            </a:extLst>
          </p:cNvPr>
          <p:cNvSpPr txBox="1"/>
          <p:nvPr/>
        </p:nvSpPr>
        <p:spPr>
          <a:xfrm>
            <a:off x="9590440" y="617046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81 %</a:t>
            </a:r>
            <a:endParaRPr sz="800">
              <a:solidFill>
                <a:schemeClr val="bg1">
                  <a:lumMod val="85000"/>
                  <a:lumOff val="15000"/>
                </a:schemeClr>
              </a:solidFill>
            </a:endParaRPr>
          </a:p>
        </p:txBody>
      </p:sp>
      <p:sp>
        <p:nvSpPr>
          <p:cNvPr id="62" name="textruta 2">
            <a:extLst>
              <a:ext uri="{FF2B5EF4-FFF2-40B4-BE49-F238E27FC236}">
                <a16:creationId xmlns:a16="http://schemas.microsoft.com/office/drawing/2014/main" id="{1F226099-1091-2945-B2A7-22D866EE2E60}"/>
              </a:ext>
            </a:extLst>
          </p:cNvPr>
          <p:cNvSpPr txBox="1"/>
          <p:nvPr/>
        </p:nvSpPr>
        <p:spPr>
          <a:xfrm>
            <a:off x="9590440" y="653833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96 %</a:t>
            </a:r>
            <a:endParaRPr sz="800">
              <a:solidFill>
                <a:schemeClr val="bg1">
                  <a:lumMod val="85000"/>
                  <a:lumOff val="15000"/>
                </a:schemeClr>
              </a:solidFill>
            </a:endParaRPr>
          </a:p>
        </p:txBody>
      </p:sp>
      <p:sp>
        <p:nvSpPr>
          <p:cNvPr id="63" name="textruta 2">
            <a:extLst>
              <a:ext uri="{FF2B5EF4-FFF2-40B4-BE49-F238E27FC236}">
                <a16:creationId xmlns:a16="http://schemas.microsoft.com/office/drawing/2014/main" id="{3E6DCA0E-8ACE-3C44-A7C0-8D00CD1DC898}"/>
              </a:ext>
            </a:extLst>
          </p:cNvPr>
          <p:cNvSpPr txBox="1"/>
          <p:nvPr/>
        </p:nvSpPr>
        <p:spPr>
          <a:xfrm>
            <a:off x="9590440" y="671992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93 %</a:t>
            </a:r>
            <a:endParaRPr sz="800">
              <a:solidFill>
                <a:schemeClr val="bg1">
                  <a:lumMod val="85000"/>
                  <a:lumOff val="15000"/>
                </a:schemeClr>
              </a:solidFill>
            </a:endParaRPr>
          </a:p>
        </p:txBody>
      </p:sp>
    </p:spTree>
    <p:extLst>
      <p:ext uri="{BB962C8B-B14F-4D97-AF65-F5344CB8AC3E}">
        <p14:creationId xmlns:p14="http://schemas.microsoft.com/office/powerpoint/2010/main" val="161859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Kunskaper, forts.</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Mitt barn får utmaningar i skolarbetet</a:t>
            </a:r>
            <a:endParaRPr sz="1100"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 </a:t>
            </a:r>
            <a:endParaRPr sz="1100"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 </a:t>
            </a:r>
            <a:endParaRPr sz="1100"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 </a:t>
            </a:r>
            <a:endParaRPr sz="1100"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39" name="Diagram 38">
            <a:extLst>
              <a:ext uri="{FF2B5EF4-FFF2-40B4-BE49-F238E27FC236}">
                <a16:creationId xmlns:a16="http://schemas.microsoft.com/office/drawing/2014/main" id="{D99082E3-EE58-EB4A-A6AD-E1BBD2C0E7D8}"/>
              </a:ext>
            </a:extLst>
          </p:cNvPr>
          <p:cNvGraphicFramePr/>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62" name="textruta 1">
            <a:extLst>
              <a:ext uri="{FF2B5EF4-FFF2-40B4-BE49-F238E27FC236}">
                <a16:creationId xmlns:a16="http://schemas.microsoft.com/office/drawing/2014/main" id="{AC087867-1240-854F-B584-2A5C72040025}"/>
              </a:ext>
            </a:extLst>
          </p:cNvPr>
          <p:cNvSpPr txBox="1"/>
          <p:nvPr/>
        </p:nvSpPr>
        <p:spPr>
          <a:xfrm>
            <a:off x="9590440" y="135323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81 %</a:t>
            </a:r>
            <a:endParaRPr sz="800">
              <a:solidFill>
                <a:schemeClr val="bg1">
                  <a:lumMod val="85000"/>
                  <a:lumOff val="15000"/>
                </a:schemeClr>
              </a:solidFill>
            </a:endParaRPr>
          </a:p>
        </p:txBody>
      </p:sp>
      <p:sp>
        <p:nvSpPr>
          <p:cNvPr id="63" name="textruta 2">
            <a:extLst>
              <a:ext uri="{FF2B5EF4-FFF2-40B4-BE49-F238E27FC236}">
                <a16:creationId xmlns:a16="http://schemas.microsoft.com/office/drawing/2014/main" id="{5F50F657-E794-E345-B365-44A350924E4B}"/>
              </a:ext>
            </a:extLst>
          </p:cNvPr>
          <p:cNvSpPr txBox="1"/>
          <p:nvPr/>
        </p:nvSpPr>
        <p:spPr>
          <a:xfrm>
            <a:off x="9590440" y="172147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74 %</a:t>
            </a:r>
            <a:endParaRPr sz="800">
              <a:solidFill>
                <a:schemeClr val="bg1">
                  <a:lumMod val="85000"/>
                  <a:lumOff val="15000"/>
                </a:schemeClr>
              </a:solidFill>
            </a:endParaRPr>
          </a:p>
        </p:txBody>
      </p:sp>
      <p:sp>
        <p:nvSpPr>
          <p:cNvPr id="64" name="textruta 3">
            <a:extLst>
              <a:ext uri="{FF2B5EF4-FFF2-40B4-BE49-F238E27FC236}">
                <a16:creationId xmlns:a16="http://schemas.microsoft.com/office/drawing/2014/main" id="{4E2BF9A5-6EA0-D345-BB07-5110EEDFECEC}"/>
              </a:ext>
            </a:extLst>
          </p:cNvPr>
          <p:cNvSpPr txBox="1"/>
          <p:nvPr/>
        </p:nvSpPr>
        <p:spPr>
          <a:xfrm>
            <a:off x="9590440" y="15430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81 %</a:t>
            </a:r>
            <a:endParaRPr sz="800">
              <a:solidFill>
                <a:schemeClr val="bg1">
                  <a:lumMod val="85000"/>
                  <a:lumOff val="15000"/>
                </a:schemeClr>
              </a:solidFill>
            </a:endParaRPr>
          </a:p>
        </p:txBody>
      </p:sp>
      <p:sp>
        <p:nvSpPr>
          <p:cNvPr id="65" name="textruta 2">
            <a:extLst>
              <a:ext uri="{FF2B5EF4-FFF2-40B4-BE49-F238E27FC236}">
                <a16:creationId xmlns:a16="http://schemas.microsoft.com/office/drawing/2014/main" id="{DD674330-AA8B-1642-85CC-A4298D8CE7DF}"/>
              </a:ext>
            </a:extLst>
          </p:cNvPr>
          <p:cNvSpPr txBox="1"/>
          <p:nvPr/>
        </p:nvSpPr>
        <p:spPr>
          <a:xfrm>
            <a:off x="9590440" y="19108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92 %</a:t>
            </a:r>
            <a:endParaRPr sz="800">
              <a:solidFill>
                <a:schemeClr val="bg1">
                  <a:lumMod val="85000"/>
                  <a:lumOff val="15000"/>
                </a:schemeClr>
              </a:solidFill>
            </a:endParaRPr>
          </a:p>
        </p:txBody>
      </p:sp>
      <p:sp>
        <p:nvSpPr>
          <p:cNvPr id="66" name="textruta 2">
            <a:extLst>
              <a:ext uri="{FF2B5EF4-FFF2-40B4-BE49-F238E27FC236}">
                <a16:creationId xmlns:a16="http://schemas.microsoft.com/office/drawing/2014/main" id="{E9F87FFF-9672-5849-BCE3-73626015D29F}"/>
              </a:ext>
            </a:extLst>
          </p:cNvPr>
          <p:cNvSpPr txBox="1"/>
          <p:nvPr/>
        </p:nvSpPr>
        <p:spPr>
          <a:xfrm>
            <a:off x="9590440" y="209246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89 %</a:t>
            </a:r>
            <a:endParaRPr sz="800">
              <a:solidFill>
                <a:schemeClr val="bg1">
                  <a:lumMod val="85000"/>
                  <a:lumOff val="15000"/>
                </a:schemeClr>
              </a:solidFill>
            </a:endParaRPr>
          </a:p>
        </p:txBody>
      </p:sp>
      <p:sp>
        <p:nvSpPr>
          <p:cNvPr id="67" name="textruta 1">
            <a:extLst>
              <a:ext uri="{FF2B5EF4-FFF2-40B4-BE49-F238E27FC236}">
                <a16:creationId xmlns:a16="http://schemas.microsoft.com/office/drawing/2014/main" id="{AA55BEF1-B451-2643-A416-B5DF856EB5BF}"/>
              </a:ext>
            </a:extLst>
          </p:cNvPr>
          <p:cNvSpPr txBox="1"/>
          <p:nvPr/>
        </p:nvSpPr>
        <p:spPr>
          <a:xfrm>
            <a:off x="9590440" y="290752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
            </a:r>
            <a:endParaRPr sz="800">
              <a:solidFill>
                <a:schemeClr val="bg1">
                  <a:lumMod val="85000"/>
                  <a:lumOff val="15000"/>
                </a:schemeClr>
              </a:solidFill>
            </a:endParaRPr>
          </a:p>
        </p:txBody>
      </p:sp>
      <p:sp>
        <p:nvSpPr>
          <p:cNvPr id="68" name="textruta 2">
            <a:extLst>
              <a:ext uri="{FF2B5EF4-FFF2-40B4-BE49-F238E27FC236}">
                <a16:creationId xmlns:a16="http://schemas.microsoft.com/office/drawing/2014/main" id="{EB03EEA9-B723-9F40-AE71-282E22A3DC1F}"/>
              </a:ext>
            </a:extLst>
          </p:cNvPr>
          <p:cNvSpPr txBox="1"/>
          <p:nvPr/>
        </p:nvSpPr>
        <p:spPr>
          <a:xfrm>
            <a:off x="9590440" y="327575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
            </a:r>
            <a:endParaRPr sz="800">
              <a:solidFill>
                <a:schemeClr val="bg1">
                  <a:lumMod val="85000"/>
                  <a:lumOff val="15000"/>
                </a:schemeClr>
              </a:solidFill>
            </a:endParaRPr>
          </a:p>
        </p:txBody>
      </p:sp>
      <p:sp>
        <p:nvSpPr>
          <p:cNvPr id="69" name="textruta 3">
            <a:extLst>
              <a:ext uri="{FF2B5EF4-FFF2-40B4-BE49-F238E27FC236}">
                <a16:creationId xmlns:a16="http://schemas.microsoft.com/office/drawing/2014/main" id="{D08879BF-0445-8D43-B916-C763199DD7B0}"/>
              </a:ext>
            </a:extLst>
          </p:cNvPr>
          <p:cNvSpPr txBox="1"/>
          <p:nvPr/>
        </p:nvSpPr>
        <p:spPr>
          <a:xfrm>
            <a:off x="9590440" y="30972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
            </a:r>
            <a:endParaRPr sz="800">
              <a:solidFill>
                <a:schemeClr val="bg1">
                  <a:lumMod val="85000"/>
                  <a:lumOff val="15000"/>
                </a:schemeClr>
              </a:solidFill>
            </a:endParaRPr>
          </a:p>
        </p:txBody>
      </p:sp>
      <p:sp>
        <p:nvSpPr>
          <p:cNvPr id="70" name="textruta 2">
            <a:extLst>
              <a:ext uri="{FF2B5EF4-FFF2-40B4-BE49-F238E27FC236}">
                <a16:creationId xmlns:a16="http://schemas.microsoft.com/office/drawing/2014/main" id="{DCD710DF-C2E0-CF48-9F61-A24E6CFCFEE5}"/>
              </a:ext>
            </a:extLst>
          </p:cNvPr>
          <p:cNvSpPr txBox="1"/>
          <p:nvPr/>
        </p:nvSpPr>
        <p:spPr>
          <a:xfrm>
            <a:off x="9590440" y="346516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
            </a:r>
            <a:endParaRPr sz="800">
              <a:solidFill>
                <a:schemeClr val="bg1">
                  <a:lumMod val="85000"/>
                  <a:lumOff val="15000"/>
                </a:schemeClr>
              </a:solidFill>
            </a:endParaRPr>
          </a:p>
        </p:txBody>
      </p:sp>
      <p:sp>
        <p:nvSpPr>
          <p:cNvPr id="71" name="textruta 2">
            <a:extLst>
              <a:ext uri="{FF2B5EF4-FFF2-40B4-BE49-F238E27FC236}">
                <a16:creationId xmlns:a16="http://schemas.microsoft.com/office/drawing/2014/main" id="{23E62A5D-72D6-E14B-A354-53E65BAC0CC5}"/>
              </a:ext>
            </a:extLst>
          </p:cNvPr>
          <p:cNvSpPr txBox="1"/>
          <p:nvPr/>
        </p:nvSpPr>
        <p:spPr>
          <a:xfrm>
            <a:off x="9590440" y="36467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
            </a:r>
            <a:endParaRPr sz="800">
              <a:solidFill>
                <a:schemeClr val="bg1">
                  <a:lumMod val="85000"/>
                  <a:lumOff val="15000"/>
                </a:schemeClr>
              </a:solidFill>
            </a:endParaRPr>
          </a:p>
        </p:txBody>
      </p:sp>
      <p:sp>
        <p:nvSpPr>
          <p:cNvPr id="72" name="textruta 1">
            <a:extLst>
              <a:ext uri="{FF2B5EF4-FFF2-40B4-BE49-F238E27FC236}">
                <a16:creationId xmlns:a16="http://schemas.microsoft.com/office/drawing/2014/main" id="{0CBC9956-34C3-3C41-9325-BF6335621448}"/>
              </a:ext>
            </a:extLst>
          </p:cNvPr>
          <p:cNvSpPr txBox="1"/>
          <p:nvPr/>
        </p:nvSpPr>
        <p:spPr>
          <a:xfrm>
            <a:off x="9590440" y="444290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
            </a:r>
            <a:endParaRPr sz="800">
              <a:solidFill>
                <a:schemeClr val="bg1">
                  <a:lumMod val="85000"/>
                  <a:lumOff val="15000"/>
                </a:schemeClr>
              </a:solidFill>
            </a:endParaRPr>
          </a:p>
        </p:txBody>
      </p:sp>
      <p:sp>
        <p:nvSpPr>
          <p:cNvPr id="73" name="textruta 2">
            <a:extLst>
              <a:ext uri="{FF2B5EF4-FFF2-40B4-BE49-F238E27FC236}">
                <a16:creationId xmlns:a16="http://schemas.microsoft.com/office/drawing/2014/main" id="{413301BF-2D71-6C4D-B8D6-B43D6F44F415}"/>
              </a:ext>
            </a:extLst>
          </p:cNvPr>
          <p:cNvSpPr txBox="1"/>
          <p:nvPr/>
        </p:nvSpPr>
        <p:spPr>
          <a:xfrm>
            <a:off x="9590440" y="481113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
            </a:r>
            <a:endParaRPr sz="800">
              <a:solidFill>
                <a:schemeClr val="bg1">
                  <a:lumMod val="85000"/>
                  <a:lumOff val="15000"/>
                </a:schemeClr>
              </a:solidFill>
            </a:endParaRPr>
          </a:p>
        </p:txBody>
      </p:sp>
      <p:sp>
        <p:nvSpPr>
          <p:cNvPr id="74" name="textruta 3">
            <a:extLst>
              <a:ext uri="{FF2B5EF4-FFF2-40B4-BE49-F238E27FC236}">
                <a16:creationId xmlns:a16="http://schemas.microsoft.com/office/drawing/2014/main" id="{A90245FB-E4B3-7F40-B5BD-9C9F960D145A}"/>
              </a:ext>
            </a:extLst>
          </p:cNvPr>
          <p:cNvSpPr txBox="1"/>
          <p:nvPr/>
        </p:nvSpPr>
        <p:spPr>
          <a:xfrm>
            <a:off x="9590440" y="463267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
            </a:r>
            <a:endParaRPr sz="800">
              <a:solidFill>
                <a:schemeClr val="bg1">
                  <a:lumMod val="85000"/>
                  <a:lumOff val="15000"/>
                </a:schemeClr>
              </a:solidFill>
            </a:endParaRPr>
          </a:p>
        </p:txBody>
      </p:sp>
      <p:sp>
        <p:nvSpPr>
          <p:cNvPr id="75" name="textruta 2">
            <a:extLst>
              <a:ext uri="{FF2B5EF4-FFF2-40B4-BE49-F238E27FC236}">
                <a16:creationId xmlns:a16="http://schemas.microsoft.com/office/drawing/2014/main" id="{3EDB0F14-DCA4-3D4F-9F03-B10E5CBD28C4}"/>
              </a:ext>
            </a:extLst>
          </p:cNvPr>
          <p:cNvSpPr txBox="1"/>
          <p:nvPr/>
        </p:nvSpPr>
        <p:spPr>
          <a:xfrm>
            <a:off x="9590440" y="50005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
            </a:r>
            <a:endParaRPr sz="800">
              <a:solidFill>
                <a:schemeClr val="bg1">
                  <a:lumMod val="85000"/>
                  <a:lumOff val="15000"/>
                </a:schemeClr>
              </a:solidFill>
            </a:endParaRPr>
          </a:p>
        </p:txBody>
      </p:sp>
      <p:sp>
        <p:nvSpPr>
          <p:cNvPr id="76" name="textruta 2">
            <a:extLst>
              <a:ext uri="{FF2B5EF4-FFF2-40B4-BE49-F238E27FC236}">
                <a16:creationId xmlns:a16="http://schemas.microsoft.com/office/drawing/2014/main" id="{72244C66-A5EB-E343-A2BC-8FC45339BB1D}"/>
              </a:ext>
            </a:extLst>
          </p:cNvPr>
          <p:cNvSpPr txBox="1"/>
          <p:nvPr/>
        </p:nvSpPr>
        <p:spPr>
          <a:xfrm>
            <a:off x="9590440" y="518213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
            </a:r>
            <a:endParaRPr sz="800">
              <a:solidFill>
                <a:schemeClr val="bg1">
                  <a:lumMod val="85000"/>
                  <a:lumOff val="15000"/>
                </a:schemeClr>
              </a:solidFill>
            </a:endParaRPr>
          </a:p>
        </p:txBody>
      </p:sp>
      <p:sp>
        <p:nvSpPr>
          <p:cNvPr id="77" name="textruta 1">
            <a:extLst>
              <a:ext uri="{FF2B5EF4-FFF2-40B4-BE49-F238E27FC236}">
                <a16:creationId xmlns:a16="http://schemas.microsoft.com/office/drawing/2014/main" id="{FB289EA2-C635-1D40-8354-F6357973FD10}"/>
              </a:ext>
            </a:extLst>
          </p:cNvPr>
          <p:cNvSpPr txBox="1"/>
          <p:nvPr/>
        </p:nvSpPr>
        <p:spPr>
          <a:xfrm>
            <a:off x="9590440" y="598069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
            </a:r>
            <a:endParaRPr sz="800">
              <a:solidFill>
                <a:schemeClr val="bg1">
                  <a:lumMod val="85000"/>
                  <a:lumOff val="15000"/>
                </a:schemeClr>
              </a:solidFill>
            </a:endParaRPr>
          </a:p>
        </p:txBody>
      </p:sp>
      <p:sp>
        <p:nvSpPr>
          <p:cNvPr id="78" name="textruta 2">
            <a:extLst>
              <a:ext uri="{FF2B5EF4-FFF2-40B4-BE49-F238E27FC236}">
                <a16:creationId xmlns:a16="http://schemas.microsoft.com/office/drawing/2014/main" id="{24C4C018-003F-D64C-9C14-77E7017C7DF1}"/>
              </a:ext>
            </a:extLst>
          </p:cNvPr>
          <p:cNvSpPr txBox="1"/>
          <p:nvPr/>
        </p:nvSpPr>
        <p:spPr>
          <a:xfrm>
            <a:off x="9590440" y="63489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
            </a:r>
            <a:endParaRPr sz="800">
              <a:solidFill>
                <a:schemeClr val="bg1">
                  <a:lumMod val="85000"/>
                  <a:lumOff val="15000"/>
                </a:schemeClr>
              </a:solidFill>
            </a:endParaRPr>
          </a:p>
        </p:txBody>
      </p:sp>
      <p:sp>
        <p:nvSpPr>
          <p:cNvPr id="79" name="textruta 3">
            <a:extLst>
              <a:ext uri="{FF2B5EF4-FFF2-40B4-BE49-F238E27FC236}">
                <a16:creationId xmlns:a16="http://schemas.microsoft.com/office/drawing/2014/main" id="{7BA5513B-78D8-BE4A-B9A9-8055B357712F}"/>
              </a:ext>
            </a:extLst>
          </p:cNvPr>
          <p:cNvSpPr txBox="1"/>
          <p:nvPr/>
        </p:nvSpPr>
        <p:spPr>
          <a:xfrm>
            <a:off x="9590440" y="617046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
            </a:r>
            <a:endParaRPr sz="800">
              <a:solidFill>
                <a:schemeClr val="bg1">
                  <a:lumMod val="85000"/>
                  <a:lumOff val="15000"/>
                </a:schemeClr>
              </a:solidFill>
            </a:endParaRPr>
          </a:p>
        </p:txBody>
      </p:sp>
      <p:sp>
        <p:nvSpPr>
          <p:cNvPr id="80" name="textruta 2">
            <a:extLst>
              <a:ext uri="{FF2B5EF4-FFF2-40B4-BE49-F238E27FC236}">
                <a16:creationId xmlns:a16="http://schemas.microsoft.com/office/drawing/2014/main" id="{E7CB3497-BD1F-3745-A21A-32FBDB3F6FD2}"/>
              </a:ext>
            </a:extLst>
          </p:cNvPr>
          <p:cNvSpPr txBox="1"/>
          <p:nvPr/>
        </p:nvSpPr>
        <p:spPr>
          <a:xfrm>
            <a:off x="9590440" y="653833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
            </a:r>
            <a:endParaRPr sz="800">
              <a:solidFill>
                <a:schemeClr val="bg1">
                  <a:lumMod val="85000"/>
                  <a:lumOff val="15000"/>
                </a:schemeClr>
              </a:solidFill>
            </a:endParaRPr>
          </a:p>
        </p:txBody>
      </p:sp>
      <p:sp>
        <p:nvSpPr>
          <p:cNvPr id="81" name="textruta 2">
            <a:extLst>
              <a:ext uri="{FF2B5EF4-FFF2-40B4-BE49-F238E27FC236}">
                <a16:creationId xmlns:a16="http://schemas.microsoft.com/office/drawing/2014/main" id="{8B5FE5E6-105C-7149-982E-E84AEDCC06B8}"/>
              </a:ext>
            </a:extLst>
          </p:cNvPr>
          <p:cNvSpPr txBox="1"/>
          <p:nvPr/>
        </p:nvSpPr>
        <p:spPr>
          <a:xfrm>
            <a:off x="9590440" y="671992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
            </a:r>
            <a:endParaRPr sz="800">
              <a:solidFill>
                <a:schemeClr val="bg1">
                  <a:lumMod val="85000"/>
                  <a:lumOff val="15000"/>
                </a:schemeClr>
              </a:solidFill>
            </a:endParaRPr>
          </a:p>
        </p:txBody>
      </p:sp>
    </p:spTree>
    <p:extLst>
      <p:ext uri="{BB962C8B-B14F-4D97-AF65-F5344CB8AC3E}">
        <p14:creationId xmlns:p14="http://schemas.microsoft.com/office/powerpoint/2010/main" val="21112715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Elevernas ansvar och inflytande</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Mitt barn är med och planerar sitt eget skolarbete</a:t>
            </a:r>
            <a:endParaRPr sz="1100"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 </a:t>
            </a:r>
            <a:endParaRPr sz="1100"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 </a:t>
            </a:r>
            <a:endParaRPr sz="1100"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 </a:t>
            </a:r>
            <a:endParaRPr sz="1100"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39" name="Diagram 38">
            <a:extLst>
              <a:ext uri="{FF2B5EF4-FFF2-40B4-BE49-F238E27FC236}">
                <a16:creationId xmlns:a16="http://schemas.microsoft.com/office/drawing/2014/main" id="{D99082E3-EE58-EB4A-A6AD-E1BBD2C0E7D8}"/>
              </a:ext>
            </a:extLst>
          </p:cNvPr>
          <p:cNvGraphicFramePr/>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24" name="textruta 1">
            <a:extLst>
              <a:ext uri="{FF2B5EF4-FFF2-40B4-BE49-F238E27FC236}">
                <a16:creationId xmlns:a16="http://schemas.microsoft.com/office/drawing/2014/main" id="{476AC1CE-AB9C-BD40-89AB-054156B2BAA2}"/>
              </a:ext>
            </a:extLst>
          </p:cNvPr>
          <p:cNvSpPr txBox="1"/>
          <p:nvPr/>
        </p:nvSpPr>
        <p:spPr>
          <a:xfrm>
            <a:off x="9590440" y="135323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38 %</a:t>
            </a:r>
            <a:endParaRPr sz="800">
              <a:solidFill>
                <a:schemeClr val="bg1">
                  <a:lumMod val="85000"/>
                  <a:lumOff val="15000"/>
                </a:schemeClr>
              </a:solidFill>
            </a:endParaRPr>
          </a:p>
        </p:txBody>
      </p:sp>
      <p:sp>
        <p:nvSpPr>
          <p:cNvPr id="43" name="textruta 2">
            <a:extLst>
              <a:ext uri="{FF2B5EF4-FFF2-40B4-BE49-F238E27FC236}">
                <a16:creationId xmlns:a16="http://schemas.microsoft.com/office/drawing/2014/main" id="{8F5F81AC-7AF8-2E41-9B84-0364AB3BCDC9}"/>
              </a:ext>
            </a:extLst>
          </p:cNvPr>
          <p:cNvSpPr txBox="1"/>
          <p:nvPr/>
        </p:nvSpPr>
        <p:spPr>
          <a:xfrm>
            <a:off x="9590440" y="172147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37 %</a:t>
            </a:r>
            <a:endParaRPr sz="800">
              <a:solidFill>
                <a:schemeClr val="bg1">
                  <a:lumMod val="85000"/>
                  <a:lumOff val="15000"/>
                </a:schemeClr>
              </a:solidFill>
            </a:endParaRPr>
          </a:p>
        </p:txBody>
      </p:sp>
      <p:sp>
        <p:nvSpPr>
          <p:cNvPr id="44" name="textruta 3">
            <a:extLst>
              <a:ext uri="{FF2B5EF4-FFF2-40B4-BE49-F238E27FC236}">
                <a16:creationId xmlns:a16="http://schemas.microsoft.com/office/drawing/2014/main" id="{3269B069-8838-D343-9573-92C9D4F514E8}"/>
              </a:ext>
            </a:extLst>
          </p:cNvPr>
          <p:cNvSpPr txBox="1"/>
          <p:nvPr/>
        </p:nvSpPr>
        <p:spPr>
          <a:xfrm>
            <a:off x="9590440" y="15430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52 %</a:t>
            </a:r>
            <a:endParaRPr sz="800">
              <a:solidFill>
                <a:schemeClr val="bg1">
                  <a:lumMod val="85000"/>
                  <a:lumOff val="15000"/>
                </a:schemeClr>
              </a:solidFill>
            </a:endParaRPr>
          </a:p>
        </p:txBody>
      </p:sp>
      <p:sp>
        <p:nvSpPr>
          <p:cNvPr id="45" name="textruta 2">
            <a:extLst>
              <a:ext uri="{FF2B5EF4-FFF2-40B4-BE49-F238E27FC236}">
                <a16:creationId xmlns:a16="http://schemas.microsoft.com/office/drawing/2014/main" id="{F7856039-C984-8B44-A5C3-C4E261E71DA9}"/>
              </a:ext>
            </a:extLst>
          </p:cNvPr>
          <p:cNvSpPr txBox="1"/>
          <p:nvPr/>
        </p:nvSpPr>
        <p:spPr>
          <a:xfrm>
            <a:off x="9590440" y="19108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76 %</a:t>
            </a:r>
            <a:endParaRPr sz="800">
              <a:solidFill>
                <a:schemeClr val="bg1">
                  <a:lumMod val="85000"/>
                  <a:lumOff val="15000"/>
                </a:schemeClr>
              </a:solidFill>
            </a:endParaRPr>
          </a:p>
        </p:txBody>
      </p:sp>
      <p:sp>
        <p:nvSpPr>
          <p:cNvPr id="46" name="textruta 2">
            <a:extLst>
              <a:ext uri="{FF2B5EF4-FFF2-40B4-BE49-F238E27FC236}">
                <a16:creationId xmlns:a16="http://schemas.microsoft.com/office/drawing/2014/main" id="{DC6F76FF-451F-E947-9F12-92E264F7CC29}"/>
              </a:ext>
            </a:extLst>
          </p:cNvPr>
          <p:cNvSpPr txBox="1"/>
          <p:nvPr/>
        </p:nvSpPr>
        <p:spPr>
          <a:xfrm>
            <a:off x="9590440" y="209246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54 %</a:t>
            </a:r>
            <a:endParaRPr sz="800">
              <a:solidFill>
                <a:schemeClr val="bg1">
                  <a:lumMod val="85000"/>
                  <a:lumOff val="15000"/>
                </a:schemeClr>
              </a:solidFill>
            </a:endParaRPr>
          </a:p>
        </p:txBody>
      </p:sp>
      <p:sp>
        <p:nvSpPr>
          <p:cNvPr id="47" name="textruta 1">
            <a:extLst>
              <a:ext uri="{FF2B5EF4-FFF2-40B4-BE49-F238E27FC236}">
                <a16:creationId xmlns:a16="http://schemas.microsoft.com/office/drawing/2014/main" id="{46F7631F-828A-F441-9B4B-25E2CEBF966F}"/>
              </a:ext>
            </a:extLst>
          </p:cNvPr>
          <p:cNvSpPr txBox="1"/>
          <p:nvPr/>
        </p:nvSpPr>
        <p:spPr>
          <a:xfrm>
            <a:off x="9590440" y="290752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
            </a:r>
            <a:endParaRPr sz="800">
              <a:solidFill>
                <a:schemeClr val="bg1">
                  <a:lumMod val="85000"/>
                  <a:lumOff val="15000"/>
                </a:schemeClr>
              </a:solidFill>
            </a:endParaRPr>
          </a:p>
        </p:txBody>
      </p:sp>
      <p:sp>
        <p:nvSpPr>
          <p:cNvPr id="48" name="textruta 2">
            <a:extLst>
              <a:ext uri="{FF2B5EF4-FFF2-40B4-BE49-F238E27FC236}">
                <a16:creationId xmlns:a16="http://schemas.microsoft.com/office/drawing/2014/main" id="{3057D312-E8F9-6042-9C89-7DE30F7B659B}"/>
              </a:ext>
            </a:extLst>
          </p:cNvPr>
          <p:cNvSpPr txBox="1"/>
          <p:nvPr/>
        </p:nvSpPr>
        <p:spPr>
          <a:xfrm>
            <a:off x="9590440" y="327575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
            </a:r>
            <a:endParaRPr sz="800">
              <a:solidFill>
                <a:schemeClr val="bg1">
                  <a:lumMod val="85000"/>
                  <a:lumOff val="15000"/>
                </a:schemeClr>
              </a:solidFill>
            </a:endParaRPr>
          </a:p>
        </p:txBody>
      </p:sp>
      <p:sp>
        <p:nvSpPr>
          <p:cNvPr id="49" name="textruta 3">
            <a:extLst>
              <a:ext uri="{FF2B5EF4-FFF2-40B4-BE49-F238E27FC236}">
                <a16:creationId xmlns:a16="http://schemas.microsoft.com/office/drawing/2014/main" id="{8CA74BB3-53DF-A044-BC6B-F75ED94008E2}"/>
              </a:ext>
            </a:extLst>
          </p:cNvPr>
          <p:cNvSpPr txBox="1"/>
          <p:nvPr/>
        </p:nvSpPr>
        <p:spPr>
          <a:xfrm>
            <a:off x="9590440" y="30972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
            </a:r>
            <a:endParaRPr sz="800">
              <a:solidFill>
                <a:schemeClr val="bg1">
                  <a:lumMod val="85000"/>
                  <a:lumOff val="15000"/>
                </a:schemeClr>
              </a:solidFill>
            </a:endParaRPr>
          </a:p>
        </p:txBody>
      </p:sp>
      <p:sp>
        <p:nvSpPr>
          <p:cNvPr id="50" name="textruta 2">
            <a:extLst>
              <a:ext uri="{FF2B5EF4-FFF2-40B4-BE49-F238E27FC236}">
                <a16:creationId xmlns:a16="http://schemas.microsoft.com/office/drawing/2014/main" id="{FD616117-3188-9040-9D14-9852BBDAFC22}"/>
              </a:ext>
            </a:extLst>
          </p:cNvPr>
          <p:cNvSpPr txBox="1"/>
          <p:nvPr/>
        </p:nvSpPr>
        <p:spPr>
          <a:xfrm>
            <a:off x="9590440" y="346516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
            </a:r>
            <a:endParaRPr sz="800">
              <a:solidFill>
                <a:schemeClr val="bg1">
                  <a:lumMod val="85000"/>
                  <a:lumOff val="15000"/>
                </a:schemeClr>
              </a:solidFill>
            </a:endParaRPr>
          </a:p>
        </p:txBody>
      </p:sp>
      <p:sp>
        <p:nvSpPr>
          <p:cNvPr id="51" name="textruta 2">
            <a:extLst>
              <a:ext uri="{FF2B5EF4-FFF2-40B4-BE49-F238E27FC236}">
                <a16:creationId xmlns:a16="http://schemas.microsoft.com/office/drawing/2014/main" id="{2F3138E8-4772-724D-8302-2189CE2FBC8C}"/>
              </a:ext>
            </a:extLst>
          </p:cNvPr>
          <p:cNvSpPr txBox="1"/>
          <p:nvPr/>
        </p:nvSpPr>
        <p:spPr>
          <a:xfrm>
            <a:off x="9590440" y="36467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
            </a:r>
            <a:endParaRPr sz="800">
              <a:solidFill>
                <a:schemeClr val="bg1">
                  <a:lumMod val="85000"/>
                  <a:lumOff val="15000"/>
                </a:schemeClr>
              </a:solidFill>
            </a:endParaRPr>
          </a:p>
        </p:txBody>
      </p:sp>
      <p:sp>
        <p:nvSpPr>
          <p:cNvPr id="52" name="textruta 1">
            <a:extLst>
              <a:ext uri="{FF2B5EF4-FFF2-40B4-BE49-F238E27FC236}">
                <a16:creationId xmlns:a16="http://schemas.microsoft.com/office/drawing/2014/main" id="{C1ABE906-4D9A-1A49-9BFC-E1112330056D}"/>
              </a:ext>
            </a:extLst>
          </p:cNvPr>
          <p:cNvSpPr txBox="1"/>
          <p:nvPr/>
        </p:nvSpPr>
        <p:spPr>
          <a:xfrm>
            <a:off x="9590440" y="444290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
            </a:r>
            <a:endParaRPr sz="800">
              <a:solidFill>
                <a:schemeClr val="bg1">
                  <a:lumMod val="85000"/>
                  <a:lumOff val="15000"/>
                </a:schemeClr>
              </a:solidFill>
            </a:endParaRPr>
          </a:p>
        </p:txBody>
      </p:sp>
      <p:sp>
        <p:nvSpPr>
          <p:cNvPr id="53" name="textruta 2">
            <a:extLst>
              <a:ext uri="{FF2B5EF4-FFF2-40B4-BE49-F238E27FC236}">
                <a16:creationId xmlns:a16="http://schemas.microsoft.com/office/drawing/2014/main" id="{D679BE5C-C179-4840-9812-4DA90B3D3819}"/>
              </a:ext>
            </a:extLst>
          </p:cNvPr>
          <p:cNvSpPr txBox="1"/>
          <p:nvPr/>
        </p:nvSpPr>
        <p:spPr>
          <a:xfrm>
            <a:off x="9590440" y="481113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
            </a:r>
            <a:endParaRPr sz="800">
              <a:solidFill>
                <a:schemeClr val="bg1">
                  <a:lumMod val="85000"/>
                  <a:lumOff val="15000"/>
                </a:schemeClr>
              </a:solidFill>
            </a:endParaRPr>
          </a:p>
        </p:txBody>
      </p:sp>
      <p:sp>
        <p:nvSpPr>
          <p:cNvPr id="54" name="textruta 3">
            <a:extLst>
              <a:ext uri="{FF2B5EF4-FFF2-40B4-BE49-F238E27FC236}">
                <a16:creationId xmlns:a16="http://schemas.microsoft.com/office/drawing/2014/main" id="{3A261BDF-ED35-E04D-A433-046D796F0478}"/>
              </a:ext>
            </a:extLst>
          </p:cNvPr>
          <p:cNvSpPr txBox="1"/>
          <p:nvPr/>
        </p:nvSpPr>
        <p:spPr>
          <a:xfrm>
            <a:off x="9590440" y="463267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
            </a:r>
            <a:endParaRPr sz="800">
              <a:solidFill>
                <a:schemeClr val="bg1">
                  <a:lumMod val="85000"/>
                  <a:lumOff val="15000"/>
                </a:schemeClr>
              </a:solidFill>
            </a:endParaRPr>
          </a:p>
        </p:txBody>
      </p:sp>
      <p:sp>
        <p:nvSpPr>
          <p:cNvPr id="55" name="textruta 2">
            <a:extLst>
              <a:ext uri="{FF2B5EF4-FFF2-40B4-BE49-F238E27FC236}">
                <a16:creationId xmlns:a16="http://schemas.microsoft.com/office/drawing/2014/main" id="{3E2D8BED-8AEC-AA46-806E-3A121EC95739}"/>
              </a:ext>
            </a:extLst>
          </p:cNvPr>
          <p:cNvSpPr txBox="1"/>
          <p:nvPr/>
        </p:nvSpPr>
        <p:spPr>
          <a:xfrm>
            <a:off x="9590440" y="50005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
            </a:r>
            <a:endParaRPr sz="800">
              <a:solidFill>
                <a:schemeClr val="bg1">
                  <a:lumMod val="85000"/>
                  <a:lumOff val="15000"/>
                </a:schemeClr>
              </a:solidFill>
            </a:endParaRPr>
          </a:p>
        </p:txBody>
      </p:sp>
      <p:sp>
        <p:nvSpPr>
          <p:cNvPr id="56" name="textruta 2">
            <a:extLst>
              <a:ext uri="{FF2B5EF4-FFF2-40B4-BE49-F238E27FC236}">
                <a16:creationId xmlns:a16="http://schemas.microsoft.com/office/drawing/2014/main" id="{889BCFF6-D2DA-0A41-9CFD-4E53CFE74DB7}"/>
              </a:ext>
            </a:extLst>
          </p:cNvPr>
          <p:cNvSpPr txBox="1"/>
          <p:nvPr/>
        </p:nvSpPr>
        <p:spPr>
          <a:xfrm>
            <a:off x="9590440" y="518213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
            </a:r>
            <a:endParaRPr sz="800">
              <a:solidFill>
                <a:schemeClr val="bg1">
                  <a:lumMod val="85000"/>
                  <a:lumOff val="15000"/>
                </a:schemeClr>
              </a:solidFill>
            </a:endParaRPr>
          </a:p>
        </p:txBody>
      </p:sp>
      <p:sp>
        <p:nvSpPr>
          <p:cNvPr id="57" name="textruta 1">
            <a:extLst>
              <a:ext uri="{FF2B5EF4-FFF2-40B4-BE49-F238E27FC236}">
                <a16:creationId xmlns:a16="http://schemas.microsoft.com/office/drawing/2014/main" id="{44685B36-0B5C-8A45-8222-F19812AF3741}"/>
              </a:ext>
            </a:extLst>
          </p:cNvPr>
          <p:cNvSpPr txBox="1"/>
          <p:nvPr/>
        </p:nvSpPr>
        <p:spPr>
          <a:xfrm>
            <a:off x="9590440" y="598069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
            </a:r>
            <a:endParaRPr sz="800">
              <a:solidFill>
                <a:schemeClr val="bg1">
                  <a:lumMod val="85000"/>
                  <a:lumOff val="15000"/>
                </a:schemeClr>
              </a:solidFill>
            </a:endParaRPr>
          </a:p>
        </p:txBody>
      </p:sp>
      <p:sp>
        <p:nvSpPr>
          <p:cNvPr id="58" name="textruta 2">
            <a:extLst>
              <a:ext uri="{FF2B5EF4-FFF2-40B4-BE49-F238E27FC236}">
                <a16:creationId xmlns:a16="http://schemas.microsoft.com/office/drawing/2014/main" id="{EA2C84F3-CAC1-F349-9394-AA0B996FA325}"/>
              </a:ext>
            </a:extLst>
          </p:cNvPr>
          <p:cNvSpPr txBox="1"/>
          <p:nvPr/>
        </p:nvSpPr>
        <p:spPr>
          <a:xfrm>
            <a:off x="9590440" y="63489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
            </a:r>
            <a:endParaRPr sz="800">
              <a:solidFill>
                <a:schemeClr val="bg1">
                  <a:lumMod val="85000"/>
                  <a:lumOff val="15000"/>
                </a:schemeClr>
              </a:solidFill>
            </a:endParaRPr>
          </a:p>
        </p:txBody>
      </p:sp>
      <p:sp>
        <p:nvSpPr>
          <p:cNvPr id="59" name="textruta 3">
            <a:extLst>
              <a:ext uri="{FF2B5EF4-FFF2-40B4-BE49-F238E27FC236}">
                <a16:creationId xmlns:a16="http://schemas.microsoft.com/office/drawing/2014/main" id="{74859F59-7D15-A247-983A-AB643143763C}"/>
              </a:ext>
            </a:extLst>
          </p:cNvPr>
          <p:cNvSpPr txBox="1"/>
          <p:nvPr/>
        </p:nvSpPr>
        <p:spPr>
          <a:xfrm>
            <a:off x="9590440" y="617046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
            </a:r>
            <a:endParaRPr sz="800">
              <a:solidFill>
                <a:schemeClr val="bg1">
                  <a:lumMod val="85000"/>
                  <a:lumOff val="15000"/>
                </a:schemeClr>
              </a:solidFill>
            </a:endParaRPr>
          </a:p>
        </p:txBody>
      </p:sp>
      <p:sp>
        <p:nvSpPr>
          <p:cNvPr id="60" name="textruta 2">
            <a:extLst>
              <a:ext uri="{FF2B5EF4-FFF2-40B4-BE49-F238E27FC236}">
                <a16:creationId xmlns:a16="http://schemas.microsoft.com/office/drawing/2014/main" id="{E4838D3E-F5DA-1540-92F6-C403AC3A5992}"/>
              </a:ext>
            </a:extLst>
          </p:cNvPr>
          <p:cNvSpPr txBox="1"/>
          <p:nvPr/>
        </p:nvSpPr>
        <p:spPr>
          <a:xfrm>
            <a:off x="9590440" y="653833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
            </a:r>
            <a:endParaRPr sz="800">
              <a:solidFill>
                <a:schemeClr val="bg1">
                  <a:lumMod val="85000"/>
                  <a:lumOff val="15000"/>
                </a:schemeClr>
              </a:solidFill>
            </a:endParaRPr>
          </a:p>
        </p:txBody>
      </p:sp>
      <p:sp>
        <p:nvSpPr>
          <p:cNvPr id="61" name="textruta 2">
            <a:extLst>
              <a:ext uri="{FF2B5EF4-FFF2-40B4-BE49-F238E27FC236}">
                <a16:creationId xmlns:a16="http://schemas.microsoft.com/office/drawing/2014/main" id="{38AF7F6E-A55D-8345-B8EE-BB9280343F4A}"/>
              </a:ext>
            </a:extLst>
          </p:cNvPr>
          <p:cNvSpPr txBox="1"/>
          <p:nvPr/>
        </p:nvSpPr>
        <p:spPr>
          <a:xfrm>
            <a:off x="9590440" y="671992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
            </a:r>
            <a:endParaRPr sz="800">
              <a:solidFill>
                <a:schemeClr val="bg1">
                  <a:lumMod val="85000"/>
                  <a:lumOff val="15000"/>
                </a:schemeClr>
              </a:solidFill>
            </a:endParaRPr>
          </a:p>
        </p:txBody>
      </p:sp>
    </p:spTree>
    <p:extLst>
      <p:ext uri="{BB962C8B-B14F-4D97-AF65-F5344CB8AC3E}">
        <p14:creationId xmlns:p14="http://schemas.microsoft.com/office/powerpoint/2010/main" val="9139163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Normer och värden</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Mitt barn är tryggt i skolan</a:t>
            </a:r>
            <a:endParaRPr sz="1100"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Skolan arbetar med att förebygga och motverka diskriminering och kränkande handlingar</a:t>
            </a:r>
            <a:endParaRPr sz="1100"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Mitt barn trivs i skolan</a:t>
            </a:r>
            <a:endParaRPr sz="1100"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Det finns ett respektfullt förhållningssätt mellan personal och elever på skolan</a:t>
            </a:r>
            <a:endParaRPr sz="1100"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Diagram 30">
            <a:extLst>
              <a:ext uri="{FF2B5EF4-FFF2-40B4-BE49-F238E27FC236}">
                <a16:creationId xmlns:a16="http://schemas.microsoft.com/office/drawing/2014/main" id="{42520A18-86BD-9245-A9D0-072BD27F1074}"/>
              </a:ext>
            </a:extLst>
          </p:cNvPr>
          <p:cNvGraphicFramePr/>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Diagram 34">
            <a:extLst>
              <a:ext uri="{FF2B5EF4-FFF2-40B4-BE49-F238E27FC236}">
                <a16:creationId xmlns:a16="http://schemas.microsoft.com/office/drawing/2014/main" id="{8F044AC0-ABA0-6D41-BE9E-9F0EB3053A6F}"/>
              </a:ext>
            </a:extLst>
          </p:cNvPr>
          <p:cNvGraphicFramePr/>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24" name="textruta 1">
            <a:extLst>
              <a:ext uri="{FF2B5EF4-FFF2-40B4-BE49-F238E27FC236}">
                <a16:creationId xmlns:a16="http://schemas.microsoft.com/office/drawing/2014/main" id="{C549C70F-E02A-D245-AA32-8963F6BBE459}"/>
              </a:ext>
            </a:extLst>
          </p:cNvPr>
          <p:cNvSpPr txBox="1"/>
          <p:nvPr/>
        </p:nvSpPr>
        <p:spPr>
          <a:xfrm>
            <a:off x="9590440" y="135323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100 %</a:t>
            </a:r>
            <a:endParaRPr sz="800">
              <a:solidFill>
                <a:schemeClr val="bg1">
                  <a:lumMod val="85000"/>
                  <a:lumOff val="15000"/>
                </a:schemeClr>
              </a:solidFill>
            </a:endParaRPr>
          </a:p>
        </p:txBody>
      </p:sp>
      <p:sp>
        <p:nvSpPr>
          <p:cNvPr id="43" name="textruta 2">
            <a:extLst>
              <a:ext uri="{FF2B5EF4-FFF2-40B4-BE49-F238E27FC236}">
                <a16:creationId xmlns:a16="http://schemas.microsoft.com/office/drawing/2014/main" id="{2CE23107-1C24-C144-8C5A-DFE2EF4D28FF}"/>
              </a:ext>
            </a:extLst>
          </p:cNvPr>
          <p:cNvSpPr txBox="1"/>
          <p:nvPr/>
        </p:nvSpPr>
        <p:spPr>
          <a:xfrm>
            <a:off x="9590440" y="172147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89 %</a:t>
            </a:r>
            <a:endParaRPr sz="800">
              <a:solidFill>
                <a:schemeClr val="bg1">
                  <a:lumMod val="85000"/>
                  <a:lumOff val="15000"/>
                </a:schemeClr>
              </a:solidFill>
            </a:endParaRPr>
          </a:p>
        </p:txBody>
      </p:sp>
      <p:sp>
        <p:nvSpPr>
          <p:cNvPr id="44" name="textruta 3">
            <a:extLst>
              <a:ext uri="{FF2B5EF4-FFF2-40B4-BE49-F238E27FC236}">
                <a16:creationId xmlns:a16="http://schemas.microsoft.com/office/drawing/2014/main" id="{9A2DFDB9-9615-FD42-B88A-AE7440A0B66F}"/>
              </a:ext>
            </a:extLst>
          </p:cNvPr>
          <p:cNvSpPr txBox="1"/>
          <p:nvPr/>
        </p:nvSpPr>
        <p:spPr>
          <a:xfrm>
            <a:off x="9590440" y="15430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100 %</a:t>
            </a:r>
            <a:endParaRPr sz="800">
              <a:solidFill>
                <a:schemeClr val="bg1">
                  <a:lumMod val="85000"/>
                  <a:lumOff val="15000"/>
                </a:schemeClr>
              </a:solidFill>
            </a:endParaRPr>
          </a:p>
        </p:txBody>
      </p:sp>
      <p:sp>
        <p:nvSpPr>
          <p:cNvPr id="45" name="textruta 2">
            <a:extLst>
              <a:ext uri="{FF2B5EF4-FFF2-40B4-BE49-F238E27FC236}">
                <a16:creationId xmlns:a16="http://schemas.microsoft.com/office/drawing/2014/main" id="{062404EB-2B13-384C-AC66-50C7CCB3BF79}"/>
              </a:ext>
            </a:extLst>
          </p:cNvPr>
          <p:cNvSpPr txBox="1"/>
          <p:nvPr/>
        </p:nvSpPr>
        <p:spPr>
          <a:xfrm>
            <a:off x="9590440" y="19108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100 %</a:t>
            </a:r>
            <a:endParaRPr sz="800">
              <a:solidFill>
                <a:schemeClr val="bg1">
                  <a:lumMod val="85000"/>
                  <a:lumOff val="15000"/>
                </a:schemeClr>
              </a:solidFill>
            </a:endParaRPr>
          </a:p>
        </p:txBody>
      </p:sp>
      <p:sp>
        <p:nvSpPr>
          <p:cNvPr id="46" name="textruta 2">
            <a:extLst>
              <a:ext uri="{FF2B5EF4-FFF2-40B4-BE49-F238E27FC236}">
                <a16:creationId xmlns:a16="http://schemas.microsoft.com/office/drawing/2014/main" id="{64FD73A1-B026-0F44-A765-185C88DDA8B1}"/>
              </a:ext>
            </a:extLst>
          </p:cNvPr>
          <p:cNvSpPr txBox="1"/>
          <p:nvPr/>
        </p:nvSpPr>
        <p:spPr>
          <a:xfrm>
            <a:off x="9590440" y="209246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96 %</a:t>
            </a:r>
            <a:endParaRPr sz="800">
              <a:solidFill>
                <a:schemeClr val="bg1">
                  <a:lumMod val="85000"/>
                  <a:lumOff val="15000"/>
                </a:schemeClr>
              </a:solidFill>
            </a:endParaRPr>
          </a:p>
        </p:txBody>
      </p:sp>
      <p:sp>
        <p:nvSpPr>
          <p:cNvPr id="47" name="textruta 1">
            <a:extLst>
              <a:ext uri="{FF2B5EF4-FFF2-40B4-BE49-F238E27FC236}">
                <a16:creationId xmlns:a16="http://schemas.microsoft.com/office/drawing/2014/main" id="{F76B7523-F706-994B-810D-154D9E26CC72}"/>
              </a:ext>
            </a:extLst>
          </p:cNvPr>
          <p:cNvSpPr txBox="1"/>
          <p:nvPr/>
        </p:nvSpPr>
        <p:spPr>
          <a:xfrm>
            <a:off x="9590440" y="290752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95 %</a:t>
            </a:r>
            <a:endParaRPr sz="800">
              <a:solidFill>
                <a:schemeClr val="bg1">
                  <a:lumMod val="85000"/>
                  <a:lumOff val="15000"/>
                </a:schemeClr>
              </a:solidFill>
            </a:endParaRPr>
          </a:p>
        </p:txBody>
      </p:sp>
      <p:sp>
        <p:nvSpPr>
          <p:cNvPr id="48" name="textruta 2">
            <a:extLst>
              <a:ext uri="{FF2B5EF4-FFF2-40B4-BE49-F238E27FC236}">
                <a16:creationId xmlns:a16="http://schemas.microsoft.com/office/drawing/2014/main" id="{ADB37DEB-92AD-D545-B6C2-CEF3E3ECFBE2}"/>
              </a:ext>
            </a:extLst>
          </p:cNvPr>
          <p:cNvSpPr txBox="1"/>
          <p:nvPr/>
        </p:nvSpPr>
        <p:spPr>
          <a:xfrm>
            <a:off x="9590440" y="327575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78 %</a:t>
            </a:r>
            <a:endParaRPr sz="800">
              <a:solidFill>
                <a:schemeClr val="bg1">
                  <a:lumMod val="85000"/>
                  <a:lumOff val="15000"/>
                </a:schemeClr>
              </a:solidFill>
            </a:endParaRPr>
          </a:p>
        </p:txBody>
      </p:sp>
      <p:sp>
        <p:nvSpPr>
          <p:cNvPr id="49" name="textruta 3">
            <a:extLst>
              <a:ext uri="{FF2B5EF4-FFF2-40B4-BE49-F238E27FC236}">
                <a16:creationId xmlns:a16="http://schemas.microsoft.com/office/drawing/2014/main" id="{439BCF55-AB12-CE4D-9EDE-3765A372758D}"/>
              </a:ext>
            </a:extLst>
          </p:cNvPr>
          <p:cNvSpPr txBox="1"/>
          <p:nvPr/>
        </p:nvSpPr>
        <p:spPr>
          <a:xfrm>
            <a:off x="9590440" y="30972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86 %</a:t>
            </a:r>
            <a:endParaRPr sz="800">
              <a:solidFill>
                <a:schemeClr val="bg1">
                  <a:lumMod val="85000"/>
                  <a:lumOff val="15000"/>
                </a:schemeClr>
              </a:solidFill>
            </a:endParaRPr>
          </a:p>
        </p:txBody>
      </p:sp>
      <p:sp>
        <p:nvSpPr>
          <p:cNvPr id="50" name="textruta 2">
            <a:extLst>
              <a:ext uri="{FF2B5EF4-FFF2-40B4-BE49-F238E27FC236}">
                <a16:creationId xmlns:a16="http://schemas.microsoft.com/office/drawing/2014/main" id="{4064B4DF-5FB7-0749-A542-334ACFDDF488}"/>
              </a:ext>
            </a:extLst>
          </p:cNvPr>
          <p:cNvSpPr txBox="1"/>
          <p:nvPr/>
        </p:nvSpPr>
        <p:spPr>
          <a:xfrm>
            <a:off x="9590440" y="346516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96 %</a:t>
            </a:r>
            <a:endParaRPr sz="800">
              <a:solidFill>
                <a:schemeClr val="bg1">
                  <a:lumMod val="85000"/>
                  <a:lumOff val="15000"/>
                </a:schemeClr>
              </a:solidFill>
            </a:endParaRPr>
          </a:p>
        </p:txBody>
      </p:sp>
      <p:sp>
        <p:nvSpPr>
          <p:cNvPr id="51" name="textruta 2">
            <a:extLst>
              <a:ext uri="{FF2B5EF4-FFF2-40B4-BE49-F238E27FC236}">
                <a16:creationId xmlns:a16="http://schemas.microsoft.com/office/drawing/2014/main" id="{CA7BBF22-083B-7844-9F48-44482556DCB1}"/>
              </a:ext>
            </a:extLst>
          </p:cNvPr>
          <p:cNvSpPr txBox="1"/>
          <p:nvPr/>
        </p:nvSpPr>
        <p:spPr>
          <a:xfrm>
            <a:off x="9590440" y="36467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96 %</a:t>
            </a:r>
            <a:endParaRPr sz="800">
              <a:solidFill>
                <a:schemeClr val="bg1">
                  <a:lumMod val="85000"/>
                  <a:lumOff val="15000"/>
                </a:schemeClr>
              </a:solidFill>
            </a:endParaRPr>
          </a:p>
        </p:txBody>
      </p:sp>
      <p:sp>
        <p:nvSpPr>
          <p:cNvPr id="52" name="textruta 1">
            <a:extLst>
              <a:ext uri="{FF2B5EF4-FFF2-40B4-BE49-F238E27FC236}">
                <a16:creationId xmlns:a16="http://schemas.microsoft.com/office/drawing/2014/main" id="{6E797E61-2580-E74F-949D-9362A79EFF65}"/>
              </a:ext>
            </a:extLst>
          </p:cNvPr>
          <p:cNvSpPr txBox="1"/>
          <p:nvPr/>
        </p:nvSpPr>
        <p:spPr>
          <a:xfrm>
            <a:off x="9590440" y="444290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100 %</a:t>
            </a:r>
            <a:endParaRPr sz="800">
              <a:solidFill>
                <a:schemeClr val="bg1">
                  <a:lumMod val="85000"/>
                  <a:lumOff val="15000"/>
                </a:schemeClr>
              </a:solidFill>
            </a:endParaRPr>
          </a:p>
        </p:txBody>
      </p:sp>
      <p:sp>
        <p:nvSpPr>
          <p:cNvPr id="53" name="textruta 2">
            <a:extLst>
              <a:ext uri="{FF2B5EF4-FFF2-40B4-BE49-F238E27FC236}">
                <a16:creationId xmlns:a16="http://schemas.microsoft.com/office/drawing/2014/main" id="{E07D16E5-F61D-2D4E-BEDC-DD7CAD0E7ED3}"/>
              </a:ext>
            </a:extLst>
          </p:cNvPr>
          <p:cNvSpPr txBox="1"/>
          <p:nvPr/>
        </p:nvSpPr>
        <p:spPr>
          <a:xfrm>
            <a:off x="9590440" y="481113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96 %</a:t>
            </a:r>
            <a:endParaRPr sz="800">
              <a:solidFill>
                <a:schemeClr val="bg1">
                  <a:lumMod val="85000"/>
                  <a:lumOff val="15000"/>
                </a:schemeClr>
              </a:solidFill>
            </a:endParaRPr>
          </a:p>
        </p:txBody>
      </p:sp>
      <p:sp>
        <p:nvSpPr>
          <p:cNvPr id="54" name="textruta 3">
            <a:extLst>
              <a:ext uri="{FF2B5EF4-FFF2-40B4-BE49-F238E27FC236}">
                <a16:creationId xmlns:a16="http://schemas.microsoft.com/office/drawing/2014/main" id="{B15F8E26-7293-6841-BA9A-E5B8F93E472D}"/>
              </a:ext>
            </a:extLst>
          </p:cNvPr>
          <p:cNvSpPr txBox="1"/>
          <p:nvPr/>
        </p:nvSpPr>
        <p:spPr>
          <a:xfrm>
            <a:off x="9590440" y="463267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100 %</a:t>
            </a:r>
            <a:endParaRPr sz="800">
              <a:solidFill>
                <a:schemeClr val="bg1">
                  <a:lumMod val="85000"/>
                  <a:lumOff val="15000"/>
                </a:schemeClr>
              </a:solidFill>
            </a:endParaRPr>
          </a:p>
        </p:txBody>
      </p:sp>
      <p:sp>
        <p:nvSpPr>
          <p:cNvPr id="55" name="textruta 2">
            <a:extLst>
              <a:ext uri="{FF2B5EF4-FFF2-40B4-BE49-F238E27FC236}">
                <a16:creationId xmlns:a16="http://schemas.microsoft.com/office/drawing/2014/main" id="{50AA374F-C42B-804B-B5E2-185293A7F0F3}"/>
              </a:ext>
            </a:extLst>
          </p:cNvPr>
          <p:cNvSpPr txBox="1"/>
          <p:nvPr/>
        </p:nvSpPr>
        <p:spPr>
          <a:xfrm>
            <a:off x="9590440" y="50005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100 %</a:t>
            </a:r>
            <a:endParaRPr sz="800">
              <a:solidFill>
                <a:schemeClr val="bg1">
                  <a:lumMod val="85000"/>
                  <a:lumOff val="15000"/>
                </a:schemeClr>
              </a:solidFill>
            </a:endParaRPr>
          </a:p>
        </p:txBody>
      </p:sp>
      <p:sp>
        <p:nvSpPr>
          <p:cNvPr id="56" name="textruta 2">
            <a:extLst>
              <a:ext uri="{FF2B5EF4-FFF2-40B4-BE49-F238E27FC236}">
                <a16:creationId xmlns:a16="http://schemas.microsoft.com/office/drawing/2014/main" id="{2D609EC6-08E6-724F-A3FA-2290C6FF79CE}"/>
              </a:ext>
            </a:extLst>
          </p:cNvPr>
          <p:cNvSpPr txBox="1"/>
          <p:nvPr/>
        </p:nvSpPr>
        <p:spPr>
          <a:xfrm>
            <a:off x="9590440" y="518213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100 %</a:t>
            </a:r>
            <a:endParaRPr sz="800">
              <a:solidFill>
                <a:schemeClr val="bg1">
                  <a:lumMod val="85000"/>
                  <a:lumOff val="15000"/>
                </a:schemeClr>
              </a:solidFill>
            </a:endParaRPr>
          </a:p>
        </p:txBody>
      </p:sp>
      <p:sp>
        <p:nvSpPr>
          <p:cNvPr id="57" name="textruta 1">
            <a:extLst>
              <a:ext uri="{FF2B5EF4-FFF2-40B4-BE49-F238E27FC236}">
                <a16:creationId xmlns:a16="http://schemas.microsoft.com/office/drawing/2014/main" id="{D384DF80-16E7-AD40-A2FF-4FAD7E37F2AF}"/>
              </a:ext>
            </a:extLst>
          </p:cNvPr>
          <p:cNvSpPr txBox="1"/>
          <p:nvPr/>
        </p:nvSpPr>
        <p:spPr>
          <a:xfrm>
            <a:off x="9590440" y="598069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95 %</a:t>
            </a:r>
            <a:endParaRPr sz="800">
              <a:solidFill>
                <a:schemeClr val="bg1">
                  <a:lumMod val="85000"/>
                  <a:lumOff val="15000"/>
                </a:schemeClr>
              </a:solidFill>
            </a:endParaRPr>
          </a:p>
        </p:txBody>
      </p:sp>
      <p:sp>
        <p:nvSpPr>
          <p:cNvPr id="58" name="textruta 2">
            <a:extLst>
              <a:ext uri="{FF2B5EF4-FFF2-40B4-BE49-F238E27FC236}">
                <a16:creationId xmlns:a16="http://schemas.microsoft.com/office/drawing/2014/main" id="{8ADC66F9-30A4-5F48-83EF-5A11277E9726}"/>
              </a:ext>
            </a:extLst>
          </p:cNvPr>
          <p:cNvSpPr txBox="1"/>
          <p:nvPr/>
        </p:nvSpPr>
        <p:spPr>
          <a:xfrm>
            <a:off x="9590440" y="63489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
            </a:r>
            <a:endParaRPr sz="800">
              <a:solidFill>
                <a:schemeClr val="bg1">
                  <a:lumMod val="85000"/>
                  <a:lumOff val="15000"/>
                </a:schemeClr>
              </a:solidFill>
            </a:endParaRPr>
          </a:p>
        </p:txBody>
      </p:sp>
      <p:sp>
        <p:nvSpPr>
          <p:cNvPr id="59" name="textruta 3">
            <a:extLst>
              <a:ext uri="{FF2B5EF4-FFF2-40B4-BE49-F238E27FC236}">
                <a16:creationId xmlns:a16="http://schemas.microsoft.com/office/drawing/2014/main" id="{C22B4351-5BD9-0D4D-8A64-67004A04F9D2}"/>
              </a:ext>
            </a:extLst>
          </p:cNvPr>
          <p:cNvSpPr txBox="1"/>
          <p:nvPr/>
        </p:nvSpPr>
        <p:spPr>
          <a:xfrm>
            <a:off x="9590440" y="617046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
            </a:r>
            <a:endParaRPr sz="800">
              <a:solidFill>
                <a:schemeClr val="bg1">
                  <a:lumMod val="85000"/>
                  <a:lumOff val="15000"/>
                </a:schemeClr>
              </a:solidFill>
            </a:endParaRPr>
          </a:p>
        </p:txBody>
      </p:sp>
      <p:sp>
        <p:nvSpPr>
          <p:cNvPr id="60" name="textruta 2">
            <a:extLst>
              <a:ext uri="{FF2B5EF4-FFF2-40B4-BE49-F238E27FC236}">
                <a16:creationId xmlns:a16="http://schemas.microsoft.com/office/drawing/2014/main" id="{3C34F542-340A-354D-9A1F-AC8BA05C4CA3}"/>
              </a:ext>
            </a:extLst>
          </p:cNvPr>
          <p:cNvSpPr txBox="1"/>
          <p:nvPr/>
        </p:nvSpPr>
        <p:spPr>
          <a:xfrm>
            <a:off x="9590440" y="653833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
            </a:r>
            <a:endParaRPr sz="800">
              <a:solidFill>
                <a:schemeClr val="bg1">
                  <a:lumMod val="85000"/>
                  <a:lumOff val="15000"/>
                </a:schemeClr>
              </a:solidFill>
            </a:endParaRPr>
          </a:p>
        </p:txBody>
      </p:sp>
      <p:sp>
        <p:nvSpPr>
          <p:cNvPr id="61" name="textruta 2">
            <a:extLst>
              <a:ext uri="{FF2B5EF4-FFF2-40B4-BE49-F238E27FC236}">
                <a16:creationId xmlns:a16="http://schemas.microsoft.com/office/drawing/2014/main" id="{E262F07A-48F2-C94B-B970-CD9F1E956DE6}"/>
              </a:ext>
            </a:extLst>
          </p:cNvPr>
          <p:cNvSpPr txBox="1"/>
          <p:nvPr/>
        </p:nvSpPr>
        <p:spPr>
          <a:xfrm>
            <a:off x="9590440" y="671992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
            </a:r>
            <a:endParaRPr sz="800">
              <a:solidFill>
                <a:schemeClr val="bg1">
                  <a:lumMod val="85000"/>
                  <a:lumOff val="15000"/>
                </a:schemeClr>
              </a:solidFill>
            </a:endParaRPr>
          </a:p>
        </p:txBody>
      </p:sp>
    </p:spTree>
    <p:extLst>
      <p:ext uri="{BB962C8B-B14F-4D97-AF65-F5344CB8AC3E}">
        <p14:creationId xmlns:p14="http://schemas.microsoft.com/office/powerpoint/2010/main" val="1278349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Bildobjekt 4">
            <a:extLst>
              <a:ext uri="{FF2B5EF4-FFF2-40B4-BE49-F238E27FC236}">
                <a16:creationId xmlns:a16="http://schemas.microsoft.com/office/drawing/2014/main" id="{0E00A3CE-BFA4-BE4C-BBBA-0E6BA8DE05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0913" y="4762500"/>
            <a:ext cx="2808287"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Bildobjekt 6">
            <a:extLst>
              <a:ext uri="{FF2B5EF4-FFF2-40B4-BE49-F238E27FC236}">
                <a16:creationId xmlns:a16="http://schemas.microsoft.com/office/drawing/2014/main" id="{92D4CD83-1E7D-F244-B379-B2D7145D1C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3713" y="5357813"/>
            <a:ext cx="157162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ruta 8">
            <a:extLst>
              <a:ext uri="{FF2B5EF4-FFF2-40B4-BE49-F238E27FC236}">
                <a16:creationId xmlns:a16="http://schemas.microsoft.com/office/drawing/2014/main" id="{8326AA43-72EB-7946-B09E-80BC18C98089}"/>
              </a:ext>
            </a:extLst>
          </p:cNvPr>
          <p:cNvSpPr txBox="1">
            <a:spLocks noChangeArrowheads="1"/>
          </p:cNvSpPr>
          <p:nvPr/>
        </p:nvSpPr>
        <p:spPr bwMode="auto">
          <a:xfrm>
            <a:off x="6940550" y="5740400"/>
            <a:ext cx="14081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algn="ctr" eaLnBrk="1" hangingPunct="1"/>
            <a:r>
              <a:rPr lang="sv-SE" altLang="en-SE" sz="1400" b="1">
                <a:solidFill>
                  <a:schemeClr val="bg1"/>
                </a:solidFill>
                <a:latin typeface="+mn-lt"/>
              </a:rPr>
              <a:t>Årets NI är på ungefär samma nivå som år 2021</a:t>
            </a:r>
          </a:p>
        </p:txBody>
      </p:sp>
      <p:sp>
        <p:nvSpPr>
          <p:cNvPr id="13317" name="Rubrik 3">
            <a:extLst>
              <a:ext uri="{FF2B5EF4-FFF2-40B4-BE49-F238E27FC236}">
                <a16:creationId xmlns:a16="http://schemas.microsoft.com/office/drawing/2014/main" id="{97AF280D-E137-1B4F-B275-92E68E996D3E}"/>
              </a:ext>
            </a:extLst>
          </p:cNvPr>
          <p:cNvSpPr>
            <a:spLocks noGrp="1" noChangeArrowheads="1"/>
          </p:cNvSpPr>
          <p:nvPr>
            <p:ph type="title" idx="4294967295"/>
          </p:nvPr>
        </p:nvSpPr>
        <p:spPr>
          <a:xfrm>
            <a:off x="657225" y="400050"/>
            <a:ext cx="6611938" cy="633413"/>
          </a:xfrm>
        </p:spPr>
        <p:txBody>
          <a:bodyPr/>
          <a:lstStyle/>
          <a:p>
            <a:r>
              <a:rPr lang="sv-SE" altLang="en-SE" b="0"/>
              <a:t>2. En snabb överblick</a:t>
            </a:r>
          </a:p>
        </p:txBody>
      </p:sp>
      <p:sp>
        <p:nvSpPr>
          <p:cNvPr id="7" name="textruta 6">
            <a:extLst>
              <a:ext uri="{FF2B5EF4-FFF2-40B4-BE49-F238E27FC236}">
                <a16:creationId xmlns:a16="http://schemas.microsoft.com/office/drawing/2014/main" id="{4EB4D41C-D403-9D41-BCE9-8E47879AC2F7}"/>
              </a:ext>
            </a:extLst>
          </p:cNvPr>
          <p:cNvSpPr txBox="1"/>
          <p:nvPr/>
        </p:nvSpPr>
        <p:spPr>
          <a:xfrm>
            <a:off x="664357" y="1079515"/>
            <a:ext cx="4682343" cy="5786199"/>
          </a:xfrm>
          <a:prstGeom prst="rect">
            <a:avLst/>
          </a:prstGeom>
          <a:noFill/>
        </p:spPr>
        <p:txBody>
          <a:bodyPr wrap="square" numCol="1" spcCol="360000">
            <a:spAutoFit/>
          </a:bodyPr>
          <a:lstStyle/>
          <a:p>
            <a:pPr defTabSz="1042873" eaLnBrk="1" fontAlgn="auto" hangingPunct="1">
              <a:spcBef>
                <a:spcPts val="0"/>
              </a:spcBef>
              <a:spcAft>
                <a:spcPts val="0"/>
              </a:spcAft>
              <a:defRPr/>
            </a:pPr>
            <a:r>
              <a:rPr lang="sv-SE" sz="1400" dirty="0">
                <a:solidFill>
                  <a:schemeClr val="bg1"/>
                </a:solidFill>
                <a:latin typeface="+mj-lt"/>
              </a:rPr>
              <a:t>84 % svarsfrekvens</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200" dirty="0">
                <a:solidFill>
                  <a:schemeClr val="bg1"/>
                </a:solidFill>
                <a:latin typeface="+mn-lt"/>
              </a:rPr>
              <a:t>På </a:t>
            </a:r>
            <a:r>
              <a:rPr lang="sv-SE" sz="1200" dirty="0" err="1">
                <a:solidFill>
                  <a:schemeClr val="bg1"/>
                </a:solidFill>
                <a:latin typeface="+mn-lt"/>
              </a:rPr>
              <a:t>Ösbyskolan </a:t>
            </a:r>
            <a:r>
              <a:rPr lang="sv-SE" sz="1200" dirty="0">
                <a:solidFill>
                  <a:schemeClr val="bg1"/>
                </a:solidFill>
                <a:latin typeface="+mn-lt"/>
              </a:rPr>
              <a:t>svarade 21 vårdnadshavare och svarsfrekvensen är 84 %. Detta är en hög svarsfrekvens i jämförelse med andra enheter i kommunen. Totalt ingår 1 klasser i resultatet. 38 % av vårdnadshavarna har angett att deras barn är en pojke och 62 % en flicka.</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400" dirty="0">
              <a:solidFill>
                <a:schemeClr val="bg1"/>
              </a:solidFill>
              <a:latin typeface="+mj-lt"/>
            </a:endParaRPr>
          </a:p>
          <a:p>
            <a:pPr defTabSz="1042873" eaLnBrk="1" fontAlgn="auto" hangingPunct="1">
              <a:spcBef>
                <a:spcPts val="0"/>
              </a:spcBef>
              <a:spcAft>
                <a:spcPts val="0"/>
              </a:spcAft>
              <a:defRPr/>
            </a:pPr>
            <a:endParaRPr lang="sv-SE" sz="1400" dirty="0">
              <a:solidFill>
                <a:schemeClr val="bg1"/>
              </a:solidFill>
              <a:latin typeface="+mj-lt"/>
            </a:endParaRPr>
          </a:p>
          <a:p>
            <a:pPr defTabSz="1042873" eaLnBrk="1" fontAlgn="auto" hangingPunct="1">
              <a:spcBef>
                <a:spcPts val="0"/>
              </a:spcBef>
              <a:spcAft>
                <a:spcPts val="0"/>
              </a:spcAft>
              <a:defRPr/>
            </a:pPr>
            <a:r>
              <a:rPr lang="sv-SE" sz="1400" dirty="0">
                <a:solidFill>
                  <a:schemeClr val="bg1"/>
                </a:solidFill>
                <a:latin typeface="+mj-lt"/>
              </a:rPr>
              <a:t>Högst resultat</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200" dirty="0">
                <a:solidFill>
                  <a:schemeClr val="bg1"/>
                </a:solidFill>
                <a:latin typeface="+mn-lt"/>
              </a:rPr>
              <a:t>Högst instämmandegrad finns i frågorna ”Jag är nöjd med verksamheten i mitt barns skola" och "Jag kan rekommendera mitt barns skola". I dessa frågor instämmer 100 % respektive 100 % av de svarande.</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400" dirty="0">
                <a:solidFill>
                  <a:schemeClr val="bg1"/>
                </a:solidFill>
                <a:latin typeface="+mj-lt"/>
              </a:rPr>
              <a:t>Jämförelse med kommunen</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200" dirty="0">
                <a:solidFill>
                  <a:schemeClr val="bg1"/>
                </a:solidFill>
              </a:rPr>
              <a:t>Vad som framkommer i resultatet, när ett genomsnitt för enkätens samtliga frågor räknas ut, är att de vårdnadshavare som svarat på enkäten på </a:t>
            </a:r>
            <a:r>
              <a:rPr lang="sv-SE" sz="1200" dirty="0" err="1">
                <a:solidFill>
                  <a:schemeClr val="bg1"/>
                </a:solidFill>
              </a:rPr>
              <a:t>Ösbyskolan</a:t>
            </a:r>
            <a:r>
              <a:rPr lang="sv-SE" sz="1200" dirty="0">
                <a:solidFill>
                  <a:schemeClr val="bg1"/>
                </a:solidFill>
              </a:rPr>
              <a:t> är ungefär lika nöjda jämfört med vårdnadshavare i förskoleklass i Danderyds kommun. </a:t>
            </a:r>
          </a:p>
        </p:txBody>
      </p:sp>
      <p:sp>
        <p:nvSpPr>
          <p:cNvPr id="8" name="textruta 7">
            <a:extLst>
              <a:ext uri="{FF2B5EF4-FFF2-40B4-BE49-F238E27FC236}">
                <a16:creationId xmlns:a16="http://schemas.microsoft.com/office/drawing/2014/main" id="{FD2042CE-0493-204E-BED3-8B757492B838}"/>
              </a:ext>
            </a:extLst>
          </p:cNvPr>
          <p:cNvSpPr txBox="1"/>
          <p:nvPr/>
        </p:nvSpPr>
        <p:spPr>
          <a:xfrm>
            <a:off x="5346699" y="1079515"/>
            <a:ext cx="4738075" cy="2000548"/>
          </a:xfrm>
          <a:prstGeom prst="rect">
            <a:avLst/>
          </a:prstGeom>
          <a:noFill/>
        </p:spPr>
        <p:txBody>
          <a:bodyPr wrap="square" numCol="1" spcCol="360000">
            <a:spAutoFit/>
          </a:bodyPr>
          <a:lstStyle/>
          <a:p>
            <a:pPr defTabSz="1042873" eaLnBrk="1" fontAlgn="auto" hangingPunct="1">
              <a:spcBef>
                <a:spcPts val="0"/>
              </a:spcBef>
              <a:spcAft>
                <a:spcPts val="0"/>
              </a:spcAft>
              <a:defRPr/>
            </a:pPr>
            <a:r>
              <a:rPr lang="sv-SE" sz="1400" dirty="0">
                <a:solidFill>
                  <a:schemeClr val="bg1"/>
                </a:solidFill>
                <a:latin typeface="+mj-lt"/>
              </a:rPr>
              <a:t>Nöjdhetsindex</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200" dirty="0">
                <a:solidFill>
                  <a:schemeClr val="bg1"/>
                </a:solidFill>
                <a:latin typeface="+mn-lt"/>
              </a:rPr>
              <a:t>Nöjdhetsindex, ett mått för generell nöjdhet mättes år 2021 till 3,81 och år 2022 till 3,86 på en skala 1-4 där 4 är det högsta värdet. Den generella nöjdheten bland de som svarat år 2022 är alltså ungefär på samma nivå jämfört med 2021.</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400" dirty="0">
                <a:solidFill>
                  <a:schemeClr val="bg1"/>
                </a:solidFill>
                <a:latin typeface="+mj-lt"/>
              </a:rPr>
              <a:t>Jämförelse till tidigare år</a:t>
            </a:r>
          </a:p>
          <a:p>
            <a:pPr defTabSz="1042873" eaLnBrk="1" fontAlgn="auto" hangingPunct="1">
              <a:spcBef>
                <a:spcPts val="0"/>
              </a:spcBef>
              <a:spcAft>
                <a:spcPts val="0"/>
              </a:spcAft>
              <a:defRPr/>
            </a:pPr>
            <a:endParaRPr lang="sv-SE" sz="1200" dirty="0">
              <a:solidFill>
                <a:schemeClr val="bg1"/>
              </a:solidFill>
            </a:endParaRPr>
          </a:p>
          <a:p>
            <a:r>
              <a:rPr lang="sv-SE" sz="1200" dirty="0">
                <a:solidFill>
                  <a:schemeClr val="bg1"/>
                </a:solidFill>
              </a:rPr>
              <a:t>Jämfört med år 2021 är nöjdheten bland de svarande högre i de flesta målområdena.</a:t>
            </a:r>
          </a:p>
          <a:p>
            <a:pPr defTabSz="1042873" eaLnBrk="1" fontAlgn="auto" hangingPunct="1">
              <a:spcBef>
                <a:spcPts val="0"/>
              </a:spcBef>
              <a:spcAft>
                <a:spcPts val="0"/>
              </a:spcAft>
              <a:defRPr/>
            </a:pPr>
            <a:endParaRPr lang="sv-SE" sz="1200" dirty="0">
              <a:solidFill>
                <a:schemeClr val="bg1"/>
              </a:solidFill>
              <a:latin typeface="+mn-lt"/>
            </a:endParaRPr>
          </a:p>
        </p:txBody>
      </p:sp>
      <p:graphicFrame>
        <p:nvGraphicFramePr>
          <p:cNvPr id="9" name="Tabell 2">
            <a:extLst>
              <a:ext uri="{FF2B5EF4-FFF2-40B4-BE49-F238E27FC236}">
                <a16:creationId xmlns:a16="http://schemas.microsoft.com/office/drawing/2014/main" id="{DD50FB68-E193-1646-BC4C-8B43906BC405}"/>
              </a:ext>
            </a:extLst>
          </p:cNvPr>
          <p:cNvGraphicFramePr>
            <a:graphicFrameLocks noGrp="1"/>
          </p:cNvGraphicFramePr>
          <p:nvPr>
            <p:extLst>
              <p:ext uri="{D42A27DB-BD31-4B8C-83A1-F6EECF244321}">
                <p14:modId xmlns:p14="http://schemas.microsoft.com/office/powerpoint/2010/main" val="2123334355"/>
              </p:ext>
            </p:extLst>
          </p:nvPr>
        </p:nvGraphicFramePr>
        <p:xfrm>
          <a:off x="664356" y="2619883"/>
          <a:ext cx="4374784" cy="1188720"/>
        </p:xfrm>
        <a:graphic>
          <a:graphicData uri="http://schemas.openxmlformats.org/drawingml/2006/table">
            <a:tbl>
              <a:tblPr firstRow="1" bandRow="1">
                <a:tableStyleId>{21E4AEA4-8DFA-4A89-87EB-49C32662AFE0}</a:tableStyleId>
              </a:tblPr>
              <a:tblGrid>
                <a:gridCol w="1286075">
                  <a:extLst>
                    <a:ext uri="{9D8B030D-6E8A-4147-A177-3AD203B41FA5}">
                      <a16:colId xmlns:a16="http://schemas.microsoft.com/office/drawing/2014/main" val="4145500804"/>
                    </a:ext>
                  </a:extLst>
                </a:gridCol>
                <a:gridCol w="1092756">
                  <a:extLst>
                    <a:ext uri="{9D8B030D-6E8A-4147-A177-3AD203B41FA5}">
                      <a16:colId xmlns:a16="http://schemas.microsoft.com/office/drawing/2014/main" val="1357342952"/>
                    </a:ext>
                  </a:extLst>
                </a:gridCol>
                <a:gridCol w="981251">
                  <a:extLst>
                    <a:ext uri="{9D8B030D-6E8A-4147-A177-3AD203B41FA5}">
                      <a16:colId xmlns:a16="http://schemas.microsoft.com/office/drawing/2014/main" val="1876084764"/>
                    </a:ext>
                  </a:extLst>
                </a:gridCol>
                <a:gridCol w="1014702">
                  <a:extLst>
                    <a:ext uri="{9D8B030D-6E8A-4147-A177-3AD203B41FA5}">
                      <a16:colId xmlns:a16="http://schemas.microsoft.com/office/drawing/2014/main" val="242278579"/>
                    </a:ext>
                  </a:extLst>
                </a:gridCol>
              </a:tblGrid>
              <a:tr h="196909">
                <a:tc>
                  <a:txBody>
                    <a:bodyPr/>
                    <a:lstStyle/>
                    <a:p>
                      <a:pPr algn="ctr"/>
                      <a:endParaRPr lang="sv-SE" sz="1000" dirty="0"/>
                    </a:p>
                  </a:txBody>
                  <a:tcPr/>
                </a:tc>
                <a:tc>
                  <a:txBody>
                    <a:bodyPr/>
                    <a:lstStyle/>
                    <a:p>
                      <a:pPr algn="ctr"/>
                      <a:r>
                        <a:rPr lang="sv-SE" sz="1200" dirty="0"/>
                        <a:t>Danderyd</a:t>
                      </a:r>
                    </a:p>
                    <a:p>
                      <a:pPr algn="ctr"/>
                      <a:r>
                        <a:rPr lang="sv-SE" sz="1200" dirty="0"/>
                        <a:t>2022</a:t>
                      </a:r>
                    </a:p>
                  </a:txBody>
                  <a:tcPr/>
                </a:tc>
                <a:tc>
                  <a:txBody>
                    <a:bodyPr/>
                    <a:lstStyle/>
                    <a:p>
                      <a:pPr algn="ctr"/>
                      <a:r>
                        <a:rPr lang="sv-SE" sz="1200" dirty="0"/>
                        <a:t>Enheten</a:t>
                      </a:r>
                    </a:p>
                    <a:p>
                      <a:pPr algn="ctr"/>
                      <a:r>
                        <a:rPr lang="sv-SE" sz="1200" dirty="0"/>
                        <a:t>2022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a:t>Enheten</a:t>
                      </a:r>
                    </a:p>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a:t>2021</a:t>
                      </a:r>
                    </a:p>
                  </a:txBody>
                  <a:tcPr/>
                </a:tc>
                <a:extLst>
                  <a:ext uri="{0D108BD9-81ED-4DB2-BD59-A6C34878D82A}">
                    <a16:rowId xmlns:a16="http://schemas.microsoft.com/office/drawing/2014/main" val="552418983"/>
                  </a:ext>
                </a:extLst>
              </a:tr>
              <a:tr h="370840">
                <a:tc>
                  <a:txBody>
                    <a:bodyPr/>
                    <a:lstStyle/>
                    <a:p>
                      <a:r>
                        <a:rPr lang="sv-SE" sz="1200" b="1" dirty="0"/>
                        <a:t>Antal svar</a:t>
                      </a:r>
                    </a:p>
                  </a:txBody>
                  <a:tcPr/>
                </a:tc>
                <a:tc>
                  <a:txBody>
                    <a:bodyPr/>
                    <a:lstStyle/>
                    <a:p>
                      <a:pPr algn="ctr"/>
                      <a:r>
                        <a:rPr lang="sv-SE" sz="1200" dirty="0"/>
                        <a:t>196</a:t>
                      </a:r>
                    </a:p>
                  </a:txBody>
                  <a:tcPr anchor="ctr"/>
                </a:tc>
                <a:tc>
                  <a:txBody>
                    <a:bodyPr/>
                    <a:lstStyle/>
                    <a:p>
                      <a:pPr algn="ctr"/>
                      <a:r>
                        <a:rPr lang="sv-SE" sz="1200" dirty="0"/>
                        <a:t>21</a:t>
                      </a:r>
                    </a:p>
                  </a:txBody>
                  <a:tcPr anchor="ctr"/>
                </a:tc>
                <a:tc>
                  <a:txBody>
                    <a:bodyPr/>
                    <a:lstStyle/>
                    <a:p>
                      <a:pPr algn="ctr"/>
                      <a:r>
                        <a:rPr lang="sv-SE" sz="1200" dirty="0"/>
                        <a:t>21</a:t>
                      </a:r>
                    </a:p>
                  </a:txBody>
                  <a:tcPr anchor="ctr"/>
                </a:tc>
                <a:extLst>
                  <a:ext uri="{0D108BD9-81ED-4DB2-BD59-A6C34878D82A}">
                    <a16:rowId xmlns:a16="http://schemas.microsoft.com/office/drawing/2014/main" val="3737866662"/>
                  </a:ext>
                </a:extLst>
              </a:tr>
              <a:tr h="0">
                <a:tc>
                  <a:txBody>
                    <a:bodyPr/>
                    <a:lstStyle/>
                    <a:p>
                      <a:r>
                        <a:rPr lang="sv-SE" sz="1200" b="1" dirty="0"/>
                        <a:t>Svarsfrekvens</a:t>
                      </a:r>
                    </a:p>
                  </a:txBody>
                  <a:tcPr/>
                </a:tc>
                <a:tc>
                  <a:txBody>
                    <a:bodyPr/>
                    <a:lstStyle/>
                    <a:p>
                      <a:pPr algn="ctr"/>
                      <a:r>
                        <a:rPr lang="sv-SE" sz="1200" dirty="0"/>
                        <a:t>63%</a:t>
                      </a:r>
                    </a:p>
                  </a:txBody>
                  <a:tcPr anchor="ctr"/>
                </a:tc>
                <a:tc>
                  <a:txBody>
                    <a:bodyPr/>
                    <a:lstStyle/>
                    <a:p>
                      <a:pPr algn="ctr"/>
                      <a:r>
                        <a:rPr lang="sv-SE" sz="1200" dirty="0"/>
                        <a:t>84%</a:t>
                      </a:r>
                    </a:p>
                  </a:txBody>
                  <a:tcPr anchor="ctr"/>
                </a:tc>
                <a:tc>
                  <a:txBody>
                    <a:bodyPr/>
                    <a:lstStyle/>
                    <a:p>
                      <a:pPr algn="ctr"/>
                      <a:r>
                        <a:rPr lang="sv-SE" sz="1200" dirty="0"/>
                        <a:t>88%</a:t>
                      </a:r>
                    </a:p>
                  </a:txBody>
                  <a:tcPr anchor="ctr"/>
                </a:tc>
                <a:extLst>
                  <a:ext uri="{0D108BD9-81ED-4DB2-BD59-A6C34878D82A}">
                    <a16:rowId xmlns:a16="http://schemas.microsoft.com/office/drawing/2014/main" val="755841853"/>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Styrning och ledning</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Jag har förtroende för rektor</a:t>
            </a:r>
            <a:endParaRPr sz="1100"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Mitt barn har kompetenta lärare</a:t>
            </a:r>
            <a:endParaRPr sz="1100"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ruta 1">
            <a:extLst>
              <a:ext uri="{FF2B5EF4-FFF2-40B4-BE49-F238E27FC236}">
                <a16:creationId xmlns:a16="http://schemas.microsoft.com/office/drawing/2014/main" id="{013D00A2-C6AD-D246-A4A8-2F74A061F2B2}"/>
              </a:ext>
            </a:extLst>
          </p:cNvPr>
          <p:cNvSpPr txBox="1"/>
          <p:nvPr/>
        </p:nvSpPr>
        <p:spPr>
          <a:xfrm>
            <a:off x="9590440" y="135323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100 %</a:t>
            </a:r>
            <a:endParaRPr sz="800">
              <a:solidFill>
                <a:schemeClr val="bg1">
                  <a:lumMod val="85000"/>
                  <a:lumOff val="15000"/>
                </a:schemeClr>
              </a:solidFill>
            </a:endParaRPr>
          </a:p>
        </p:txBody>
      </p:sp>
      <p:sp>
        <p:nvSpPr>
          <p:cNvPr id="16" name="textruta 2">
            <a:extLst>
              <a:ext uri="{FF2B5EF4-FFF2-40B4-BE49-F238E27FC236}">
                <a16:creationId xmlns:a16="http://schemas.microsoft.com/office/drawing/2014/main" id="{7724A20E-7F03-D941-8CCB-6A03237146DC}"/>
              </a:ext>
            </a:extLst>
          </p:cNvPr>
          <p:cNvSpPr txBox="1"/>
          <p:nvPr/>
        </p:nvSpPr>
        <p:spPr>
          <a:xfrm>
            <a:off x="9590440" y="172147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88 %</a:t>
            </a:r>
            <a:endParaRPr sz="800">
              <a:solidFill>
                <a:schemeClr val="bg1">
                  <a:lumMod val="85000"/>
                  <a:lumOff val="15000"/>
                </a:schemeClr>
              </a:solidFill>
            </a:endParaRPr>
          </a:p>
        </p:txBody>
      </p:sp>
      <p:sp>
        <p:nvSpPr>
          <p:cNvPr id="17" name="textruta 3">
            <a:extLst>
              <a:ext uri="{FF2B5EF4-FFF2-40B4-BE49-F238E27FC236}">
                <a16:creationId xmlns:a16="http://schemas.microsoft.com/office/drawing/2014/main" id="{F7B5703F-C7AD-9B45-B9C5-41961C5B3101}"/>
              </a:ext>
            </a:extLst>
          </p:cNvPr>
          <p:cNvSpPr txBox="1"/>
          <p:nvPr/>
        </p:nvSpPr>
        <p:spPr>
          <a:xfrm>
            <a:off x="9590440" y="15430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90 %</a:t>
            </a:r>
            <a:endParaRPr sz="800">
              <a:solidFill>
                <a:schemeClr val="bg1">
                  <a:lumMod val="85000"/>
                  <a:lumOff val="15000"/>
                </a:schemeClr>
              </a:solidFill>
            </a:endParaRPr>
          </a:p>
        </p:txBody>
      </p:sp>
      <p:sp>
        <p:nvSpPr>
          <p:cNvPr id="18" name="textruta 2">
            <a:extLst>
              <a:ext uri="{FF2B5EF4-FFF2-40B4-BE49-F238E27FC236}">
                <a16:creationId xmlns:a16="http://schemas.microsoft.com/office/drawing/2014/main" id="{5727E025-7A43-9149-BE76-ECC3F88D83FF}"/>
              </a:ext>
            </a:extLst>
          </p:cNvPr>
          <p:cNvSpPr txBox="1"/>
          <p:nvPr/>
        </p:nvSpPr>
        <p:spPr>
          <a:xfrm>
            <a:off x="9590440" y="19108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96 %</a:t>
            </a:r>
            <a:endParaRPr sz="800">
              <a:solidFill>
                <a:schemeClr val="bg1">
                  <a:lumMod val="85000"/>
                  <a:lumOff val="15000"/>
                </a:schemeClr>
              </a:solidFill>
            </a:endParaRPr>
          </a:p>
        </p:txBody>
      </p:sp>
      <p:sp>
        <p:nvSpPr>
          <p:cNvPr id="19" name="textruta 2">
            <a:extLst>
              <a:ext uri="{FF2B5EF4-FFF2-40B4-BE49-F238E27FC236}">
                <a16:creationId xmlns:a16="http://schemas.microsoft.com/office/drawing/2014/main" id="{90A4ADD4-FF18-174C-8CAC-120650E7D858}"/>
              </a:ext>
            </a:extLst>
          </p:cNvPr>
          <p:cNvSpPr txBox="1"/>
          <p:nvPr/>
        </p:nvSpPr>
        <p:spPr>
          <a:xfrm>
            <a:off x="9590440" y="209246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96 %</a:t>
            </a:r>
            <a:endParaRPr sz="800">
              <a:solidFill>
                <a:schemeClr val="bg1">
                  <a:lumMod val="85000"/>
                  <a:lumOff val="15000"/>
                </a:schemeClr>
              </a:solidFill>
            </a:endParaRPr>
          </a:p>
        </p:txBody>
      </p:sp>
      <p:sp>
        <p:nvSpPr>
          <p:cNvPr id="20" name="textruta 1">
            <a:extLst>
              <a:ext uri="{FF2B5EF4-FFF2-40B4-BE49-F238E27FC236}">
                <a16:creationId xmlns:a16="http://schemas.microsoft.com/office/drawing/2014/main" id="{7AE13337-59D6-F246-8A08-EBCE4D368877}"/>
              </a:ext>
            </a:extLst>
          </p:cNvPr>
          <p:cNvSpPr txBox="1"/>
          <p:nvPr/>
        </p:nvSpPr>
        <p:spPr>
          <a:xfrm>
            <a:off x="9590440" y="290752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90 %</a:t>
            </a:r>
            <a:endParaRPr sz="800">
              <a:solidFill>
                <a:schemeClr val="bg1">
                  <a:lumMod val="85000"/>
                  <a:lumOff val="15000"/>
                </a:schemeClr>
              </a:solidFill>
            </a:endParaRPr>
          </a:p>
        </p:txBody>
      </p:sp>
      <p:sp>
        <p:nvSpPr>
          <p:cNvPr id="21" name="textruta 2">
            <a:extLst>
              <a:ext uri="{FF2B5EF4-FFF2-40B4-BE49-F238E27FC236}">
                <a16:creationId xmlns:a16="http://schemas.microsoft.com/office/drawing/2014/main" id="{C63011DB-3D3B-2142-B575-DE697560BF72}"/>
              </a:ext>
            </a:extLst>
          </p:cNvPr>
          <p:cNvSpPr txBox="1"/>
          <p:nvPr/>
        </p:nvSpPr>
        <p:spPr>
          <a:xfrm>
            <a:off x="9590440" y="327575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96 %</a:t>
            </a:r>
            <a:endParaRPr sz="800">
              <a:solidFill>
                <a:schemeClr val="bg1">
                  <a:lumMod val="85000"/>
                  <a:lumOff val="15000"/>
                </a:schemeClr>
              </a:solidFill>
            </a:endParaRPr>
          </a:p>
        </p:txBody>
      </p:sp>
      <p:sp>
        <p:nvSpPr>
          <p:cNvPr id="22" name="textruta 3">
            <a:extLst>
              <a:ext uri="{FF2B5EF4-FFF2-40B4-BE49-F238E27FC236}">
                <a16:creationId xmlns:a16="http://schemas.microsoft.com/office/drawing/2014/main" id="{366575E2-4A29-3046-9EEC-2E6FF05C1EAC}"/>
              </a:ext>
            </a:extLst>
          </p:cNvPr>
          <p:cNvSpPr txBox="1"/>
          <p:nvPr/>
        </p:nvSpPr>
        <p:spPr>
          <a:xfrm>
            <a:off x="9590440" y="30972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90 %</a:t>
            </a:r>
            <a:endParaRPr sz="800">
              <a:solidFill>
                <a:schemeClr val="bg1">
                  <a:lumMod val="85000"/>
                  <a:lumOff val="15000"/>
                </a:schemeClr>
              </a:solidFill>
            </a:endParaRPr>
          </a:p>
        </p:txBody>
      </p:sp>
      <p:sp>
        <p:nvSpPr>
          <p:cNvPr id="23" name="textruta 2">
            <a:extLst>
              <a:ext uri="{FF2B5EF4-FFF2-40B4-BE49-F238E27FC236}">
                <a16:creationId xmlns:a16="http://schemas.microsoft.com/office/drawing/2014/main" id="{737DF584-D07E-4F49-9FA2-7A503E1669F2}"/>
              </a:ext>
            </a:extLst>
          </p:cNvPr>
          <p:cNvSpPr txBox="1"/>
          <p:nvPr/>
        </p:nvSpPr>
        <p:spPr>
          <a:xfrm>
            <a:off x="9590440" y="346516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96 %</a:t>
            </a:r>
            <a:endParaRPr sz="800">
              <a:solidFill>
                <a:schemeClr val="bg1">
                  <a:lumMod val="85000"/>
                  <a:lumOff val="15000"/>
                </a:schemeClr>
              </a:solidFill>
            </a:endParaRPr>
          </a:p>
        </p:txBody>
      </p:sp>
      <p:sp>
        <p:nvSpPr>
          <p:cNvPr id="24" name="textruta 2">
            <a:extLst>
              <a:ext uri="{FF2B5EF4-FFF2-40B4-BE49-F238E27FC236}">
                <a16:creationId xmlns:a16="http://schemas.microsoft.com/office/drawing/2014/main" id="{92859357-AD99-7E4C-9744-9802F539092F}"/>
              </a:ext>
            </a:extLst>
          </p:cNvPr>
          <p:cNvSpPr txBox="1"/>
          <p:nvPr/>
        </p:nvSpPr>
        <p:spPr>
          <a:xfrm>
            <a:off x="9590440" y="36467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100 %</a:t>
            </a:r>
            <a:endParaRPr sz="800">
              <a:solidFill>
                <a:schemeClr val="bg1">
                  <a:lumMod val="85000"/>
                  <a:lumOff val="15000"/>
                </a:schemeClr>
              </a:solidFill>
            </a:endParaRPr>
          </a:p>
        </p:txBody>
      </p:sp>
    </p:spTree>
    <p:extLst>
      <p:ext uri="{BB962C8B-B14F-4D97-AF65-F5344CB8AC3E}">
        <p14:creationId xmlns:p14="http://schemas.microsoft.com/office/powerpoint/2010/main" val="7689623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Skola och hem</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Skolan ger mig möjlighet att vara med och diskutera hur mitt barn stöds på bästa sätt</a:t>
            </a:r>
            <a:endParaRPr sz="1100"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Skolan har informerat om hur de arbetar utifrån läroplanen</a:t>
            </a:r>
            <a:endParaRPr sz="1100"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Jag vet vem på skolan jag ska vända mig till med olika frågor eller problem</a:t>
            </a:r>
            <a:endParaRPr sz="1100"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Jag får tydlig information om hur mitt barn utvecklas</a:t>
            </a:r>
            <a:endParaRPr sz="1100"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Diagram 30">
            <a:extLst>
              <a:ext uri="{FF2B5EF4-FFF2-40B4-BE49-F238E27FC236}">
                <a16:creationId xmlns:a16="http://schemas.microsoft.com/office/drawing/2014/main" id="{42520A18-86BD-9245-A9D0-072BD27F1074}"/>
              </a:ext>
            </a:extLst>
          </p:cNvPr>
          <p:cNvGraphicFramePr/>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Diagram 34">
            <a:extLst>
              <a:ext uri="{FF2B5EF4-FFF2-40B4-BE49-F238E27FC236}">
                <a16:creationId xmlns:a16="http://schemas.microsoft.com/office/drawing/2014/main" id="{8F044AC0-ABA0-6D41-BE9E-9F0EB3053A6F}"/>
              </a:ext>
            </a:extLst>
          </p:cNvPr>
          <p:cNvGraphicFramePr/>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24" name="textruta 1">
            <a:extLst>
              <a:ext uri="{FF2B5EF4-FFF2-40B4-BE49-F238E27FC236}">
                <a16:creationId xmlns:a16="http://schemas.microsoft.com/office/drawing/2014/main" id="{BBD46EDB-F7CC-0948-8B1C-6EFEF2964909}"/>
              </a:ext>
            </a:extLst>
          </p:cNvPr>
          <p:cNvSpPr txBox="1"/>
          <p:nvPr/>
        </p:nvSpPr>
        <p:spPr>
          <a:xfrm>
            <a:off x="9590440" y="135323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100 %</a:t>
            </a:r>
            <a:endParaRPr sz="800">
              <a:solidFill>
                <a:schemeClr val="bg1">
                  <a:lumMod val="85000"/>
                  <a:lumOff val="15000"/>
                </a:schemeClr>
              </a:solidFill>
            </a:endParaRPr>
          </a:p>
        </p:txBody>
      </p:sp>
      <p:sp>
        <p:nvSpPr>
          <p:cNvPr id="43" name="textruta 2">
            <a:extLst>
              <a:ext uri="{FF2B5EF4-FFF2-40B4-BE49-F238E27FC236}">
                <a16:creationId xmlns:a16="http://schemas.microsoft.com/office/drawing/2014/main" id="{13BAC58F-4162-8C4A-A5D7-CFBD72B9EB9D}"/>
              </a:ext>
            </a:extLst>
          </p:cNvPr>
          <p:cNvSpPr txBox="1"/>
          <p:nvPr/>
        </p:nvSpPr>
        <p:spPr>
          <a:xfrm>
            <a:off x="9590440" y="172147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70 %</a:t>
            </a:r>
            <a:endParaRPr sz="800">
              <a:solidFill>
                <a:schemeClr val="bg1">
                  <a:lumMod val="85000"/>
                  <a:lumOff val="15000"/>
                </a:schemeClr>
              </a:solidFill>
            </a:endParaRPr>
          </a:p>
        </p:txBody>
      </p:sp>
      <p:sp>
        <p:nvSpPr>
          <p:cNvPr id="44" name="textruta 3">
            <a:extLst>
              <a:ext uri="{FF2B5EF4-FFF2-40B4-BE49-F238E27FC236}">
                <a16:creationId xmlns:a16="http://schemas.microsoft.com/office/drawing/2014/main" id="{BC199714-2F42-774F-BC1C-CA5D2C3DFAEB}"/>
              </a:ext>
            </a:extLst>
          </p:cNvPr>
          <p:cNvSpPr txBox="1"/>
          <p:nvPr/>
        </p:nvSpPr>
        <p:spPr>
          <a:xfrm>
            <a:off x="9590440" y="15430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86 %</a:t>
            </a:r>
            <a:endParaRPr sz="800">
              <a:solidFill>
                <a:schemeClr val="bg1">
                  <a:lumMod val="85000"/>
                  <a:lumOff val="15000"/>
                </a:schemeClr>
              </a:solidFill>
            </a:endParaRPr>
          </a:p>
        </p:txBody>
      </p:sp>
      <p:sp>
        <p:nvSpPr>
          <p:cNvPr id="45" name="textruta 2">
            <a:extLst>
              <a:ext uri="{FF2B5EF4-FFF2-40B4-BE49-F238E27FC236}">
                <a16:creationId xmlns:a16="http://schemas.microsoft.com/office/drawing/2014/main" id="{14878D3A-F4D0-B743-B534-2F4E6FABA31D}"/>
              </a:ext>
            </a:extLst>
          </p:cNvPr>
          <p:cNvSpPr txBox="1"/>
          <p:nvPr/>
        </p:nvSpPr>
        <p:spPr>
          <a:xfrm>
            <a:off x="9590440" y="19108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96 %</a:t>
            </a:r>
            <a:endParaRPr sz="800">
              <a:solidFill>
                <a:schemeClr val="bg1">
                  <a:lumMod val="85000"/>
                  <a:lumOff val="15000"/>
                </a:schemeClr>
              </a:solidFill>
            </a:endParaRPr>
          </a:p>
        </p:txBody>
      </p:sp>
      <p:sp>
        <p:nvSpPr>
          <p:cNvPr id="46" name="textruta 2">
            <a:extLst>
              <a:ext uri="{FF2B5EF4-FFF2-40B4-BE49-F238E27FC236}">
                <a16:creationId xmlns:a16="http://schemas.microsoft.com/office/drawing/2014/main" id="{A7B7BDDA-17F3-6C4A-A899-DD0D0223EB17}"/>
              </a:ext>
            </a:extLst>
          </p:cNvPr>
          <p:cNvSpPr txBox="1"/>
          <p:nvPr/>
        </p:nvSpPr>
        <p:spPr>
          <a:xfrm>
            <a:off x="9590440" y="209246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96 %</a:t>
            </a:r>
            <a:endParaRPr sz="800">
              <a:solidFill>
                <a:schemeClr val="bg1">
                  <a:lumMod val="85000"/>
                  <a:lumOff val="15000"/>
                </a:schemeClr>
              </a:solidFill>
            </a:endParaRPr>
          </a:p>
        </p:txBody>
      </p:sp>
      <p:sp>
        <p:nvSpPr>
          <p:cNvPr id="47" name="textruta 1">
            <a:extLst>
              <a:ext uri="{FF2B5EF4-FFF2-40B4-BE49-F238E27FC236}">
                <a16:creationId xmlns:a16="http://schemas.microsoft.com/office/drawing/2014/main" id="{759297A5-75BB-5343-BFEB-7362369A2485}"/>
              </a:ext>
            </a:extLst>
          </p:cNvPr>
          <p:cNvSpPr txBox="1"/>
          <p:nvPr/>
        </p:nvSpPr>
        <p:spPr>
          <a:xfrm>
            <a:off x="9590440" y="290752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95 %</a:t>
            </a:r>
            <a:endParaRPr sz="800">
              <a:solidFill>
                <a:schemeClr val="bg1">
                  <a:lumMod val="85000"/>
                  <a:lumOff val="15000"/>
                </a:schemeClr>
              </a:solidFill>
            </a:endParaRPr>
          </a:p>
        </p:txBody>
      </p:sp>
      <p:sp>
        <p:nvSpPr>
          <p:cNvPr id="48" name="textruta 2">
            <a:extLst>
              <a:ext uri="{FF2B5EF4-FFF2-40B4-BE49-F238E27FC236}">
                <a16:creationId xmlns:a16="http://schemas.microsoft.com/office/drawing/2014/main" id="{375EF998-D174-1F48-8F4B-7E0812779679}"/>
              </a:ext>
            </a:extLst>
          </p:cNvPr>
          <p:cNvSpPr txBox="1"/>
          <p:nvPr/>
        </p:nvSpPr>
        <p:spPr>
          <a:xfrm>
            <a:off x="9590440" y="327575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93 %</a:t>
            </a:r>
            <a:endParaRPr sz="800">
              <a:solidFill>
                <a:schemeClr val="bg1">
                  <a:lumMod val="85000"/>
                  <a:lumOff val="15000"/>
                </a:schemeClr>
              </a:solidFill>
            </a:endParaRPr>
          </a:p>
        </p:txBody>
      </p:sp>
      <p:sp>
        <p:nvSpPr>
          <p:cNvPr id="49" name="textruta 3">
            <a:extLst>
              <a:ext uri="{FF2B5EF4-FFF2-40B4-BE49-F238E27FC236}">
                <a16:creationId xmlns:a16="http://schemas.microsoft.com/office/drawing/2014/main" id="{7E2D0C28-75AC-C94B-8428-59E40C3BF775}"/>
              </a:ext>
            </a:extLst>
          </p:cNvPr>
          <p:cNvSpPr txBox="1"/>
          <p:nvPr/>
        </p:nvSpPr>
        <p:spPr>
          <a:xfrm>
            <a:off x="9590440" y="30972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90 %</a:t>
            </a:r>
            <a:endParaRPr sz="800">
              <a:solidFill>
                <a:schemeClr val="bg1">
                  <a:lumMod val="85000"/>
                  <a:lumOff val="15000"/>
                </a:schemeClr>
              </a:solidFill>
            </a:endParaRPr>
          </a:p>
        </p:txBody>
      </p:sp>
      <p:sp>
        <p:nvSpPr>
          <p:cNvPr id="50" name="textruta 2">
            <a:extLst>
              <a:ext uri="{FF2B5EF4-FFF2-40B4-BE49-F238E27FC236}">
                <a16:creationId xmlns:a16="http://schemas.microsoft.com/office/drawing/2014/main" id="{39F9EA26-70CA-684D-8F18-953F8E3E272F}"/>
              </a:ext>
            </a:extLst>
          </p:cNvPr>
          <p:cNvSpPr txBox="1"/>
          <p:nvPr/>
        </p:nvSpPr>
        <p:spPr>
          <a:xfrm>
            <a:off x="9590440" y="346516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96 %</a:t>
            </a:r>
            <a:endParaRPr sz="800">
              <a:solidFill>
                <a:schemeClr val="bg1">
                  <a:lumMod val="85000"/>
                  <a:lumOff val="15000"/>
                </a:schemeClr>
              </a:solidFill>
            </a:endParaRPr>
          </a:p>
        </p:txBody>
      </p:sp>
      <p:sp>
        <p:nvSpPr>
          <p:cNvPr id="51" name="textruta 2">
            <a:extLst>
              <a:ext uri="{FF2B5EF4-FFF2-40B4-BE49-F238E27FC236}">
                <a16:creationId xmlns:a16="http://schemas.microsoft.com/office/drawing/2014/main" id="{D2D4C455-3E36-8D4D-9171-80FF2F276EA0}"/>
              </a:ext>
            </a:extLst>
          </p:cNvPr>
          <p:cNvSpPr txBox="1"/>
          <p:nvPr/>
        </p:nvSpPr>
        <p:spPr>
          <a:xfrm>
            <a:off x="9590440" y="36467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100 %</a:t>
            </a:r>
            <a:endParaRPr sz="800">
              <a:solidFill>
                <a:schemeClr val="bg1">
                  <a:lumMod val="85000"/>
                  <a:lumOff val="15000"/>
                </a:schemeClr>
              </a:solidFill>
            </a:endParaRPr>
          </a:p>
        </p:txBody>
      </p:sp>
      <p:sp>
        <p:nvSpPr>
          <p:cNvPr id="52" name="textruta 1">
            <a:extLst>
              <a:ext uri="{FF2B5EF4-FFF2-40B4-BE49-F238E27FC236}">
                <a16:creationId xmlns:a16="http://schemas.microsoft.com/office/drawing/2014/main" id="{99AFE178-CF53-E74E-B7D2-EBE9D6629FB2}"/>
              </a:ext>
            </a:extLst>
          </p:cNvPr>
          <p:cNvSpPr txBox="1"/>
          <p:nvPr/>
        </p:nvSpPr>
        <p:spPr>
          <a:xfrm>
            <a:off x="9590440" y="444290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95 %</a:t>
            </a:r>
            <a:endParaRPr sz="800">
              <a:solidFill>
                <a:schemeClr val="bg1">
                  <a:lumMod val="85000"/>
                  <a:lumOff val="15000"/>
                </a:schemeClr>
              </a:solidFill>
            </a:endParaRPr>
          </a:p>
        </p:txBody>
      </p:sp>
      <p:sp>
        <p:nvSpPr>
          <p:cNvPr id="53" name="textruta 2">
            <a:extLst>
              <a:ext uri="{FF2B5EF4-FFF2-40B4-BE49-F238E27FC236}">
                <a16:creationId xmlns:a16="http://schemas.microsoft.com/office/drawing/2014/main" id="{B8E81B62-0945-5E48-8533-A151B94E446C}"/>
              </a:ext>
            </a:extLst>
          </p:cNvPr>
          <p:cNvSpPr txBox="1"/>
          <p:nvPr/>
        </p:nvSpPr>
        <p:spPr>
          <a:xfrm>
            <a:off x="9590440" y="481113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93 %</a:t>
            </a:r>
            <a:endParaRPr sz="800">
              <a:solidFill>
                <a:schemeClr val="bg1">
                  <a:lumMod val="85000"/>
                  <a:lumOff val="15000"/>
                </a:schemeClr>
              </a:solidFill>
            </a:endParaRPr>
          </a:p>
        </p:txBody>
      </p:sp>
      <p:sp>
        <p:nvSpPr>
          <p:cNvPr id="54" name="textruta 3">
            <a:extLst>
              <a:ext uri="{FF2B5EF4-FFF2-40B4-BE49-F238E27FC236}">
                <a16:creationId xmlns:a16="http://schemas.microsoft.com/office/drawing/2014/main" id="{C3951DDA-8E52-FA48-8264-13F85529A6D8}"/>
              </a:ext>
            </a:extLst>
          </p:cNvPr>
          <p:cNvSpPr txBox="1"/>
          <p:nvPr/>
        </p:nvSpPr>
        <p:spPr>
          <a:xfrm>
            <a:off x="9590440" y="463267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95 %</a:t>
            </a:r>
            <a:endParaRPr sz="800">
              <a:solidFill>
                <a:schemeClr val="bg1">
                  <a:lumMod val="85000"/>
                  <a:lumOff val="15000"/>
                </a:schemeClr>
              </a:solidFill>
            </a:endParaRPr>
          </a:p>
        </p:txBody>
      </p:sp>
      <p:sp>
        <p:nvSpPr>
          <p:cNvPr id="55" name="textruta 2">
            <a:extLst>
              <a:ext uri="{FF2B5EF4-FFF2-40B4-BE49-F238E27FC236}">
                <a16:creationId xmlns:a16="http://schemas.microsoft.com/office/drawing/2014/main" id="{DD060704-50BF-DA49-84E3-54C8006E2FEA}"/>
              </a:ext>
            </a:extLst>
          </p:cNvPr>
          <p:cNvSpPr txBox="1"/>
          <p:nvPr/>
        </p:nvSpPr>
        <p:spPr>
          <a:xfrm>
            <a:off x="9590440" y="50005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96 %</a:t>
            </a:r>
            <a:endParaRPr sz="800">
              <a:solidFill>
                <a:schemeClr val="bg1">
                  <a:lumMod val="85000"/>
                  <a:lumOff val="15000"/>
                </a:schemeClr>
              </a:solidFill>
            </a:endParaRPr>
          </a:p>
        </p:txBody>
      </p:sp>
      <p:sp>
        <p:nvSpPr>
          <p:cNvPr id="56" name="textruta 2">
            <a:extLst>
              <a:ext uri="{FF2B5EF4-FFF2-40B4-BE49-F238E27FC236}">
                <a16:creationId xmlns:a16="http://schemas.microsoft.com/office/drawing/2014/main" id="{91CFF4AF-59F6-034D-AD22-FD647381BDDF}"/>
              </a:ext>
            </a:extLst>
          </p:cNvPr>
          <p:cNvSpPr txBox="1"/>
          <p:nvPr/>
        </p:nvSpPr>
        <p:spPr>
          <a:xfrm>
            <a:off x="9590440" y="518213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100 %</a:t>
            </a:r>
            <a:endParaRPr sz="800">
              <a:solidFill>
                <a:schemeClr val="bg1">
                  <a:lumMod val="85000"/>
                  <a:lumOff val="15000"/>
                </a:schemeClr>
              </a:solidFill>
            </a:endParaRPr>
          </a:p>
        </p:txBody>
      </p:sp>
      <p:sp>
        <p:nvSpPr>
          <p:cNvPr id="57" name="textruta 1">
            <a:extLst>
              <a:ext uri="{FF2B5EF4-FFF2-40B4-BE49-F238E27FC236}">
                <a16:creationId xmlns:a16="http://schemas.microsoft.com/office/drawing/2014/main" id="{9306193F-965C-4A43-A73A-5A071104E3A2}"/>
              </a:ext>
            </a:extLst>
          </p:cNvPr>
          <p:cNvSpPr txBox="1"/>
          <p:nvPr/>
        </p:nvSpPr>
        <p:spPr>
          <a:xfrm>
            <a:off x="9590440" y="598069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86 %</a:t>
            </a:r>
            <a:endParaRPr sz="800">
              <a:solidFill>
                <a:schemeClr val="bg1">
                  <a:lumMod val="85000"/>
                  <a:lumOff val="15000"/>
                </a:schemeClr>
              </a:solidFill>
            </a:endParaRPr>
          </a:p>
        </p:txBody>
      </p:sp>
      <p:sp>
        <p:nvSpPr>
          <p:cNvPr id="58" name="textruta 2">
            <a:extLst>
              <a:ext uri="{FF2B5EF4-FFF2-40B4-BE49-F238E27FC236}">
                <a16:creationId xmlns:a16="http://schemas.microsoft.com/office/drawing/2014/main" id="{DE9F4C53-DEAE-A547-B281-E88BC68F9723}"/>
              </a:ext>
            </a:extLst>
          </p:cNvPr>
          <p:cNvSpPr txBox="1"/>
          <p:nvPr/>
        </p:nvSpPr>
        <p:spPr>
          <a:xfrm>
            <a:off x="9590440" y="63489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78 %</a:t>
            </a:r>
            <a:endParaRPr sz="800">
              <a:solidFill>
                <a:schemeClr val="bg1">
                  <a:lumMod val="85000"/>
                  <a:lumOff val="15000"/>
                </a:schemeClr>
              </a:solidFill>
            </a:endParaRPr>
          </a:p>
        </p:txBody>
      </p:sp>
      <p:sp>
        <p:nvSpPr>
          <p:cNvPr id="59" name="textruta 3">
            <a:extLst>
              <a:ext uri="{FF2B5EF4-FFF2-40B4-BE49-F238E27FC236}">
                <a16:creationId xmlns:a16="http://schemas.microsoft.com/office/drawing/2014/main" id="{AA7E9F9F-DB7A-2140-A563-08546E41531B}"/>
              </a:ext>
            </a:extLst>
          </p:cNvPr>
          <p:cNvSpPr txBox="1"/>
          <p:nvPr/>
        </p:nvSpPr>
        <p:spPr>
          <a:xfrm>
            <a:off x="9590440" y="617046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67 %</a:t>
            </a:r>
            <a:endParaRPr sz="800">
              <a:solidFill>
                <a:schemeClr val="bg1">
                  <a:lumMod val="85000"/>
                  <a:lumOff val="15000"/>
                </a:schemeClr>
              </a:solidFill>
            </a:endParaRPr>
          </a:p>
        </p:txBody>
      </p:sp>
      <p:sp>
        <p:nvSpPr>
          <p:cNvPr id="60" name="textruta 2">
            <a:extLst>
              <a:ext uri="{FF2B5EF4-FFF2-40B4-BE49-F238E27FC236}">
                <a16:creationId xmlns:a16="http://schemas.microsoft.com/office/drawing/2014/main" id="{840FA9BA-9C75-394B-9BEE-D592F7EE699F}"/>
              </a:ext>
            </a:extLst>
          </p:cNvPr>
          <p:cNvSpPr txBox="1"/>
          <p:nvPr/>
        </p:nvSpPr>
        <p:spPr>
          <a:xfrm>
            <a:off x="9590440" y="653833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84 %</a:t>
            </a:r>
            <a:endParaRPr sz="800">
              <a:solidFill>
                <a:schemeClr val="bg1">
                  <a:lumMod val="85000"/>
                  <a:lumOff val="15000"/>
                </a:schemeClr>
              </a:solidFill>
            </a:endParaRPr>
          </a:p>
        </p:txBody>
      </p:sp>
      <p:sp>
        <p:nvSpPr>
          <p:cNvPr id="61" name="textruta 2">
            <a:extLst>
              <a:ext uri="{FF2B5EF4-FFF2-40B4-BE49-F238E27FC236}">
                <a16:creationId xmlns:a16="http://schemas.microsoft.com/office/drawing/2014/main" id="{93069718-6838-F94A-B29B-65D93F30C88B}"/>
              </a:ext>
            </a:extLst>
          </p:cNvPr>
          <p:cNvSpPr txBox="1"/>
          <p:nvPr/>
        </p:nvSpPr>
        <p:spPr>
          <a:xfrm>
            <a:off x="9590440" y="671992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89 %</a:t>
            </a:r>
            <a:endParaRPr sz="800">
              <a:solidFill>
                <a:schemeClr val="bg1">
                  <a:lumMod val="85000"/>
                  <a:lumOff val="15000"/>
                </a:schemeClr>
              </a:solidFill>
            </a:endParaRPr>
          </a:p>
        </p:txBody>
      </p:sp>
    </p:spTree>
    <p:extLst>
      <p:ext uri="{BB962C8B-B14F-4D97-AF65-F5344CB8AC3E}">
        <p14:creationId xmlns:p14="http://schemas.microsoft.com/office/powerpoint/2010/main" val="20862544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Fritidshem</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Personalen på mitt barns fritidshem är kompetent</a:t>
            </a:r>
            <a:endParaRPr sz="1100"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Fritidshemmets verksamhet är stimulerande för mitt barns sociala utveckling</a:t>
            </a:r>
            <a:endParaRPr sz="1100"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Fritidshemmets verksamhet är stimulerande och utvecklande för mitt barns lärande</a:t>
            </a:r>
            <a:endParaRPr sz="1100"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Jag får information från fritidshemmet om mitt barns utveckling</a:t>
            </a:r>
            <a:endParaRPr sz="1100"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Diagram 30">
            <a:extLst>
              <a:ext uri="{FF2B5EF4-FFF2-40B4-BE49-F238E27FC236}">
                <a16:creationId xmlns:a16="http://schemas.microsoft.com/office/drawing/2014/main" id="{42520A18-86BD-9245-A9D0-072BD27F1074}"/>
              </a:ext>
            </a:extLst>
          </p:cNvPr>
          <p:cNvGraphicFramePr/>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Diagram 34">
            <a:extLst>
              <a:ext uri="{FF2B5EF4-FFF2-40B4-BE49-F238E27FC236}">
                <a16:creationId xmlns:a16="http://schemas.microsoft.com/office/drawing/2014/main" id="{8F044AC0-ABA0-6D41-BE9E-9F0EB3053A6F}"/>
              </a:ext>
            </a:extLst>
          </p:cNvPr>
          <p:cNvGraphicFramePr/>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24" name="textruta 1">
            <a:extLst>
              <a:ext uri="{FF2B5EF4-FFF2-40B4-BE49-F238E27FC236}">
                <a16:creationId xmlns:a16="http://schemas.microsoft.com/office/drawing/2014/main" id="{C62417B2-0B4B-2F4A-A881-81ED7873B798}"/>
              </a:ext>
            </a:extLst>
          </p:cNvPr>
          <p:cNvSpPr txBox="1"/>
          <p:nvPr/>
        </p:nvSpPr>
        <p:spPr>
          <a:xfrm>
            <a:off x="9590440" y="135323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95 %</a:t>
            </a:r>
            <a:endParaRPr sz="800">
              <a:solidFill>
                <a:schemeClr val="bg1">
                  <a:lumMod val="85000"/>
                  <a:lumOff val="15000"/>
                </a:schemeClr>
              </a:solidFill>
            </a:endParaRPr>
          </a:p>
        </p:txBody>
      </p:sp>
      <p:sp>
        <p:nvSpPr>
          <p:cNvPr id="43" name="textruta 2">
            <a:extLst>
              <a:ext uri="{FF2B5EF4-FFF2-40B4-BE49-F238E27FC236}">
                <a16:creationId xmlns:a16="http://schemas.microsoft.com/office/drawing/2014/main" id="{97EC6579-0DA1-8547-ABB0-79BE5D0253C5}"/>
              </a:ext>
            </a:extLst>
          </p:cNvPr>
          <p:cNvSpPr txBox="1"/>
          <p:nvPr/>
        </p:nvSpPr>
        <p:spPr>
          <a:xfrm>
            <a:off x="9590440" y="172147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93 %</a:t>
            </a:r>
            <a:endParaRPr sz="800">
              <a:solidFill>
                <a:schemeClr val="bg1">
                  <a:lumMod val="85000"/>
                  <a:lumOff val="15000"/>
                </a:schemeClr>
              </a:solidFill>
            </a:endParaRPr>
          </a:p>
        </p:txBody>
      </p:sp>
      <p:sp>
        <p:nvSpPr>
          <p:cNvPr id="44" name="textruta 3">
            <a:extLst>
              <a:ext uri="{FF2B5EF4-FFF2-40B4-BE49-F238E27FC236}">
                <a16:creationId xmlns:a16="http://schemas.microsoft.com/office/drawing/2014/main" id="{DD874258-4457-1040-B672-2D2C2743F0B4}"/>
              </a:ext>
            </a:extLst>
          </p:cNvPr>
          <p:cNvSpPr txBox="1"/>
          <p:nvPr/>
        </p:nvSpPr>
        <p:spPr>
          <a:xfrm>
            <a:off x="9590440" y="15430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90 %</a:t>
            </a:r>
            <a:endParaRPr sz="800">
              <a:solidFill>
                <a:schemeClr val="bg1">
                  <a:lumMod val="85000"/>
                  <a:lumOff val="15000"/>
                </a:schemeClr>
              </a:solidFill>
            </a:endParaRPr>
          </a:p>
        </p:txBody>
      </p:sp>
      <p:sp>
        <p:nvSpPr>
          <p:cNvPr id="45" name="textruta 2">
            <a:extLst>
              <a:ext uri="{FF2B5EF4-FFF2-40B4-BE49-F238E27FC236}">
                <a16:creationId xmlns:a16="http://schemas.microsoft.com/office/drawing/2014/main" id="{DDC553FF-34BD-A149-B5BD-3615FD0B48A7}"/>
              </a:ext>
            </a:extLst>
          </p:cNvPr>
          <p:cNvSpPr txBox="1"/>
          <p:nvPr/>
        </p:nvSpPr>
        <p:spPr>
          <a:xfrm>
            <a:off x="9590440" y="19108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100 %</a:t>
            </a:r>
            <a:endParaRPr sz="800">
              <a:solidFill>
                <a:schemeClr val="bg1">
                  <a:lumMod val="85000"/>
                  <a:lumOff val="15000"/>
                </a:schemeClr>
              </a:solidFill>
            </a:endParaRPr>
          </a:p>
        </p:txBody>
      </p:sp>
      <p:sp>
        <p:nvSpPr>
          <p:cNvPr id="46" name="textruta 2">
            <a:extLst>
              <a:ext uri="{FF2B5EF4-FFF2-40B4-BE49-F238E27FC236}">
                <a16:creationId xmlns:a16="http://schemas.microsoft.com/office/drawing/2014/main" id="{0F2D21F8-56E7-1745-B3C4-E87BB5073C5B}"/>
              </a:ext>
            </a:extLst>
          </p:cNvPr>
          <p:cNvSpPr txBox="1"/>
          <p:nvPr/>
        </p:nvSpPr>
        <p:spPr>
          <a:xfrm>
            <a:off x="9590440" y="209246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96 %</a:t>
            </a:r>
            <a:endParaRPr sz="800">
              <a:solidFill>
                <a:schemeClr val="bg1">
                  <a:lumMod val="85000"/>
                  <a:lumOff val="15000"/>
                </a:schemeClr>
              </a:solidFill>
            </a:endParaRPr>
          </a:p>
        </p:txBody>
      </p:sp>
      <p:sp>
        <p:nvSpPr>
          <p:cNvPr id="47" name="textruta 1">
            <a:extLst>
              <a:ext uri="{FF2B5EF4-FFF2-40B4-BE49-F238E27FC236}">
                <a16:creationId xmlns:a16="http://schemas.microsoft.com/office/drawing/2014/main" id="{8C3F4008-6318-2D41-87B3-EABAB417C26A}"/>
              </a:ext>
            </a:extLst>
          </p:cNvPr>
          <p:cNvSpPr txBox="1"/>
          <p:nvPr/>
        </p:nvSpPr>
        <p:spPr>
          <a:xfrm>
            <a:off x="9590440" y="290752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95 %</a:t>
            </a:r>
            <a:endParaRPr sz="800">
              <a:solidFill>
                <a:schemeClr val="bg1">
                  <a:lumMod val="85000"/>
                  <a:lumOff val="15000"/>
                </a:schemeClr>
              </a:solidFill>
            </a:endParaRPr>
          </a:p>
        </p:txBody>
      </p:sp>
      <p:sp>
        <p:nvSpPr>
          <p:cNvPr id="48" name="textruta 2">
            <a:extLst>
              <a:ext uri="{FF2B5EF4-FFF2-40B4-BE49-F238E27FC236}">
                <a16:creationId xmlns:a16="http://schemas.microsoft.com/office/drawing/2014/main" id="{33CE737C-37F5-7744-A6BD-234766D0FE3A}"/>
              </a:ext>
            </a:extLst>
          </p:cNvPr>
          <p:cNvSpPr txBox="1"/>
          <p:nvPr/>
        </p:nvSpPr>
        <p:spPr>
          <a:xfrm>
            <a:off x="9590440" y="327575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89 %</a:t>
            </a:r>
            <a:endParaRPr sz="800">
              <a:solidFill>
                <a:schemeClr val="bg1">
                  <a:lumMod val="85000"/>
                  <a:lumOff val="15000"/>
                </a:schemeClr>
              </a:solidFill>
            </a:endParaRPr>
          </a:p>
        </p:txBody>
      </p:sp>
      <p:sp>
        <p:nvSpPr>
          <p:cNvPr id="49" name="textruta 3">
            <a:extLst>
              <a:ext uri="{FF2B5EF4-FFF2-40B4-BE49-F238E27FC236}">
                <a16:creationId xmlns:a16="http://schemas.microsoft.com/office/drawing/2014/main" id="{FC831764-FF44-014B-A4D5-6C1C6246FA2B}"/>
              </a:ext>
            </a:extLst>
          </p:cNvPr>
          <p:cNvSpPr txBox="1"/>
          <p:nvPr/>
        </p:nvSpPr>
        <p:spPr>
          <a:xfrm>
            <a:off x="9590440" y="30972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90 %</a:t>
            </a:r>
            <a:endParaRPr sz="800">
              <a:solidFill>
                <a:schemeClr val="bg1">
                  <a:lumMod val="85000"/>
                  <a:lumOff val="15000"/>
                </a:schemeClr>
              </a:solidFill>
            </a:endParaRPr>
          </a:p>
        </p:txBody>
      </p:sp>
      <p:sp>
        <p:nvSpPr>
          <p:cNvPr id="50" name="textruta 2">
            <a:extLst>
              <a:ext uri="{FF2B5EF4-FFF2-40B4-BE49-F238E27FC236}">
                <a16:creationId xmlns:a16="http://schemas.microsoft.com/office/drawing/2014/main" id="{088C92E4-EEA7-8549-A5B2-9BB794C3C9B5}"/>
              </a:ext>
            </a:extLst>
          </p:cNvPr>
          <p:cNvSpPr txBox="1"/>
          <p:nvPr/>
        </p:nvSpPr>
        <p:spPr>
          <a:xfrm>
            <a:off x="9590440" y="346516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
            </a:r>
            <a:endParaRPr sz="800">
              <a:solidFill>
                <a:schemeClr val="bg1">
                  <a:lumMod val="85000"/>
                  <a:lumOff val="15000"/>
                </a:schemeClr>
              </a:solidFill>
            </a:endParaRPr>
          </a:p>
        </p:txBody>
      </p:sp>
      <p:sp>
        <p:nvSpPr>
          <p:cNvPr id="51" name="textruta 2">
            <a:extLst>
              <a:ext uri="{FF2B5EF4-FFF2-40B4-BE49-F238E27FC236}">
                <a16:creationId xmlns:a16="http://schemas.microsoft.com/office/drawing/2014/main" id="{012ED32E-2566-BF41-B865-CCEB3C17C889}"/>
              </a:ext>
            </a:extLst>
          </p:cNvPr>
          <p:cNvSpPr txBox="1"/>
          <p:nvPr/>
        </p:nvSpPr>
        <p:spPr>
          <a:xfrm>
            <a:off x="9590440" y="36467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
            </a:r>
            <a:endParaRPr sz="800">
              <a:solidFill>
                <a:schemeClr val="bg1">
                  <a:lumMod val="85000"/>
                  <a:lumOff val="15000"/>
                </a:schemeClr>
              </a:solidFill>
            </a:endParaRPr>
          </a:p>
        </p:txBody>
      </p:sp>
      <p:sp>
        <p:nvSpPr>
          <p:cNvPr id="52" name="textruta 1">
            <a:extLst>
              <a:ext uri="{FF2B5EF4-FFF2-40B4-BE49-F238E27FC236}">
                <a16:creationId xmlns:a16="http://schemas.microsoft.com/office/drawing/2014/main" id="{F4414B5F-F9F8-1144-B7FC-5EAE1AA38C80}"/>
              </a:ext>
            </a:extLst>
          </p:cNvPr>
          <p:cNvSpPr txBox="1"/>
          <p:nvPr/>
        </p:nvSpPr>
        <p:spPr>
          <a:xfrm>
            <a:off x="9590440" y="444290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90 %</a:t>
            </a:r>
            <a:endParaRPr sz="800">
              <a:solidFill>
                <a:schemeClr val="bg1">
                  <a:lumMod val="85000"/>
                  <a:lumOff val="15000"/>
                </a:schemeClr>
              </a:solidFill>
            </a:endParaRPr>
          </a:p>
        </p:txBody>
      </p:sp>
      <p:sp>
        <p:nvSpPr>
          <p:cNvPr id="53" name="textruta 2">
            <a:extLst>
              <a:ext uri="{FF2B5EF4-FFF2-40B4-BE49-F238E27FC236}">
                <a16:creationId xmlns:a16="http://schemas.microsoft.com/office/drawing/2014/main" id="{5A14B2FB-8D54-9347-AFC7-0459EDB1B186}"/>
              </a:ext>
            </a:extLst>
          </p:cNvPr>
          <p:cNvSpPr txBox="1"/>
          <p:nvPr/>
        </p:nvSpPr>
        <p:spPr>
          <a:xfrm>
            <a:off x="9590440" y="481113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81 %</a:t>
            </a:r>
            <a:endParaRPr sz="800">
              <a:solidFill>
                <a:schemeClr val="bg1">
                  <a:lumMod val="85000"/>
                  <a:lumOff val="15000"/>
                </a:schemeClr>
              </a:solidFill>
            </a:endParaRPr>
          </a:p>
        </p:txBody>
      </p:sp>
      <p:sp>
        <p:nvSpPr>
          <p:cNvPr id="54" name="textruta 3">
            <a:extLst>
              <a:ext uri="{FF2B5EF4-FFF2-40B4-BE49-F238E27FC236}">
                <a16:creationId xmlns:a16="http://schemas.microsoft.com/office/drawing/2014/main" id="{D30C5575-2924-2C49-8AE4-8143F9245E59}"/>
              </a:ext>
            </a:extLst>
          </p:cNvPr>
          <p:cNvSpPr txBox="1"/>
          <p:nvPr/>
        </p:nvSpPr>
        <p:spPr>
          <a:xfrm>
            <a:off x="9590440" y="463267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90 %</a:t>
            </a:r>
            <a:endParaRPr sz="800">
              <a:solidFill>
                <a:schemeClr val="bg1">
                  <a:lumMod val="85000"/>
                  <a:lumOff val="15000"/>
                </a:schemeClr>
              </a:solidFill>
            </a:endParaRPr>
          </a:p>
        </p:txBody>
      </p:sp>
      <p:sp>
        <p:nvSpPr>
          <p:cNvPr id="55" name="textruta 2">
            <a:extLst>
              <a:ext uri="{FF2B5EF4-FFF2-40B4-BE49-F238E27FC236}">
                <a16:creationId xmlns:a16="http://schemas.microsoft.com/office/drawing/2014/main" id="{B8161EF9-43DA-C145-88E2-4AE4472FD392}"/>
              </a:ext>
            </a:extLst>
          </p:cNvPr>
          <p:cNvSpPr txBox="1"/>
          <p:nvPr/>
        </p:nvSpPr>
        <p:spPr>
          <a:xfrm>
            <a:off x="9590440" y="50005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
            </a:r>
            <a:endParaRPr sz="800">
              <a:solidFill>
                <a:schemeClr val="bg1">
                  <a:lumMod val="85000"/>
                  <a:lumOff val="15000"/>
                </a:schemeClr>
              </a:solidFill>
            </a:endParaRPr>
          </a:p>
        </p:txBody>
      </p:sp>
      <p:sp>
        <p:nvSpPr>
          <p:cNvPr id="56" name="textruta 2">
            <a:extLst>
              <a:ext uri="{FF2B5EF4-FFF2-40B4-BE49-F238E27FC236}">
                <a16:creationId xmlns:a16="http://schemas.microsoft.com/office/drawing/2014/main" id="{A4F9E486-E69C-3343-BE36-2289464B62D3}"/>
              </a:ext>
            </a:extLst>
          </p:cNvPr>
          <p:cNvSpPr txBox="1"/>
          <p:nvPr/>
        </p:nvSpPr>
        <p:spPr>
          <a:xfrm>
            <a:off x="9590440" y="518213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
            </a:r>
            <a:endParaRPr sz="800">
              <a:solidFill>
                <a:schemeClr val="bg1">
                  <a:lumMod val="85000"/>
                  <a:lumOff val="15000"/>
                </a:schemeClr>
              </a:solidFill>
            </a:endParaRPr>
          </a:p>
        </p:txBody>
      </p:sp>
      <p:sp>
        <p:nvSpPr>
          <p:cNvPr id="57" name="textruta 1">
            <a:extLst>
              <a:ext uri="{FF2B5EF4-FFF2-40B4-BE49-F238E27FC236}">
                <a16:creationId xmlns:a16="http://schemas.microsoft.com/office/drawing/2014/main" id="{C4CD7619-5ED5-0E4F-8A1D-26D9BC79231D}"/>
              </a:ext>
            </a:extLst>
          </p:cNvPr>
          <p:cNvSpPr txBox="1"/>
          <p:nvPr/>
        </p:nvSpPr>
        <p:spPr>
          <a:xfrm>
            <a:off x="9590440" y="598069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71 %</a:t>
            </a:r>
            <a:endParaRPr sz="800">
              <a:solidFill>
                <a:schemeClr val="bg1">
                  <a:lumMod val="85000"/>
                  <a:lumOff val="15000"/>
                </a:schemeClr>
              </a:solidFill>
            </a:endParaRPr>
          </a:p>
        </p:txBody>
      </p:sp>
      <p:sp>
        <p:nvSpPr>
          <p:cNvPr id="58" name="textruta 2">
            <a:extLst>
              <a:ext uri="{FF2B5EF4-FFF2-40B4-BE49-F238E27FC236}">
                <a16:creationId xmlns:a16="http://schemas.microsoft.com/office/drawing/2014/main" id="{5BCD3AD4-3977-C343-BAB5-9CEF360E91D1}"/>
              </a:ext>
            </a:extLst>
          </p:cNvPr>
          <p:cNvSpPr txBox="1"/>
          <p:nvPr/>
        </p:nvSpPr>
        <p:spPr>
          <a:xfrm>
            <a:off x="9590440" y="63489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74 %</a:t>
            </a:r>
            <a:endParaRPr sz="800">
              <a:solidFill>
                <a:schemeClr val="bg1">
                  <a:lumMod val="85000"/>
                  <a:lumOff val="15000"/>
                </a:schemeClr>
              </a:solidFill>
            </a:endParaRPr>
          </a:p>
        </p:txBody>
      </p:sp>
      <p:sp>
        <p:nvSpPr>
          <p:cNvPr id="59" name="textruta 3">
            <a:extLst>
              <a:ext uri="{FF2B5EF4-FFF2-40B4-BE49-F238E27FC236}">
                <a16:creationId xmlns:a16="http://schemas.microsoft.com/office/drawing/2014/main" id="{41636ACD-0631-8346-A947-833396FAEA6D}"/>
              </a:ext>
            </a:extLst>
          </p:cNvPr>
          <p:cNvSpPr txBox="1"/>
          <p:nvPr/>
        </p:nvSpPr>
        <p:spPr>
          <a:xfrm>
            <a:off x="9590440" y="617046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70 %</a:t>
            </a:r>
            <a:endParaRPr sz="800">
              <a:solidFill>
                <a:schemeClr val="bg1">
                  <a:lumMod val="85000"/>
                  <a:lumOff val="15000"/>
                </a:schemeClr>
              </a:solidFill>
            </a:endParaRPr>
          </a:p>
        </p:txBody>
      </p:sp>
      <p:sp>
        <p:nvSpPr>
          <p:cNvPr id="60" name="textruta 2">
            <a:extLst>
              <a:ext uri="{FF2B5EF4-FFF2-40B4-BE49-F238E27FC236}">
                <a16:creationId xmlns:a16="http://schemas.microsoft.com/office/drawing/2014/main" id="{313F638F-5E85-7041-B676-91FD1DEEF649}"/>
              </a:ext>
            </a:extLst>
          </p:cNvPr>
          <p:cNvSpPr txBox="1"/>
          <p:nvPr/>
        </p:nvSpPr>
        <p:spPr>
          <a:xfrm>
            <a:off x="9590440" y="653833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96 %</a:t>
            </a:r>
            <a:endParaRPr sz="800">
              <a:solidFill>
                <a:schemeClr val="bg1">
                  <a:lumMod val="85000"/>
                  <a:lumOff val="15000"/>
                </a:schemeClr>
              </a:solidFill>
            </a:endParaRPr>
          </a:p>
        </p:txBody>
      </p:sp>
      <p:sp>
        <p:nvSpPr>
          <p:cNvPr id="61" name="textruta 2">
            <a:extLst>
              <a:ext uri="{FF2B5EF4-FFF2-40B4-BE49-F238E27FC236}">
                <a16:creationId xmlns:a16="http://schemas.microsoft.com/office/drawing/2014/main" id="{95A914B2-0147-B842-9A6C-5ABF250A53A5}"/>
              </a:ext>
            </a:extLst>
          </p:cNvPr>
          <p:cNvSpPr txBox="1"/>
          <p:nvPr/>
        </p:nvSpPr>
        <p:spPr>
          <a:xfrm>
            <a:off x="9590440" y="671992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93 %</a:t>
            </a:r>
            <a:endParaRPr sz="800">
              <a:solidFill>
                <a:schemeClr val="bg1">
                  <a:lumMod val="85000"/>
                  <a:lumOff val="15000"/>
                </a:schemeClr>
              </a:solidFill>
            </a:endParaRPr>
          </a:p>
        </p:txBody>
      </p:sp>
    </p:spTree>
    <p:extLst>
      <p:ext uri="{BB962C8B-B14F-4D97-AF65-F5344CB8AC3E}">
        <p14:creationId xmlns:p14="http://schemas.microsoft.com/office/powerpoint/2010/main" val="19060868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Fritidshem, forts.</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Jag är nöjd med verksamheten på mitt barns fritidshem</a:t>
            </a:r>
            <a:endParaRPr sz="1100"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39" name="Diagram 38">
            <a:extLst>
              <a:ext uri="{FF2B5EF4-FFF2-40B4-BE49-F238E27FC236}">
                <a16:creationId xmlns:a16="http://schemas.microsoft.com/office/drawing/2014/main" id="{D99082E3-EE58-EB4A-A6AD-E1BBD2C0E7D8}"/>
              </a:ext>
            </a:extLst>
          </p:cNvPr>
          <p:cNvGraphicFramePr/>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ruta 1">
            <a:extLst>
              <a:ext uri="{FF2B5EF4-FFF2-40B4-BE49-F238E27FC236}">
                <a16:creationId xmlns:a16="http://schemas.microsoft.com/office/drawing/2014/main" id="{745C98E9-7F92-F54C-94C8-E4D83F237363}"/>
              </a:ext>
            </a:extLst>
          </p:cNvPr>
          <p:cNvSpPr txBox="1"/>
          <p:nvPr/>
        </p:nvSpPr>
        <p:spPr>
          <a:xfrm>
            <a:off x="9590440" y="135323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100 %</a:t>
            </a:r>
            <a:endParaRPr sz="800">
              <a:solidFill>
                <a:schemeClr val="bg1">
                  <a:lumMod val="85000"/>
                  <a:lumOff val="15000"/>
                </a:schemeClr>
              </a:solidFill>
            </a:endParaRPr>
          </a:p>
        </p:txBody>
      </p:sp>
      <p:sp>
        <p:nvSpPr>
          <p:cNvPr id="16" name="textruta 2">
            <a:extLst>
              <a:ext uri="{FF2B5EF4-FFF2-40B4-BE49-F238E27FC236}">
                <a16:creationId xmlns:a16="http://schemas.microsoft.com/office/drawing/2014/main" id="{E545A914-E3B2-A841-9117-9975DCDD6433}"/>
              </a:ext>
            </a:extLst>
          </p:cNvPr>
          <p:cNvSpPr txBox="1"/>
          <p:nvPr/>
        </p:nvSpPr>
        <p:spPr>
          <a:xfrm>
            <a:off x="9590440" y="172147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89 %</a:t>
            </a:r>
            <a:endParaRPr sz="800">
              <a:solidFill>
                <a:schemeClr val="bg1">
                  <a:lumMod val="85000"/>
                  <a:lumOff val="15000"/>
                </a:schemeClr>
              </a:solidFill>
            </a:endParaRPr>
          </a:p>
        </p:txBody>
      </p:sp>
      <p:sp>
        <p:nvSpPr>
          <p:cNvPr id="17" name="textruta 3">
            <a:extLst>
              <a:ext uri="{FF2B5EF4-FFF2-40B4-BE49-F238E27FC236}">
                <a16:creationId xmlns:a16="http://schemas.microsoft.com/office/drawing/2014/main" id="{391CBBF6-04A0-6D40-B39A-FE5CB0D4E05F}"/>
              </a:ext>
            </a:extLst>
          </p:cNvPr>
          <p:cNvSpPr txBox="1"/>
          <p:nvPr/>
        </p:nvSpPr>
        <p:spPr>
          <a:xfrm>
            <a:off x="9590440" y="15430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95 %</a:t>
            </a:r>
            <a:endParaRPr sz="800">
              <a:solidFill>
                <a:schemeClr val="bg1">
                  <a:lumMod val="85000"/>
                  <a:lumOff val="15000"/>
                </a:schemeClr>
              </a:solidFill>
            </a:endParaRPr>
          </a:p>
        </p:txBody>
      </p:sp>
      <p:sp>
        <p:nvSpPr>
          <p:cNvPr id="18" name="textruta 2">
            <a:extLst>
              <a:ext uri="{FF2B5EF4-FFF2-40B4-BE49-F238E27FC236}">
                <a16:creationId xmlns:a16="http://schemas.microsoft.com/office/drawing/2014/main" id="{5E5E40E2-2365-FF4B-8DC6-5CAB50F64937}"/>
              </a:ext>
            </a:extLst>
          </p:cNvPr>
          <p:cNvSpPr txBox="1"/>
          <p:nvPr/>
        </p:nvSpPr>
        <p:spPr>
          <a:xfrm>
            <a:off x="9590440" y="19108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100 %</a:t>
            </a:r>
            <a:endParaRPr sz="800">
              <a:solidFill>
                <a:schemeClr val="bg1">
                  <a:lumMod val="85000"/>
                  <a:lumOff val="15000"/>
                </a:schemeClr>
              </a:solidFill>
            </a:endParaRPr>
          </a:p>
        </p:txBody>
      </p:sp>
      <p:sp>
        <p:nvSpPr>
          <p:cNvPr id="19" name="textruta 2">
            <a:extLst>
              <a:ext uri="{FF2B5EF4-FFF2-40B4-BE49-F238E27FC236}">
                <a16:creationId xmlns:a16="http://schemas.microsoft.com/office/drawing/2014/main" id="{B3A2340E-3919-294E-9BB8-C7B7631313EF}"/>
              </a:ext>
            </a:extLst>
          </p:cNvPr>
          <p:cNvSpPr txBox="1"/>
          <p:nvPr/>
        </p:nvSpPr>
        <p:spPr>
          <a:xfrm>
            <a:off x="9590440" y="209246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96 %</a:t>
            </a:r>
            <a:endParaRPr sz="800">
              <a:solidFill>
                <a:schemeClr val="bg1">
                  <a:lumMod val="85000"/>
                  <a:lumOff val="15000"/>
                </a:schemeClr>
              </a:solidFill>
            </a:endParaRPr>
          </a:p>
        </p:txBody>
      </p:sp>
    </p:spTree>
    <p:extLst>
      <p:ext uri="{BB962C8B-B14F-4D97-AF65-F5344CB8AC3E}">
        <p14:creationId xmlns:p14="http://schemas.microsoft.com/office/powerpoint/2010/main" val="38757672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Kommunspecifika frågor: Danderyd</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Personalen bemöter flickor och pojkar på samma sätt</a:t>
            </a:r>
            <a:endParaRPr sz="1100"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Lärarna arbetar aktivt för att stimulera mitt barns språkutveckling</a:t>
            </a:r>
            <a:endParaRPr sz="1100"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Jag får information om målen som styr fritidshemsverksamheten</a:t>
            </a:r>
            <a:endParaRPr sz="1100"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Öppettiderna på fritidshemmet passar min familjs behov</a:t>
            </a:r>
            <a:endParaRPr sz="1100"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Diagram 30">
            <a:extLst>
              <a:ext uri="{FF2B5EF4-FFF2-40B4-BE49-F238E27FC236}">
                <a16:creationId xmlns:a16="http://schemas.microsoft.com/office/drawing/2014/main" id="{42520A18-86BD-9245-A9D0-072BD27F1074}"/>
              </a:ext>
            </a:extLst>
          </p:cNvPr>
          <p:cNvGraphicFramePr/>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Diagram 34">
            <a:extLst>
              <a:ext uri="{FF2B5EF4-FFF2-40B4-BE49-F238E27FC236}">
                <a16:creationId xmlns:a16="http://schemas.microsoft.com/office/drawing/2014/main" id="{8F044AC0-ABA0-6D41-BE9E-9F0EB3053A6F}"/>
              </a:ext>
            </a:extLst>
          </p:cNvPr>
          <p:cNvGraphicFramePr/>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24" name="textruta 1">
            <a:extLst>
              <a:ext uri="{FF2B5EF4-FFF2-40B4-BE49-F238E27FC236}">
                <a16:creationId xmlns:a16="http://schemas.microsoft.com/office/drawing/2014/main" id="{90A5CB01-EB96-7F49-BE16-4B11A59629CD}"/>
              </a:ext>
            </a:extLst>
          </p:cNvPr>
          <p:cNvSpPr txBox="1"/>
          <p:nvPr/>
        </p:nvSpPr>
        <p:spPr>
          <a:xfrm>
            <a:off x="9590440" y="135323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81 %</a:t>
            </a:r>
            <a:endParaRPr sz="800">
              <a:solidFill>
                <a:schemeClr val="bg1">
                  <a:lumMod val="85000"/>
                  <a:lumOff val="15000"/>
                </a:schemeClr>
              </a:solidFill>
            </a:endParaRPr>
          </a:p>
        </p:txBody>
      </p:sp>
      <p:sp>
        <p:nvSpPr>
          <p:cNvPr id="43" name="textruta 2">
            <a:extLst>
              <a:ext uri="{FF2B5EF4-FFF2-40B4-BE49-F238E27FC236}">
                <a16:creationId xmlns:a16="http://schemas.microsoft.com/office/drawing/2014/main" id="{FE2CF53F-5583-AD49-A06B-C1229736A08B}"/>
              </a:ext>
            </a:extLst>
          </p:cNvPr>
          <p:cNvSpPr txBox="1"/>
          <p:nvPr/>
        </p:nvSpPr>
        <p:spPr>
          <a:xfrm>
            <a:off x="9590440" y="172147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74 %</a:t>
            </a:r>
            <a:endParaRPr sz="800">
              <a:solidFill>
                <a:schemeClr val="bg1">
                  <a:lumMod val="85000"/>
                  <a:lumOff val="15000"/>
                </a:schemeClr>
              </a:solidFill>
            </a:endParaRPr>
          </a:p>
        </p:txBody>
      </p:sp>
      <p:sp>
        <p:nvSpPr>
          <p:cNvPr id="44" name="textruta 3">
            <a:extLst>
              <a:ext uri="{FF2B5EF4-FFF2-40B4-BE49-F238E27FC236}">
                <a16:creationId xmlns:a16="http://schemas.microsoft.com/office/drawing/2014/main" id="{52734CA5-745B-914B-9F1C-3649DD79E793}"/>
              </a:ext>
            </a:extLst>
          </p:cNvPr>
          <p:cNvSpPr txBox="1"/>
          <p:nvPr/>
        </p:nvSpPr>
        <p:spPr>
          <a:xfrm>
            <a:off x="9590440" y="15430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81 %</a:t>
            </a:r>
            <a:endParaRPr sz="800">
              <a:solidFill>
                <a:schemeClr val="bg1">
                  <a:lumMod val="85000"/>
                  <a:lumOff val="15000"/>
                </a:schemeClr>
              </a:solidFill>
            </a:endParaRPr>
          </a:p>
        </p:txBody>
      </p:sp>
      <p:sp>
        <p:nvSpPr>
          <p:cNvPr id="45" name="textruta 2">
            <a:extLst>
              <a:ext uri="{FF2B5EF4-FFF2-40B4-BE49-F238E27FC236}">
                <a16:creationId xmlns:a16="http://schemas.microsoft.com/office/drawing/2014/main" id="{143E0F80-9E1C-5C4D-AF3A-EE65919566AA}"/>
              </a:ext>
            </a:extLst>
          </p:cNvPr>
          <p:cNvSpPr txBox="1"/>
          <p:nvPr/>
        </p:nvSpPr>
        <p:spPr>
          <a:xfrm>
            <a:off x="9590440" y="19108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88 %</a:t>
            </a:r>
            <a:endParaRPr sz="800">
              <a:solidFill>
                <a:schemeClr val="bg1">
                  <a:lumMod val="85000"/>
                  <a:lumOff val="15000"/>
                </a:schemeClr>
              </a:solidFill>
            </a:endParaRPr>
          </a:p>
        </p:txBody>
      </p:sp>
      <p:sp>
        <p:nvSpPr>
          <p:cNvPr id="46" name="textruta 2">
            <a:extLst>
              <a:ext uri="{FF2B5EF4-FFF2-40B4-BE49-F238E27FC236}">
                <a16:creationId xmlns:a16="http://schemas.microsoft.com/office/drawing/2014/main" id="{F0727DEC-0171-4742-813C-44722F9D812E}"/>
              </a:ext>
            </a:extLst>
          </p:cNvPr>
          <p:cNvSpPr txBox="1"/>
          <p:nvPr/>
        </p:nvSpPr>
        <p:spPr>
          <a:xfrm>
            <a:off x="9590440" y="209246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86 %</a:t>
            </a:r>
            <a:endParaRPr sz="800">
              <a:solidFill>
                <a:schemeClr val="bg1">
                  <a:lumMod val="85000"/>
                  <a:lumOff val="15000"/>
                </a:schemeClr>
              </a:solidFill>
            </a:endParaRPr>
          </a:p>
        </p:txBody>
      </p:sp>
      <p:sp>
        <p:nvSpPr>
          <p:cNvPr id="47" name="textruta 1">
            <a:extLst>
              <a:ext uri="{FF2B5EF4-FFF2-40B4-BE49-F238E27FC236}">
                <a16:creationId xmlns:a16="http://schemas.microsoft.com/office/drawing/2014/main" id="{0399292C-B4AD-6C41-B325-5CC59041953B}"/>
              </a:ext>
            </a:extLst>
          </p:cNvPr>
          <p:cNvSpPr txBox="1"/>
          <p:nvPr/>
        </p:nvSpPr>
        <p:spPr>
          <a:xfrm>
            <a:off x="9590440" y="290752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95 %</a:t>
            </a:r>
            <a:endParaRPr sz="800">
              <a:solidFill>
                <a:schemeClr val="bg1">
                  <a:lumMod val="85000"/>
                  <a:lumOff val="15000"/>
                </a:schemeClr>
              </a:solidFill>
            </a:endParaRPr>
          </a:p>
        </p:txBody>
      </p:sp>
      <p:sp>
        <p:nvSpPr>
          <p:cNvPr id="48" name="textruta 2">
            <a:extLst>
              <a:ext uri="{FF2B5EF4-FFF2-40B4-BE49-F238E27FC236}">
                <a16:creationId xmlns:a16="http://schemas.microsoft.com/office/drawing/2014/main" id="{798BAB98-A108-CF45-89CD-A5442CBFA6B2}"/>
              </a:ext>
            </a:extLst>
          </p:cNvPr>
          <p:cNvSpPr txBox="1"/>
          <p:nvPr/>
        </p:nvSpPr>
        <p:spPr>
          <a:xfrm>
            <a:off x="9590440" y="327575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78 %</a:t>
            </a:r>
            <a:endParaRPr sz="800">
              <a:solidFill>
                <a:schemeClr val="bg1">
                  <a:lumMod val="85000"/>
                  <a:lumOff val="15000"/>
                </a:schemeClr>
              </a:solidFill>
            </a:endParaRPr>
          </a:p>
        </p:txBody>
      </p:sp>
      <p:sp>
        <p:nvSpPr>
          <p:cNvPr id="49" name="textruta 3">
            <a:extLst>
              <a:ext uri="{FF2B5EF4-FFF2-40B4-BE49-F238E27FC236}">
                <a16:creationId xmlns:a16="http://schemas.microsoft.com/office/drawing/2014/main" id="{E5FB04DC-34A2-E843-9139-E633650BADD8}"/>
              </a:ext>
            </a:extLst>
          </p:cNvPr>
          <p:cNvSpPr txBox="1"/>
          <p:nvPr/>
        </p:nvSpPr>
        <p:spPr>
          <a:xfrm>
            <a:off x="9590440" y="30972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71 %</a:t>
            </a:r>
            <a:endParaRPr sz="800">
              <a:solidFill>
                <a:schemeClr val="bg1">
                  <a:lumMod val="85000"/>
                  <a:lumOff val="15000"/>
                </a:schemeClr>
              </a:solidFill>
            </a:endParaRPr>
          </a:p>
        </p:txBody>
      </p:sp>
      <p:sp>
        <p:nvSpPr>
          <p:cNvPr id="50" name="textruta 2">
            <a:extLst>
              <a:ext uri="{FF2B5EF4-FFF2-40B4-BE49-F238E27FC236}">
                <a16:creationId xmlns:a16="http://schemas.microsoft.com/office/drawing/2014/main" id="{08959068-3630-964F-8D92-23C6191CFAEA}"/>
              </a:ext>
            </a:extLst>
          </p:cNvPr>
          <p:cNvSpPr txBox="1"/>
          <p:nvPr/>
        </p:nvSpPr>
        <p:spPr>
          <a:xfrm>
            <a:off x="9590440" y="346516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100 %</a:t>
            </a:r>
            <a:endParaRPr sz="800">
              <a:solidFill>
                <a:schemeClr val="bg1">
                  <a:lumMod val="85000"/>
                  <a:lumOff val="15000"/>
                </a:schemeClr>
              </a:solidFill>
            </a:endParaRPr>
          </a:p>
        </p:txBody>
      </p:sp>
      <p:sp>
        <p:nvSpPr>
          <p:cNvPr id="51" name="textruta 2">
            <a:extLst>
              <a:ext uri="{FF2B5EF4-FFF2-40B4-BE49-F238E27FC236}">
                <a16:creationId xmlns:a16="http://schemas.microsoft.com/office/drawing/2014/main" id="{456D5D7A-484A-7346-AC58-6D36091ECA0B}"/>
              </a:ext>
            </a:extLst>
          </p:cNvPr>
          <p:cNvSpPr txBox="1"/>
          <p:nvPr/>
        </p:nvSpPr>
        <p:spPr>
          <a:xfrm>
            <a:off x="9590440" y="36467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100 %</a:t>
            </a:r>
            <a:endParaRPr sz="800">
              <a:solidFill>
                <a:schemeClr val="bg1">
                  <a:lumMod val="85000"/>
                  <a:lumOff val="15000"/>
                </a:schemeClr>
              </a:solidFill>
            </a:endParaRPr>
          </a:p>
        </p:txBody>
      </p:sp>
      <p:sp>
        <p:nvSpPr>
          <p:cNvPr id="52" name="textruta 1">
            <a:extLst>
              <a:ext uri="{FF2B5EF4-FFF2-40B4-BE49-F238E27FC236}">
                <a16:creationId xmlns:a16="http://schemas.microsoft.com/office/drawing/2014/main" id="{89D42756-BD16-9948-8A80-8AC6BC19BDBB}"/>
              </a:ext>
            </a:extLst>
          </p:cNvPr>
          <p:cNvSpPr txBox="1"/>
          <p:nvPr/>
        </p:nvSpPr>
        <p:spPr>
          <a:xfrm>
            <a:off x="9590440" y="444290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86 %</a:t>
            </a:r>
            <a:endParaRPr sz="800">
              <a:solidFill>
                <a:schemeClr val="bg1">
                  <a:lumMod val="85000"/>
                  <a:lumOff val="15000"/>
                </a:schemeClr>
              </a:solidFill>
            </a:endParaRPr>
          </a:p>
        </p:txBody>
      </p:sp>
      <p:sp>
        <p:nvSpPr>
          <p:cNvPr id="53" name="textruta 2">
            <a:extLst>
              <a:ext uri="{FF2B5EF4-FFF2-40B4-BE49-F238E27FC236}">
                <a16:creationId xmlns:a16="http://schemas.microsoft.com/office/drawing/2014/main" id="{55D6B73B-8412-5D4B-B7A4-7CD8720A8FF8}"/>
              </a:ext>
            </a:extLst>
          </p:cNvPr>
          <p:cNvSpPr txBox="1"/>
          <p:nvPr/>
        </p:nvSpPr>
        <p:spPr>
          <a:xfrm>
            <a:off x="9590440" y="481113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93 %</a:t>
            </a:r>
            <a:endParaRPr sz="800">
              <a:solidFill>
                <a:schemeClr val="bg1">
                  <a:lumMod val="85000"/>
                  <a:lumOff val="15000"/>
                </a:schemeClr>
              </a:solidFill>
            </a:endParaRPr>
          </a:p>
        </p:txBody>
      </p:sp>
      <p:sp>
        <p:nvSpPr>
          <p:cNvPr id="54" name="textruta 3">
            <a:extLst>
              <a:ext uri="{FF2B5EF4-FFF2-40B4-BE49-F238E27FC236}">
                <a16:creationId xmlns:a16="http://schemas.microsoft.com/office/drawing/2014/main" id="{06DD6303-F396-BE4A-81D2-80C4B3EFFD30}"/>
              </a:ext>
            </a:extLst>
          </p:cNvPr>
          <p:cNvSpPr txBox="1"/>
          <p:nvPr/>
        </p:nvSpPr>
        <p:spPr>
          <a:xfrm>
            <a:off x="9590440" y="463267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70 %</a:t>
            </a:r>
            <a:endParaRPr sz="800">
              <a:solidFill>
                <a:schemeClr val="bg1">
                  <a:lumMod val="85000"/>
                  <a:lumOff val="15000"/>
                </a:schemeClr>
              </a:solidFill>
            </a:endParaRPr>
          </a:p>
        </p:txBody>
      </p:sp>
      <p:sp>
        <p:nvSpPr>
          <p:cNvPr id="55" name="textruta 2">
            <a:extLst>
              <a:ext uri="{FF2B5EF4-FFF2-40B4-BE49-F238E27FC236}">
                <a16:creationId xmlns:a16="http://schemas.microsoft.com/office/drawing/2014/main" id="{253A8E90-E829-6B46-AC41-8EB9A13E8793}"/>
              </a:ext>
            </a:extLst>
          </p:cNvPr>
          <p:cNvSpPr txBox="1"/>
          <p:nvPr/>
        </p:nvSpPr>
        <p:spPr>
          <a:xfrm>
            <a:off x="9590440" y="50005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100 %</a:t>
            </a:r>
            <a:endParaRPr sz="800">
              <a:solidFill>
                <a:schemeClr val="bg1">
                  <a:lumMod val="85000"/>
                  <a:lumOff val="15000"/>
                </a:schemeClr>
              </a:solidFill>
            </a:endParaRPr>
          </a:p>
        </p:txBody>
      </p:sp>
      <p:sp>
        <p:nvSpPr>
          <p:cNvPr id="56" name="textruta 2">
            <a:extLst>
              <a:ext uri="{FF2B5EF4-FFF2-40B4-BE49-F238E27FC236}">
                <a16:creationId xmlns:a16="http://schemas.microsoft.com/office/drawing/2014/main" id="{486189CC-D14A-E342-9C6D-D9514EAF0D7E}"/>
              </a:ext>
            </a:extLst>
          </p:cNvPr>
          <p:cNvSpPr txBox="1"/>
          <p:nvPr/>
        </p:nvSpPr>
        <p:spPr>
          <a:xfrm>
            <a:off x="9590440" y="518213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100 %</a:t>
            </a:r>
            <a:endParaRPr sz="800">
              <a:solidFill>
                <a:schemeClr val="bg1">
                  <a:lumMod val="85000"/>
                  <a:lumOff val="15000"/>
                </a:schemeClr>
              </a:solidFill>
            </a:endParaRPr>
          </a:p>
        </p:txBody>
      </p:sp>
      <p:sp>
        <p:nvSpPr>
          <p:cNvPr id="57" name="textruta 1">
            <a:extLst>
              <a:ext uri="{FF2B5EF4-FFF2-40B4-BE49-F238E27FC236}">
                <a16:creationId xmlns:a16="http://schemas.microsoft.com/office/drawing/2014/main" id="{F43B06DD-C4A0-C642-A1AF-4ECA070A86B0}"/>
              </a:ext>
            </a:extLst>
          </p:cNvPr>
          <p:cNvSpPr txBox="1"/>
          <p:nvPr/>
        </p:nvSpPr>
        <p:spPr>
          <a:xfrm>
            <a:off x="9590440" y="598069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95 %</a:t>
            </a:r>
            <a:endParaRPr sz="800">
              <a:solidFill>
                <a:schemeClr val="bg1">
                  <a:lumMod val="85000"/>
                  <a:lumOff val="15000"/>
                </a:schemeClr>
              </a:solidFill>
            </a:endParaRPr>
          </a:p>
        </p:txBody>
      </p:sp>
      <p:sp>
        <p:nvSpPr>
          <p:cNvPr id="58" name="textruta 2">
            <a:extLst>
              <a:ext uri="{FF2B5EF4-FFF2-40B4-BE49-F238E27FC236}">
                <a16:creationId xmlns:a16="http://schemas.microsoft.com/office/drawing/2014/main" id="{BACD1EA8-7A50-2445-81E8-7332B7D0778A}"/>
              </a:ext>
            </a:extLst>
          </p:cNvPr>
          <p:cNvSpPr txBox="1"/>
          <p:nvPr/>
        </p:nvSpPr>
        <p:spPr>
          <a:xfrm>
            <a:off x="9590440" y="63489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81 %</a:t>
            </a:r>
            <a:endParaRPr sz="800">
              <a:solidFill>
                <a:schemeClr val="bg1">
                  <a:lumMod val="85000"/>
                  <a:lumOff val="15000"/>
                </a:schemeClr>
              </a:solidFill>
            </a:endParaRPr>
          </a:p>
        </p:txBody>
      </p:sp>
      <p:sp>
        <p:nvSpPr>
          <p:cNvPr id="59" name="textruta 3">
            <a:extLst>
              <a:ext uri="{FF2B5EF4-FFF2-40B4-BE49-F238E27FC236}">
                <a16:creationId xmlns:a16="http://schemas.microsoft.com/office/drawing/2014/main" id="{E1062CD8-C030-644F-9703-C894ADC66372}"/>
              </a:ext>
            </a:extLst>
          </p:cNvPr>
          <p:cNvSpPr txBox="1"/>
          <p:nvPr/>
        </p:nvSpPr>
        <p:spPr>
          <a:xfrm>
            <a:off x="9590440" y="617046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95 %</a:t>
            </a:r>
            <a:endParaRPr sz="800">
              <a:solidFill>
                <a:schemeClr val="bg1">
                  <a:lumMod val="85000"/>
                  <a:lumOff val="15000"/>
                </a:schemeClr>
              </a:solidFill>
            </a:endParaRPr>
          </a:p>
        </p:txBody>
      </p:sp>
      <p:sp>
        <p:nvSpPr>
          <p:cNvPr id="60" name="textruta 2">
            <a:extLst>
              <a:ext uri="{FF2B5EF4-FFF2-40B4-BE49-F238E27FC236}">
                <a16:creationId xmlns:a16="http://schemas.microsoft.com/office/drawing/2014/main" id="{79728B03-5845-2C4F-871D-E042DFB65D13}"/>
              </a:ext>
            </a:extLst>
          </p:cNvPr>
          <p:cNvSpPr txBox="1"/>
          <p:nvPr/>
        </p:nvSpPr>
        <p:spPr>
          <a:xfrm>
            <a:off x="9590440" y="653833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100 %</a:t>
            </a:r>
            <a:endParaRPr sz="800">
              <a:solidFill>
                <a:schemeClr val="bg1">
                  <a:lumMod val="85000"/>
                  <a:lumOff val="15000"/>
                </a:schemeClr>
              </a:solidFill>
            </a:endParaRPr>
          </a:p>
        </p:txBody>
      </p:sp>
      <p:sp>
        <p:nvSpPr>
          <p:cNvPr id="61" name="textruta 2">
            <a:extLst>
              <a:ext uri="{FF2B5EF4-FFF2-40B4-BE49-F238E27FC236}">
                <a16:creationId xmlns:a16="http://schemas.microsoft.com/office/drawing/2014/main" id="{C4CD0341-2C98-1340-B01C-7A0F0BB10A37}"/>
              </a:ext>
            </a:extLst>
          </p:cNvPr>
          <p:cNvSpPr txBox="1"/>
          <p:nvPr/>
        </p:nvSpPr>
        <p:spPr>
          <a:xfrm>
            <a:off x="9590440" y="671992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100 %</a:t>
            </a:r>
            <a:endParaRPr sz="800">
              <a:solidFill>
                <a:schemeClr val="bg1">
                  <a:lumMod val="85000"/>
                  <a:lumOff val="15000"/>
                </a:schemeClr>
              </a:solidFill>
            </a:endParaRPr>
          </a:p>
        </p:txBody>
      </p:sp>
    </p:spTree>
    <p:extLst>
      <p:ext uri="{BB962C8B-B14F-4D97-AF65-F5344CB8AC3E}">
        <p14:creationId xmlns:p14="http://schemas.microsoft.com/office/powerpoint/2010/main" val="6495214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Diagram 18">
            <a:extLst>
              <a:ext uri="{FF2B5EF4-FFF2-40B4-BE49-F238E27FC236}">
                <a16:creationId xmlns:a16="http://schemas.microsoft.com/office/drawing/2014/main" id="{B84D9DBC-A7F1-5C4E-BAB0-2B680828191E}"/>
              </a:ext>
            </a:extLst>
          </p:cNvPr>
          <p:cNvGraphicFramePr/>
          <p:nvPr/>
        </p:nvGraphicFramePr>
        <p:xfrm>
          <a:off x="449184" y="1851155"/>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ruta 1">
            <a:extLst>
              <a:ext uri="{FF2B5EF4-FFF2-40B4-BE49-F238E27FC236}">
                <a16:creationId xmlns:a16="http://schemas.microsoft.com/office/drawing/2014/main" id="{DEF47999-9F07-5E49-A2EF-1CE6AE25A9E2}"/>
              </a:ext>
            </a:extLst>
          </p:cNvPr>
          <p:cNvSpPr txBox="1"/>
          <p:nvPr/>
        </p:nvSpPr>
        <p:spPr>
          <a:xfrm>
            <a:off x="511747" y="185115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Jag är nöjd med verksamheten i mitt barns skola</a:t>
            </a:r>
            <a:endParaRPr sz="1100" b="1">
              <a:solidFill>
                <a:schemeClr val="bg1"/>
              </a:solidFill>
            </a:endParaRPr>
          </a:p>
        </p:txBody>
      </p:sp>
      <p:graphicFrame>
        <p:nvGraphicFramePr>
          <p:cNvPr id="15" name="Diagram 14">
            <a:extLst>
              <a:ext uri="{FF2B5EF4-FFF2-40B4-BE49-F238E27FC236}">
                <a16:creationId xmlns:a16="http://schemas.microsoft.com/office/drawing/2014/main" id="{4B0ACE69-7164-0A4C-8811-ACFFE8367976}"/>
              </a:ext>
            </a:extLst>
          </p:cNvPr>
          <p:cNvGraphicFramePr/>
          <p:nvPr/>
        </p:nvGraphicFramePr>
        <p:xfrm>
          <a:off x="449184" y="4965795"/>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Diagram 17">
            <a:extLst>
              <a:ext uri="{FF2B5EF4-FFF2-40B4-BE49-F238E27FC236}">
                <a16:creationId xmlns:a16="http://schemas.microsoft.com/office/drawing/2014/main" id="{5A34F901-A4D9-7F41-A56D-D6C04EE88084}"/>
              </a:ext>
            </a:extLst>
          </p:cNvPr>
          <p:cNvGraphicFramePr/>
          <p:nvPr/>
        </p:nvGraphicFramePr>
        <p:xfrm>
          <a:off x="449184" y="3408475"/>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ruta 1">
            <a:extLst>
              <a:ext uri="{FF2B5EF4-FFF2-40B4-BE49-F238E27FC236}">
                <a16:creationId xmlns:a16="http://schemas.microsoft.com/office/drawing/2014/main" id="{F0BCEAAF-A4A1-9A44-A4ED-32A8DF11B9AC}"/>
              </a:ext>
            </a:extLst>
          </p:cNvPr>
          <p:cNvSpPr txBox="1"/>
          <p:nvPr/>
        </p:nvSpPr>
        <p:spPr>
          <a:xfrm>
            <a:off x="9564570" y="214923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100 %</a:t>
            </a:r>
            <a:endParaRPr sz="800">
              <a:solidFill>
                <a:schemeClr val="bg1">
                  <a:lumMod val="85000"/>
                  <a:lumOff val="15000"/>
                </a:schemeClr>
              </a:solidFill>
            </a:endParaRPr>
          </a:p>
        </p:txBody>
      </p:sp>
      <p:sp>
        <p:nvSpPr>
          <p:cNvPr id="10" name="textruta 2">
            <a:extLst>
              <a:ext uri="{FF2B5EF4-FFF2-40B4-BE49-F238E27FC236}">
                <a16:creationId xmlns:a16="http://schemas.microsoft.com/office/drawing/2014/main" id="{00FAC349-C026-E24B-B83E-43ECAD524854}"/>
              </a:ext>
            </a:extLst>
          </p:cNvPr>
          <p:cNvSpPr txBox="1"/>
          <p:nvPr/>
        </p:nvSpPr>
        <p:spPr>
          <a:xfrm>
            <a:off x="9564570" y="276577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100 %</a:t>
            </a:r>
            <a:endParaRPr sz="800">
              <a:solidFill>
                <a:schemeClr val="bg1">
                  <a:lumMod val="85000"/>
                  <a:lumOff val="15000"/>
                </a:schemeClr>
              </a:solidFill>
            </a:endParaRPr>
          </a:p>
        </p:txBody>
      </p:sp>
      <p:sp>
        <p:nvSpPr>
          <p:cNvPr id="11" name="textruta 3">
            <a:extLst>
              <a:ext uri="{FF2B5EF4-FFF2-40B4-BE49-F238E27FC236}">
                <a16:creationId xmlns:a16="http://schemas.microsoft.com/office/drawing/2014/main" id="{0E119A13-8B12-8C4D-B155-41BDBB9357CF}"/>
              </a:ext>
            </a:extLst>
          </p:cNvPr>
          <p:cNvSpPr txBox="1"/>
          <p:nvPr/>
        </p:nvSpPr>
        <p:spPr>
          <a:xfrm>
            <a:off x="9564570" y="247475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100 %</a:t>
            </a:r>
            <a:endParaRPr sz="800">
              <a:solidFill>
                <a:schemeClr val="bg1">
                  <a:lumMod val="85000"/>
                  <a:lumOff val="15000"/>
                </a:schemeClr>
              </a:solidFill>
            </a:endParaRPr>
          </a:p>
        </p:txBody>
      </p:sp>
      <p:sp>
        <p:nvSpPr>
          <p:cNvPr id="22" name="textruta 4">
            <a:extLst>
              <a:ext uri="{FF2B5EF4-FFF2-40B4-BE49-F238E27FC236}">
                <a16:creationId xmlns:a16="http://schemas.microsoft.com/office/drawing/2014/main" id="{F4BA9AE9-DB84-4641-8831-23FFC27E78B7}"/>
              </a:ext>
            </a:extLst>
          </p:cNvPr>
          <p:cNvSpPr txBox="1"/>
          <p:nvPr/>
        </p:nvSpPr>
        <p:spPr>
          <a:xfrm>
            <a:off x="511747" y="3430132"/>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Jag kan rekommendera mitt barns skola</a:t>
            </a:r>
            <a:endParaRPr sz="1100" b="1">
              <a:solidFill>
                <a:schemeClr val="bg1"/>
              </a:solidFill>
            </a:endParaRPr>
          </a:p>
        </p:txBody>
      </p:sp>
      <p:sp>
        <p:nvSpPr>
          <p:cNvPr id="26" name="textruta 4">
            <a:extLst>
              <a:ext uri="{FF2B5EF4-FFF2-40B4-BE49-F238E27FC236}">
                <a16:creationId xmlns:a16="http://schemas.microsoft.com/office/drawing/2014/main" id="{A54B5A63-A8AE-F34C-BDD6-E3C3CD207CBD}"/>
              </a:ext>
            </a:extLst>
          </p:cNvPr>
          <p:cNvSpPr txBox="1"/>
          <p:nvPr/>
        </p:nvSpPr>
        <p:spPr>
          <a:xfrm>
            <a:off x="511747" y="496248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Mitt barn går på den skola som jag vill</a:t>
            </a:r>
            <a:endParaRPr sz="1100" b="1">
              <a:solidFill>
                <a:schemeClr val="bg1"/>
              </a:solidFill>
            </a:endParaRPr>
          </a:p>
        </p:txBody>
      </p:sp>
      <p:sp>
        <p:nvSpPr>
          <p:cNvPr id="27" name="textruta 26">
            <a:extLst>
              <a:ext uri="{FF2B5EF4-FFF2-40B4-BE49-F238E27FC236}">
                <a16:creationId xmlns:a16="http://schemas.microsoft.com/office/drawing/2014/main" id="{38C0C13A-2447-9A45-9D06-DBDAF4ADF5D0}"/>
              </a:ext>
            </a:extLst>
          </p:cNvPr>
          <p:cNvSpPr txBox="1"/>
          <p:nvPr/>
        </p:nvSpPr>
        <p:spPr>
          <a:xfrm>
            <a:off x="9618736" y="1619149"/>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AEE350DD-1C63-4C48-BD8E-8319651245B5}"/>
              </a:ext>
            </a:extLst>
          </p:cNvPr>
          <p:cNvSpPr txBox="1"/>
          <p:nvPr/>
        </p:nvSpPr>
        <p:spPr>
          <a:xfrm>
            <a:off x="9564570" y="36898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100 %</a:t>
            </a:r>
            <a:endParaRPr sz="800">
              <a:solidFill>
                <a:schemeClr val="bg1">
                  <a:lumMod val="85000"/>
                  <a:lumOff val="15000"/>
                </a:schemeClr>
              </a:solidFill>
            </a:endParaRPr>
          </a:p>
        </p:txBody>
      </p:sp>
      <p:sp>
        <p:nvSpPr>
          <p:cNvPr id="29" name="textruta 2">
            <a:extLst>
              <a:ext uri="{FF2B5EF4-FFF2-40B4-BE49-F238E27FC236}">
                <a16:creationId xmlns:a16="http://schemas.microsoft.com/office/drawing/2014/main" id="{A2971B9F-4D1A-1E4C-83AF-01C8C845B54B}"/>
              </a:ext>
            </a:extLst>
          </p:cNvPr>
          <p:cNvSpPr txBox="1"/>
          <p:nvPr/>
        </p:nvSpPr>
        <p:spPr>
          <a:xfrm>
            <a:off x="9564570" y="430641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100 %</a:t>
            </a:r>
            <a:endParaRPr sz="800">
              <a:solidFill>
                <a:schemeClr val="bg1">
                  <a:lumMod val="85000"/>
                  <a:lumOff val="15000"/>
                </a:schemeClr>
              </a:solidFill>
            </a:endParaRPr>
          </a:p>
        </p:txBody>
      </p:sp>
      <p:sp>
        <p:nvSpPr>
          <p:cNvPr id="30" name="textruta 3">
            <a:extLst>
              <a:ext uri="{FF2B5EF4-FFF2-40B4-BE49-F238E27FC236}">
                <a16:creationId xmlns:a16="http://schemas.microsoft.com/office/drawing/2014/main" id="{1E924E3B-D8D9-9F41-86D1-A75FA027E811}"/>
              </a:ext>
            </a:extLst>
          </p:cNvPr>
          <p:cNvSpPr txBox="1"/>
          <p:nvPr/>
        </p:nvSpPr>
        <p:spPr>
          <a:xfrm>
            <a:off x="9564570" y="401540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100 %</a:t>
            </a:r>
            <a:endParaRPr sz="800">
              <a:solidFill>
                <a:schemeClr val="bg1">
                  <a:lumMod val="85000"/>
                  <a:lumOff val="15000"/>
                </a:schemeClr>
              </a:solidFill>
            </a:endParaRPr>
          </a:p>
        </p:txBody>
      </p:sp>
      <p:sp>
        <p:nvSpPr>
          <p:cNvPr id="31" name="textruta 1">
            <a:extLst>
              <a:ext uri="{FF2B5EF4-FFF2-40B4-BE49-F238E27FC236}">
                <a16:creationId xmlns:a16="http://schemas.microsoft.com/office/drawing/2014/main" id="{AE1A457B-EFEC-0D42-8488-AA2019BA9B42}"/>
              </a:ext>
            </a:extLst>
          </p:cNvPr>
          <p:cNvSpPr txBox="1"/>
          <p:nvPr/>
        </p:nvSpPr>
        <p:spPr>
          <a:xfrm>
            <a:off x="9564570" y="52530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100 %</a:t>
            </a:r>
            <a:endParaRPr sz="800">
              <a:solidFill>
                <a:schemeClr val="bg1">
                  <a:lumMod val="85000"/>
                  <a:lumOff val="15000"/>
                </a:schemeClr>
              </a:solidFill>
            </a:endParaRPr>
          </a:p>
        </p:txBody>
      </p:sp>
      <p:sp>
        <p:nvSpPr>
          <p:cNvPr id="32" name="textruta 2">
            <a:extLst>
              <a:ext uri="{FF2B5EF4-FFF2-40B4-BE49-F238E27FC236}">
                <a16:creationId xmlns:a16="http://schemas.microsoft.com/office/drawing/2014/main" id="{DB2DAED2-5C70-9047-B188-1E6CF5788426}"/>
              </a:ext>
            </a:extLst>
          </p:cNvPr>
          <p:cNvSpPr txBox="1"/>
          <p:nvPr/>
        </p:nvSpPr>
        <p:spPr>
          <a:xfrm>
            <a:off x="9564570" y="586956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100 %</a:t>
            </a:r>
            <a:endParaRPr sz="800">
              <a:solidFill>
                <a:schemeClr val="bg1">
                  <a:lumMod val="85000"/>
                  <a:lumOff val="15000"/>
                </a:schemeClr>
              </a:solidFill>
            </a:endParaRPr>
          </a:p>
        </p:txBody>
      </p:sp>
      <p:sp>
        <p:nvSpPr>
          <p:cNvPr id="33" name="textruta 3">
            <a:extLst>
              <a:ext uri="{FF2B5EF4-FFF2-40B4-BE49-F238E27FC236}">
                <a16:creationId xmlns:a16="http://schemas.microsoft.com/office/drawing/2014/main" id="{BBF3F1F6-B9D7-EB47-BB0A-1B287CDD4DFC}"/>
              </a:ext>
            </a:extLst>
          </p:cNvPr>
          <p:cNvSpPr txBox="1"/>
          <p:nvPr/>
        </p:nvSpPr>
        <p:spPr>
          <a:xfrm>
            <a:off x="9564570" y="557854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100 %</a:t>
            </a:r>
            <a:endParaRPr sz="800">
              <a:solidFill>
                <a:schemeClr val="bg1">
                  <a:lumMod val="85000"/>
                  <a:lumOff val="15000"/>
                </a:schemeClr>
              </a:solidFill>
            </a:endParaRPr>
          </a:p>
        </p:txBody>
      </p:sp>
      <p:sp>
        <p:nvSpPr>
          <p:cNvPr id="21" name="textruta 20">
            <a:extLst>
              <a:ext uri="{FF2B5EF4-FFF2-40B4-BE49-F238E27FC236}">
                <a16:creationId xmlns:a16="http://schemas.microsoft.com/office/drawing/2014/main" id="{66FB4B9A-E144-8E44-A9CD-B147B20287CA}"/>
              </a:ext>
            </a:extLst>
          </p:cNvPr>
          <p:cNvSpPr txBox="1"/>
          <p:nvPr/>
        </p:nvSpPr>
        <p:spPr>
          <a:xfrm>
            <a:off x="444860" y="544012"/>
            <a:ext cx="6116948" cy="408253"/>
          </a:xfrm>
          <a:prstGeom prst="rect">
            <a:avLst/>
          </a:prstGeom>
          <a:noFill/>
        </p:spPr>
        <p:txBody>
          <a:bodyPr wrap="square" rtlCol="0">
            <a:spAutoFit/>
          </a:bodyPr>
          <a:lstStyle/>
          <a:p>
            <a:r>
              <a:rPr lang="sv-SE" dirty="0">
                <a:solidFill>
                  <a:schemeClr val="bg1"/>
                </a:solidFill>
                <a:latin typeface="+mj-lt"/>
              </a:rPr>
              <a:t>4.3. Jämförelse per kön</a:t>
            </a:r>
            <a:endParaRPr lang="sv-SE" dirty="0">
              <a:solidFill>
                <a:schemeClr val="bg1"/>
              </a:solidFill>
              <a:highlight>
                <a:srgbClr val="FF0000"/>
              </a:highlight>
              <a:latin typeface="+mj-lt"/>
            </a:endParaRPr>
          </a:p>
        </p:txBody>
      </p:sp>
      <p:sp>
        <p:nvSpPr>
          <p:cNvPr id="23" name="textruta 22">
            <a:extLst>
              <a:ext uri="{FF2B5EF4-FFF2-40B4-BE49-F238E27FC236}">
                <a16:creationId xmlns:a16="http://schemas.microsoft.com/office/drawing/2014/main" id="{2F4BD28F-11B6-A042-8148-6100C067FDCB}"/>
              </a:ext>
            </a:extLst>
          </p:cNvPr>
          <p:cNvSpPr txBox="1"/>
          <p:nvPr/>
        </p:nvSpPr>
        <p:spPr>
          <a:xfrm>
            <a:off x="444861" y="1039188"/>
            <a:ext cx="4531479" cy="276999"/>
          </a:xfrm>
          <a:prstGeom prst="rect">
            <a:avLst/>
          </a:prstGeom>
          <a:noFill/>
        </p:spPr>
        <p:txBody>
          <a:bodyPr wrap="square" rtlCol="0">
            <a:spAutoFit/>
          </a:bodyPr>
          <a:lstStyle/>
          <a:p>
            <a:r>
              <a:rPr lang="sv-SE" sz="1200" b="1" dirty="0">
                <a:solidFill>
                  <a:schemeClr val="bg1"/>
                </a:solidFill>
                <a:latin typeface="+mn-lt"/>
              </a:rPr>
              <a:t>Övergripande frågor</a:t>
            </a:r>
          </a:p>
        </p:txBody>
      </p:sp>
    </p:spTree>
    <p:extLst>
      <p:ext uri="{BB962C8B-B14F-4D97-AF65-F5344CB8AC3E}">
        <p14:creationId xmlns:p14="http://schemas.microsoft.com/office/powerpoint/2010/main" val="3640569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Kunskaper</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Skolarbetet är stimulerande för mitt barn</a:t>
            </a:r>
            <a:endParaRPr sz="1100"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Lärarna är bra på att väcka mitt barns intresse för skolarbete</a:t>
            </a:r>
            <a:endParaRPr sz="1100"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Lärarna är engagerade i mitt barns utveckling</a:t>
            </a:r>
            <a:endParaRPr sz="1100"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Mitt barn får det stöd och den hjälp som behövs</a:t>
            </a:r>
            <a:endParaRPr sz="1100"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90 %</a:t>
            </a:r>
            <a:endParaRPr sz="8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92 %</a:t>
            </a:r>
            <a:endParaRPr sz="8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88 %</a:t>
            </a:r>
            <a:endParaRPr sz="8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90 %</a:t>
            </a:r>
            <a:endParaRPr sz="8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92 %</a:t>
            </a:r>
            <a:endParaRPr sz="8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88 %</a:t>
            </a:r>
            <a:endParaRPr sz="800">
              <a:solidFill>
                <a:schemeClr val="bg1">
                  <a:lumMod val="85000"/>
                  <a:lumOff val="15000"/>
                </a:schemeClr>
              </a:solidFill>
            </a:endParaRPr>
          </a:p>
        </p:txBody>
      </p:sp>
      <p:graphicFrame>
        <p:nvGraphicFramePr>
          <p:cNvPr id="35" name="Diagram 34">
            <a:extLst>
              <a:ext uri="{FF2B5EF4-FFF2-40B4-BE49-F238E27FC236}">
                <a16:creationId xmlns:a16="http://schemas.microsoft.com/office/drawing/2014/main" id="{8F044AC0-ABA0-6D41-BE9E-9F0EB3053A6F}"/>
              </a:ext>
            </a:extLst>
          </p:cNvPr>
          <p:cNvGraphicFramePr/>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95 %</a:t>
            </a:r>
            <a:endParaRPr sz="8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100 %</a:t>
            </a:r>
            <a:endParaRPr sz="8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88 %</a:t>
            </a:r>
            <a:endParaRPr sz="8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90 %</a:t>
            </a:r>
            <a:endParaRPr sz="8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85 %</a:t>
            </a:r>
            <a:endParaRPr sz="8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100 %</a:t>
            </a:r>
            <a:endParaRPr sz="800">
              <a:solidFill>
                <a:schemeClr val="bg1">
                  <a:lumMod val="85000"/>
                  <a:lumOff val="15000"/>
                </a:schemeClr>
              </a:solidFill>
            </a:endParaRPr>
          </a:p>
        </p:txBody>
      </p:sp>
    </p:spTree>
    <p:extLst>
      <p:ext uri="{BB962C8B-B14F-4D97-AF65-F5344CB8AC3E}">
        <p14:creationId xmlns:p14="http://schemas.microsoft.com/office/powerpoint/2010/main" val="1319057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ACF070D2-108C-E147-A4BB-ACDC260E594B}"/>
              </a:ext>
            </a:extLst>
          </p:cNvPr>
          <p:cNvSpPr>
            <a:spLocks noGrp="1"/>
          </p:cNvSpPr>
          <p:nvPr>
            <p:ph type="title" idx="4294967295"/>
          </p:nvPr>
        </p:nvSpPr>
        <p:spPr>
          <a:xfrm>
            <a:off x="692035" y="459865"/>
            <a:ext cx="6611049" cy="633676"/>
          </a:xfrm>
        </p:spPr>
        <p:txBody>
          <a:bodyPr/>
          <a:lstStyle/>
          <a:p>
            <a:r>
              <a:rPr lang="sv-SE" b="0" dirty="0"/>
              <a:t>3. Sammanfattning</a:t>
            </a:r>
          </a:p>
        </p:txBody>
      </p:sp>
      <p:sp>
        <p:nvSpPr>
          <p:cNvPr id="18" name="textruta 17">
            <a:extLst>
              <a:ext uri="{FF2B5EF4-FFF2-40B4-BE49-F238E27FC236}">
                <a16:creationId xmlns:a16="http://schemas.microsoft.com/office/drawing/2014/main" id="{7E5FCCAA-B3D2-6244-BC6A-F23A90ADDC10}"/>
              </a:ext>
            </a:extLst>
          </p:cNvPr>
          <p:cNvSpPr txBox="1"/>
          <p:nvPr/>
        </p:nvSpPr>
        <p:spPr>
          <a:xfrm>
            <a:off x="692035" y="1216652"/>
            <a:ext cx="9307743" cy="1200329"/>
          </a:xfrm>
          <a:prstGeom prst="rect">
            <a:avLst/>
          </a:prstGeom>
          <a:noFill/>
        </p:spPr>
        <p:txBody>
          <a:bodyPr wrap="square" numCol="2" spcCol="360000" rtlCol="0">
            <a:spAutoFit/>
          </a:bodyPr>
          <a:lstStyle/>
          <a:p>
            <a:r>
              <a:rPr lang="sv-SE" sz="1200" dirty="0">
                <a:solidFill>
                  <a:schemeClr val="bg1"/>
                </a:solidFill>
                <a:latin typeface="+mn-lt"/>
              </a:rPr>
              <a:t>I spindeldiagrammet nedan redovisas medelvärden för varje målområde totalt samt för {{Kommuns}} kommun ({{årskurs}}) totalt. Skalan är 1-4 och 4 är det högsta värdet.</a:t>
            </a:r>
          </a:p>
          <a:p>
            <a:r>
              <a:rPr lang="sv-SE" sz="1200" dirty="0">
                <a:solidFill>
                  <a:schemeClr val="bg1"/>
                </a:solidFill>
                <a:latin typeface="+mn-lt"/>
              </a:rPr>
              <a:t> </a:t>
            </a:r>
          </a:p>
          <a:p>
            <a:r>
              <a:rPr lang="sv-SE" sz="1200" dirty="0">
                <a:solidFill>
                  <a:schemeClr val="bg1"/>
                </a:solidFill>
                <a:latin typeface="+mn-lt"/>
              </a:rPr>
              <a:t>Det område som för </a:t>
            </a:r>
            <a:r>
              <a:rPr lang="sv-SE" sz="1200" dirty="0" err="1">
                <a:solidFill>
                  <a:schemeClr val="bg1"/>
                </a:solidFill>
                <a:latin typeface="+mn-lt"/>
              </a:rPr>
              <a:t>{{Enhet}} </a:t>
            </a:r>
            <a:r>
              <a:rPr lang="sv-SE" sz="1200" dirty="0">
                <a:solidFill>
                  <a:schemeClr val="bg1"/>
                </a:solidFill>
                <a:latin typeface="+mn-lt"/>
              </a:rPr>
              <a:t>skiljer mest mot kommunens resultat är ”{{jämförelse_område_kommun}}". </a:t>
            </a:r>
          </a:p>
          <a:p>
            <a:r>
              <a:rPr lang="sv-SE" sz="1200" dirty="0">
                <a:solidFill>
                  <a:schemeClr val="bg1"/>
                </a:solidFill>
                <a:latin typeface="+mn-lt"/>
              </a:rPr>
              <a:t>{{jämförelse_område_år}}</a:t>
            </a:r>
          </a:p>
          <a:p>
            <a:endParaRPr lang="sv-SE" sz="1100" dirty="0">
              <a:solidFill>
                <a:schemeClr val="bg1"/>
              </a:solidFill>
              <a:latin typeface="+mn-lt"/>
            </a:endParaRPr>
          </a:p>
          <a:p>
            <a:endParaRPr lang="sv-SE" sz="1100" dirty="0">
              <a:solidFill>
                <a:schemeClr val="bg1"/>
              </a:solidFill>
              <a:latin typeface="+mn-lt"/>
            </a:endParaRPr>
          </a:p>
          <a:p>
            <a:endParaRPr lang="sv-SE" sz="1100" dirty="0">
              <a:solidFill>
                <a:schemeClr val="bg1"/>
              </a:solidFill>
              <a:latin typeface="+mn-lt"/>
            </a:endParaRPr>
          </a:p>
        </p:txBody>
      </p:sp>
      <p:sp>
        <p:nvSpPr>
          <p:cNvPr id="19" name="textruta 18">
            <a:extLst>
              <a:ext uri="{FF2B5EF4-FFF2-40B4-BE49-F238E27FC236}">
                <a16:creationId xmlns:a16="http://schemas.microsoft.com/office/drawing/2014/main" id="{3656FBC8-97F7-724B-9036-9119130E8175}"/>
              </a:ext>
            </a:extLst>
          </p:cNvPr>
          <p:cNvSpPr txBox="1"/>
          <p:nvPr/>
        </p:nvSpPr>
        <p:spPr>
          <a:xfrm>
            <a:off x="692035" y="3454045"/>
            <a:ext cx="3794760" cy="246221"/>
          </a:xfrm>
          <a:prstGeom prst="rect">
            <a:avLst/>
          </a:prstGeom>
          <a:noFill/>
        </p:spPr>
        <p:txBody>
          <a:bodyPr wrap="square" rtlCol="0">
            <a:spAutoFit/>
          </a:bodyPr>
          <a:lstStyle/>
          <a:p>
            <a:r>
              <a:rPr lang="sv-SE" sz="1000" dirty="0">
                <a:solidFill>
                  <a:schemeClr val="bg1"/>
                </a:solidFill>
                <a:latin typeface="+mj-lt"/>
              </a:rPr>
              <a:t>3.1 Alla målområden – Jämförelse med kommunen</a:t>
            </a:r>
          </a:p>
        </p:txBody>
      </p:sp>
      <p:sp>
        <p:nvSpPr>
          <p:cNvPr id="21" name="textruta 20">
            <a:extLst>
              <a:ext uri="{FF2B5EF4-FFF2-40B4-BE49-F238E27FC236}">
                <a16:creationId xmlns:a16="http://schemas.microsoft.com/office/drawing/2014/main" id="{DAEF21B8-B61B-6943-A669-4B41A158DEB1}"/>
              </a:ext>
            </a:extLst>
          </p:cNvPr>
          <p:cNvSpPr txBox="1"/>
          <p:nvPr/>
        </p:nvSpPr>
        <p:spPr>
          <a:xfrm>
            <a:off x="5534980" y="3454045"/>
            <a:ext cx="4319507" cy="246221"/>
          </a:xfrm>
          <a:prstGeom prst="rect">
            <a:avLst/>
          </a:prstGeom>
          <a:noFill/>
        </p:spPr>
        <p:txBody>
          <a:bodyPr wrap="square" rtlCol="0">
            <a:spAutoFit/>
          </a:bodyPr>
          <a:lstStyle/>
          <a:p>
            <a:r>
              <a:rPr lang="sv-SE" sz="1000" dirty="0">
                <a:solidFill>
                  <a:schemeClr val="bg1"/>
                </a:solidFill>
                <a:latin typeface="+mj-lt"/>
              </a:rPr>
              <a:t>3.2 Alla målområden – Utveckling över tid</a:t>
            </a:r>
          </a:p>
        </p:txBody>
      </p:sp>
      <p:sp>
        <p:nvSpPr>
          <p:cNvPr id="25" name="textruta 1">
            <a:extLst>
              <a:ext uri="{FF2B5EF4-FFF2-40B4-BE49-F238E27FC236}">
                <a16:creationId xmlns:a16="http://schemas.microsoft.com/office/drawing/2014/main" id="{C3B4EDED-E6AE-DB42-A384-3EE9DD7940B7}"/>
              </a:ext>
            </a:extLst>
          </p:cNvPr>
          <p:cNvSpPr txBox="1"/>
          <p:nvPr/>
        </p:nvSpPr>
        <p:spPr>
          <a:xfrm>
            <a:off x="4985609" y="3745988"/>
            <a:ext cx="4893502" cy="2043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v-SE" sz="900">
                <a:solidFill>
                  <a:schemeClr val="bg1">
                    <a:lumMod val="95000"/>
                    <a:lumOff val="5000"/>
                  </a:schemeClr>
                </a:solidFill>
              </a:rPr>
              <a:t>{{Enhet}}</a:t>
            </a:r>
            <a:endParaRPr sz="900">
              <a:solidFill>
                <a:schemeClr val="bg1">
                  <a:lumMod val="95000"/>
                  <a:lumOff val="5000"/>
                </a:schemeClr>
              </a:solidFill>
            </a:endParaRPr>
          </a:p>
        </p:txBody>
      </p:sp>
      <p:sp>
        <p:nvSpPr>
          <p:cNvPr id="26" name="textruta 1">
            <a:extLst>
              <a:ext uri="{FF2B5EF4-FFF2-40B4-BE49-F238E27FC236}">
                <a16:creationId xmlns:a16="http://schemas.microsoft.com/office/drawing/2014/main" id="{908928E2-D6A0-454F-AFCF-9D6D77510527}"/>
              </a:ext>
            </a:extLst>
          </p:cNvPr>
          <p:cNvSpPr txBox="1"/>
          <p:nvPr/>
        </p:nvSpPr>
        <p:spPr>
          <a:xfrm>
            <a:off x="325979" y="3741496"/>
            <a:ext cx="4659630" cy="2043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v-SE" sz="900">
                <a:solidFill>
                  <a:schemeClr val="bg1">
                    <a:lumMod val="95000"/>
                    <a:lumOff val="5000"/>
                  </a:schemeClr>
                </a:solidFill>
              </a:rPr>
              <a:t>{{Enhet}}</a:t>
            </a:r>
            <a:endParaRPr sz="900">
              <a:solidFill>
                <a:schemeClr val="bg1">
                  <a:lumMod val="95000"/>
                  <a:lumOff val="5000"/>
                </a:schemeClr>
              </a:solidFill>
            </a:endParaRPr>
          </a:p>
        </p:txBody>
      </p:sp>
      <p:grpSp>
        <p:nvGrpSpPr>
          <p:cNvPr id="14" name="Grupp 13">
            <a:extLst>
              <a:ext uri="{FF2B5EF4-FFF2-40B4-BE49-F238E27FC236}">
                <a16:creationId xmlns:a16="http://schemas.microsoft.com/office/drawing/2014/main" id="{E0E5DF1F-08A6-EA4D-831D-A09B88E7FACF}"/>
              </a:ext>
            </a:extLst>
          </p:cNvPr>
          <p:cNvGrpSpPr/>
          <p:nvPr/>
        </p:nvGrpSpPr>
        <p:grpSpPr>
          <a:xfrm>
            <a:off x="4985609" y="3810001"/>
            <a:ext cx="4893502" cy="3134396"/>
            <a:chOff x="320324" y="3657601"/>
            <a:chExt cx="4893502" cy="3134396"/>
          </a:xfrm>
        </p:grpSpPr>
        <p:sp>
          <p:nvSpPr>
            <p:cNvPr id="16" name="Blockbåge 15">
              <a:extLst>
                <a:ext uri="{FF2B5EF4-FFF2-40B4-BE49-F238E27FC236}">
                  <a16:creationId xmlns:a16="http://schemas.microsoft.com/office/drawing/2014/main" id="{B9E47635-C385-0E40-BAA5-9D19E1AEE52B}"/>
                </a:ext>
              </a:extLst>
            </p:cNvPr>
            <p:cNvSpPr>
              <a:spLocks noChangeAspect="1"/>
            </p:cNvSpPr>
            <p:nvPr/>
          </p:nvSpPr>
          <p:spPr>
            <a:xfrm>
              <a:off x="1669463" y="4462224"/>
              <a:ext cx="2123846" cy="2123846"/>
            </a:xfrm>
            <a:prstGeom prst="blockArc">
              <a:avLst>
                <a:gd name="adj1" fmla="val 1240558"/>
                <a:gd name="adj2" fmla="val 1213578"/>
                <a:gd name="adj3" fmla="val 43724"/>
              </a:avLst>
            </a:prstGeom>
            <a:solidFill>
              <a:srgbClr val="B6D7D3"/>
            </a:solidFill>
            <a:ln cap="sq">
              <a:solidFill>
                <a:srgbClr val="B6D7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sv-SE">
                <a:solidFill>
                  <a:schemeClr val="tx1"/>
                </a:solidFill>
              </a:endParaRPr>
            </a:p>
          </p:txBody>
        </p:sp>
        <p:graphicFrame>
          <p:nvGraphicFramePr>
            <p:cNvPr id="17" name="Diagram 16">
              <a:extLst>
                <a:ext uri="{FF2B5EF4-FFF2-40B4-BE49-F238E27FC236}">
                  <a16:creationId xmlns:a16="http://schemas.microsoft.com/office/drawing/2014/main" id="{3E1ADAF9-2C7A-4048-8D6C-88242F71DD14}"/>
                </a:ext>
              </a:extLst>
            </p:cNvPr>
            <p:cNvGraphicFramePr/>
            <p:nvPr>
              <p:extLst>
                <p:ext uri="{D42A27DB-BD31-4B8C-83A1-F6EECF244321}">
                  <p14:modId xmlns:p14="http://schemas.microsoft.com/office/powerpoint/2010/main" val="124495308"/>
                </p:ext>
              </p:extLst>
            </p:nvPr>
          </p:nvGraphicFramePr>
          <p:xfrm>
            <a:off x="320324" y="3657601"/>
            <a:ext cx="4893502" cy="3134396"/>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27" name="Grupp 26">
            <a:extLst>
              <a:ext uri="{FF2B5EF4-FFF2-40B4-BE49-F238E27FC236}">
                <a16:creationId xmlns:a16="http://schemas.microsoft.com/office/drawing/2014/main" id="{76A44495-0031-774B-94EC-C0F72EE05C46}"/>
              </a:ext>
            </a:extLst>
          </p:cNvPr>
          <p:cNvGrpSpPr/>
          <p:nvPr/>
        </p:nvGrpSpPr>
        <p:grpSpPr>
          <a:xfrm>
            <a:off x="142664" y="3779837"/>
            <a:ext cx="4893502" cy="3134396"/>
            <a:chOff x="320324" y="3657601"/>
            <a:chExt cx="4893502" cy="3134396"/>
          </a:xfrm>
        </p:grpSpPr>
        <p:sp>
          <p:nvSpPr>
            <p:cNvPr id="28" name="Blockbåge 27">
              <a:extLst>
                <a:ext uri="{FF2B5EF4-FFF2-40B4-BE49-F238E27FC236}">
                  <a16:creationId xmlns:a16="http://schemas.microsoft.com/office/drawing/2014/main" id="{913EADCE-5AE3-C94C-9E5F-5B8F81B51FC7}"/>
                </a:ext>
              </a:extLst>
            </p:cNvPr>
            <p:cNvSpPr>
              <a:spLocks noChangeAspect="1"/>
            </p:cNvSpPr>
            <p:nvPr/>
          </p:nvSpPr>
          <p:spPr>
            <a:xfrm>
              <a:off x="1669463" y="4462224"/>
              <a:ext cx="2123846" cy="2123846"/>
            </a:xfrm>
            <a:prstGeom prst="blockArc">
              <a:avLst>
                <a:gd name="adj1" fmla="val 1240558"/>
                <a:gd name="adj2" fmla="val 1213578"/>
                <a:gd name="adj3" fmla="val 43724"/>
              </a:avLst>
            </a:prstGeom>
            <a:solidFill>
              <a:srgbClr val="B6D7D3"/>
            </a:solidFill>
            <a:ln cap="sq">
              <a:solidFill>
                <a:srgbClr val="B6D7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sv-SE">
                <a:solidFill>
                  <a:schemeClr val="tx1"/>
                </a:solidFill>
              </a:endParaRPr>
            </a:p>
          </p:txBody>
        </p:sp>
        <p:graphicFrame>
          <p:nvGraphicFramePr>
            <p:cNvPr id="29" name="Diagram 28">
              <a:extLst>
                <a:ext uri="{FF2B5EF4-FFF2-40B4-BE49-F238E27FC236}">
                  <a16:creationId xmlns:a16="http://schemas.microsoft.com/office/drawing/2014/main" id="{95F2F10C-13BD-1D4D-B645-E8485FF91333}"/>
                </a:ext>
              </a:extLst>
            </p:cNvPr>
            <p:cNvGraphicFramePr/>
            <p:nvPr>
              <p:extLst>
                <p:ext uri="{D42A27DB-BD31-4B8C-83A1-F6EECF244321}">
                  <p14:modId xmlns:p14="http://schemas.microsoft.com/office/powerpoint/2010/main" val="3033723633"/>
                </p:ext>
              </p:extLst>
            </p:nvPr>
          </p:nvGraphicFramePr>
          <p:xfrm>
            <a:off x="320324" y="3657601"/>
            <a:ext cx="4893502" cy="3134396"/>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val="20667978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Kunskaper, forts.</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Mitt barn får utmaningar i skolarbetet</a:t>
            </a:r>
            <a:endParaRPr sz="1100"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 </a:t>
            </a:r>
            <a:endParaRPr sz="1100"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 </a:t>
            </a:r>
            <a:endParaRPr sz="1100"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 </a:t>
            </a:r>
            <a:endParaRPr sz="1100"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
            </a:r>
            <a:endParaRPr sz="8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
            </a:r>
            <a:endParaRPr sz="8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
            </a:r>
            <a:endParaRPr sz="8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
            </a:r>
            <a:endParaRPr sz="8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
            </a:r>
            <a:endParaRPr sz="8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
            </a:r>
            <a:endParaRPr sz="8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
            </a:r>
            <a:endParaRPr sz="8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
            </a:r>
            <a:endParaRPr sz="8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
            </a:r>
            <a:endParaRPr sz="8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81 %</a:t>
            </a:r>
            <a:endParaRPr sz="8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77 %</a:t>
            </a:r>
            <a:endParaRPr sz="8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88 %</a:t>
            </a:r>
            <a:endParaRPr sz="800">
              <a:solidFill>
                <a:schemeClr val="bg1">
                  <a:lumMod val="85000"/>
                  <a:lumOff val="15000"/>
                </a:schemeClr>
              </a:solidFill>
            </a:endParaRPr>
          </a:p>
        </p:txBody>
      </p:sp>
    </p:spTree>
    <p:extLst>
      <p:ext uri="{BB962C8B-B14F-4D97-AF65-F5344CB8AC3E}">
        <p14:creationId xmlns:p14="http://schemas.microsoft.com/office/powerpoint/2010/main" val="1893973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Elevernas ansvar och inflytande</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Mitt barn är med och planerar sitt eget skolarbete</a:t>
            </a:r>
            <a:endParaRPr sz="1100"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 </a:t>
            </a:r>
            <a:endParaRPr sz="1100"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 </a:t>
            </a:r>
            <a:endParaRPr sz="1100"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 </a:t>
            </a:r>
            <a:endParaRPr sz="1100"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
            </a:r>
            <a:endParaRPr sz="8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
            </a:r>
            <a:endParaRPr sz="8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
            </a:r>
            <a:endParaRPr sz="8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
            </a:r>
            <a:endParaRPr sz="8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
            </a:r>
            <a:endParaRPr sz="8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
            </a:r>
            <a:endParaRPr sz="8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
            </a:r>
            <a:endParaRPr sz="8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
            </a:r>
            <a:endParaRPr sz="8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
            </a:r>
            <a:endParaRPr sz="8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38 %</a:t>
            </a:r>
            <a:endParaRPr sz="8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23 %</a:t>
            </a:r>
            <a:endParaRPr sz="8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63 %</a:t>
            </a:r>
            <a:endParaRPr sz="800">
              <a:solidFill>
                <a:schemeClr val="bg1">
                  <a:lumMod val="85000"/>
                  <a:lumOff val="15000"/>
                </a:schemeClr>
              </a:solidFill>
            </a:endParaRPr>
          </a:p>
        </p:txBody>
      </p:sp>
    </p:spTree>
    <p:extLst>
      <p:ext uri="{BB962C8B-B14F-4D97-AF65-F5344CB8AC3E}">
        <p14:creationId xmlns:p14="http://schemas.microsoft.com/office/powerpoint/2010/main" val="2137801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Normer och värden</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Mitt barn är tryggt i skolan</a:t>
            </a:r>
            <a:endParaRPr sz="1100"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Skolan arbetar med att förebygga och motverka diskriminering och kränkande handlingar</a:t>
            </a:r>
            <a:endParaRPr sz="1100"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Mitt barn trivs i skolan</a:t>
            </a:r>
            <a:endParaRPr sz="1100"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Det finns ett respektfullt förhållningssätt mellan personal och elever på skolan</a:t>
            </a:r>
            <a:endParaRPr sz="1100"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95 %</a:t>
            </a:r>
            <a:endParaRPr sz="8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100 %</a:t>
            </a:r>
            <a:endParaRPr sz="8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88 %</a:t>
            </a:r>
            <a:endParaRPr sz="8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100 %</a:t>
            </a:r>
            <a:endParaRPr sz="8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100 %</a:t>
            </a:r>
            <a:endParaRPr sz="8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100 %</a:t>
            </a:r>
            <a:endParaRPr sz="800">
              <a:solidFill>
                <a:schemeClr val="bg1">
                  <a:lumMod val="85000"/>
                  <a:lumOff val="15000"/>
                </a:schemeClr>
              </a:solidFill>
            </a:endParaRPr>
          </a:p>
        </p:txBody>
      </p:sp>
      <p:graphicFrame>
        <p:nvGraphicFramePr>
          <p:cNvPr id="35" name="Diagram 34">
            <a:extLst>
              <a:ext uri="{FF2B5EF4-FFF2-40B4-BE49-F238E27FC236}">
                <a16:creationId xmlns:a16="http://schemas.microsoft.com/office/drawing/2014/main" id="{8F044AC0-ABA0-6D41-BE9E-9F0EB3053A6F}"/>
              </a:ext>
            </a:extLst>
          </p:cNvPr>
          <p:cNvGraphicFramePr/>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95 %</a:t>
            </a:r>
            <a:endParaRPr sz="8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100 %</a:t>
            </a:r>
            <a:endParaRPr sz="8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88 %</a:t>
            </a:r>
            <a:endParaRPr sz="8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100 %</a:t>
            </a:r>
            <a:endParaRPr sz="8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100 %</a:t>
            </a:r>
            <a:endParaRPr sz="8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100 %</a:t>
            </a:r>
            <a:endParaRPr sz="800">
              <a:solidFill>
                <a:schemeClr val="bg1">
                  <a:lumMod val="85000"/>
                  <a:lumOff val="15000"/>
                </a:schemeClr>
              </a:solidFill>
            </a:endParaRPr>
          </a:p>
        </p:txBody>
      </p:sp>
    </p:spTree>
    <p:extLst>
      <p:ext uri="{BB962C8B-B14F-4D97-AF65-F5344CB8AC3E}">
        <p14:creationId xmlns:p14="http://schemas.microsoft.com/office/powerpoint/2010/main" val="41399557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Styrning och ledning</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Jag har förtroende för rektor</a:t>
            </a:r>
            <a:endParaRPr sz="1100"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Mitt barn har kompetenta lärare</a:t>
            </a:r>
            <a:endParaRPr sz="1100"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90 %</a:t>
            </a:r>
            <a:endParaRPr sz="8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92 %</a:t>
            </a:r>
            <a:endParaRPr sz="8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88 %</a:t>
            </a:r>
            <a:endParaRPr sz="8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100 %</a:t>
            </a:r>
            <a:endParaRPr sz="8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100 %</a:t>
            </a:r>
            <a:endParaRPr sz="8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100 %</a:t>
            </a:r>
            <a:endParaRPr sz="800">
              <a:solidFill>
                <a:schemeClr val="bg1">
                  <a:lumMod val="85000"/>
                  <a:lumOff val="15000"/>
                </a:schemeClr>
              </a:solidFill>
            </a:endParaRPr>
          </a:p>
        </p:txBody>
      </p:sp>
    </p:spTree>
    <p:extLst>
      <p:ext uri="{BB962C8B-B14F-4D97-AF65-F5344CB8AC3E}">
        <p14:creationId xmlns:p14="http://schemas.microsoft.com/office/powerpoint/2010/main" val="41078610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Skola och hem</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Skolan ger mig möjlighet att vara med och diskutera hur mitt barn stöds på bästa sätt</a:t>
            </a:r>
            <a:endParaRPr sz="1100"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Skolan har informerat om hur de arbetar utifrån läroplanen</a:t>
            </a:r>
            <a:endParaRPr sz="1100"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Jag vet vem på skolan jag ska vända mig till med olika frågor eller problem</a:t>
            </a:r>
            <a:endParaRPr sz="1100"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Jag får tydlig information om hur mitt barn utvecklas</a:t>
            </a:r>
            <a:endParaRPr sz="1100"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95 %</a:t>
            </a:r>
            <a:endParaRPr sz="8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100 %</a:t>
            </a:r>
            <a:endParaRPr sz="8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88 %</a:t>
            </a:r>
            <a:endParaRPr sz="8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95 %</a:t>
            </a:r>
            <a:endParaRPr sz="8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100 %</a:t>
            </a:r>
            <a:endParaRPr sz="8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88 %</a:t>
            </a:r>
            <a:endParaRPr sz="800">
              <a:solidFill>
                <a:schemeClr val="bg1">
                  <a:lumMod val="85000"/>
                  <a:lumOff val="15000"/>
                </a:schemeClr>
              </a:solidFill>
            </a:endParaRPr>
          </a:p>
        </p:txBody>
      </p:sp>
      <p:graphicFrame>
        <p:nvGraphicFramePr>
          <p:cNvPr id="35" name="Diagram 34">
            <a:extLst>
              <a:ext uri="{FF2B5EF4-FFF2-40B4-BE49-F238E27FC236}">
                <a16:creationId xmlns:a16="http://schemas.microsoft.com/office/drawing/2014/main" id="{8F044AC0-ABA0-6D41-BE9E-9F0EB3053A6F}"/>
              </a:ext>
            </a:extLst>
          </p:cNvPr>
          <p:cNvGraphicFramePr/>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86 %</a:t>
            </a:r>
            <a:endParaRPr sz="8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85 %</a:t>
            </a:r>
            <a:endParaRPr sz="8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88 %</a:t>
            </a:r>
            <a:endParaRPr sz="8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100 %</a:t>
            </a:r>
            <a:endParaRPr sz="8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100 %</a:t>
            </a:r>
            <a:endParaRPr sz="8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100 %</a:t>
            </a:r>
            <a:endParaRPr sz="800">
              <a:solidFill>
                <a:schemeClr val="bg1">
                  <a:lumMod val="85000"/>
                  <a:lumOff val="15000"/>
                </a:schemeClr>
              </a:solidFill>
            </a:endParaRPr>
          </a:p>
        </p:txBody>
      </p:sp>
    </p:spTree>
    <p:extLst>
      <p:ext uri="{BB962C8B-B14F-4D97-AF65-F5344CB8AC3E}">
        <p14:creationId xmlns:p14="http://schemas.microsoft.com/office/powerpoint/2010/main" val="20048548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Fritidshem</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Personalen på mitt barns fritidshem är kompetent</a:t>
            </a:r>
            <a:endParaRPr sz="1100"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Fritidshemmets verksamhet är stimulerande för mitt barns sociala utveckling</a:t>
            </a:r>
            <a:endParaRPr sz="1100"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Fritidshemmets verksamhet är stimulerande och utvecklande för mitt barns lärande</a:t>
            </a:r>
            <a:endParaRPr sz="1100"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Jag får information från fritidshemmet om mitt barns utveckling</a:t>
            </a:r>
            <a:endParaRPr sz="1100"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95 %</a:t>
            </a:r>
            <a:endParaRPr sz="8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100 %</a:t>
            </a:r>
            <a:endParaRPr sz="8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88 %</a:t>
            </a:r>
            <a:endParaRPr sz="8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90 %</a:t>
            </a:r>
            <a:endParaRPr sz="8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92 %</a:t>
            </a:r>
            <a:endParaRPr sz="8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88 %</a:t>
            </a:r>
            <a:endParaRPr sz="800">
              <a:solidFill>
                <a:schemeClr val="bg1">
                  <a:lumMod val="85000"/>
                  <a:lumOff val="15000"/>
                </a:schemeClr>
              </a:solidFill>
            </a:endParaRPr>
          </a:p>
        </p:txBody>
      </p:sp>
      <p:graphicFrame>
        <p:nvGraphicFramePr>
          <p:cNvPr id="35" name="Diagram 34">
            <a:extLst>
              <a:ext uri="{FF2B5EF4-FFF2-40B4-BE49-F238E27FC236}">
                <a16:creationId xmlns:a16="http://schemas.microsoft.com/office/drawing/2014/main" id="{8F044AC0-ABA0-6D41-BE9E-9F0EB3053A6F}"/>
              </a:ext>
            </a:extLst>
          </p:cNvPr>
          <p:cNvGraphicFramePr/>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71 %</a:t>
            </a:r>
            <a:endParaRPr sz="8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69 %</a:t>
            </a:r>
            <a:endParaRPr sz="8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75 %</a:t>
            </a:r>
            <a:endParaRPr sz="8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95 %</a:t>
            </a:r>
            <a:endParaRPr sz="8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100 %</a:t>
            </a:r>
            <a:endParaRPr sz="8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88 %</a:t>
            </a:r>
            <a:endParaRPr sz="800">
              <a:solidFill>
                <a:schemeClr val="bg1">
                  <a:lumMod val="85000"/>
                  <a:lumOff val="15000"/>
                </a:schemeClr>
              </a:solidFill>
            </a:endParaRPr>
          </a:p>
        </p:txBody>
      </p:sp>
    </p:spTree>
    <p:extLst>
      <p:ext uri="{BB962C8B-B14F-4D97-AF65-F5344CB8AC3E}">
        <p14:creationId xmlns:p14="http://schemas.microsoft.com/office/powerpoint/2010/main" val="2557308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ACF070D2-108C-E147-A4BB-ACDC260E594B}"/>
              </a:ext>
            </a:extLst>
          </p:cNvPr>
          <p:cNvSpPr>
            <a:spLocks noGrp="1"/>
          </p:cNvSpPr>
          <p:nvPr>
            <p:ph type="title" idx="4294967295"/>
          </p:nvPr>
        </p:nvSpPr>
        <p:spPr>
          <a:xfrm>
            <a:off x="692035" y="459865"/>
            <a:ext cx="6611049" cy="633676"/>
          </a:xfrm>
        </p:spPr>
        <p:txBody>
          <a:bodyPr/>
          <a:lstStyle/>
          <a:p>
            <a:r>
              <a:rPr lang="sv-SE" b="0" dirty="0"/>
              <a:t>3. Sammanfattning</a:t>
            </a:r>
          </a:p>
        </p:txBody>
      </p:sp>
      <p:sp>
        <p:nvSpPr>
          <p:cNvPr id="18" name="textruta 17">
            <a:extLst>
              <a:ext uri="{FF2B5EF4-FFF2-40B4-BE49-F238E27FC236}">
                <a16:creationId xmlns:a16="http://schemas.microsoft.com/office/drawing/2014/main" id="{7E5FCCAA-B3D2-6244-BC6A-F23A90ADDC10}"/>
              </a:ext>
            </a:extLst>
          </p:cNvPr>
          <p:cNvSpPr txBox="1"/>
          <p:nvPr/>
        </p:nvSpPr>
        <p:spPr>
          <a:xfrm>
            <a:off x="692035" y="1216652"/>
            <a:ext cx="9307743" cy="1200329"/>
          </a:xfrm>
          <a:prstGeom prst="rect">
            <a:avLst/>
          </a:prstGeom>
          <a:noFill/>
        </p:spPr>
        <p:txBody>
          <a:bodyPr wrap="square" numCol="2" spcCol="360000" rtlCol="0">
            <a:spAutoFit/>
          </a:bodyPr>
          <a:lstStyle/>
          <a:p>
            <a:r>
              <a:rPr lang="sv-SE" sz="1200" dirty="0">
                <a:solidFill>
                  <a:schemeClr val="bg1"/>
                </a:solidFill>
                <a:latin typeface="+mn-lt"/>
              </a:rPr>
              <a:t>I spindeldiagrammet nedan redovisas medelvärden för varje målområde totalt samt för Danderyds kommun (förskoleklass) totalt. Skalan är 1-4 och 4 är det högsta värdet.</a:t>
            </a:r>
          </a:p>
          <a:p>
            <a:r>
              <a:rPr lang="sv-SE" sz="1200" dirty="0">
                <a:solidFill>
                  <a:schemeClr val="bg1"/>
                </a:solidFill>
                <a:latin typeface="+mn-lt"/>
              </a:rPr>
              <a:t> </a:t>
            </a:r>
          </a:p>
          <a:p>
            <a:r>
              <a:rPr lang="sv-SE" sz="1200" dirty="0">
                <a:solidFill>
                  <a:schemeClr val="bg1"/>
                </a:solidFill>
                <a:latin typeface="+mn-lt"/>
              </a:rPr>
              <a:t>Det område som för </a:t>
            </a:r>
            <a:r>
              <a:rPr lang="sv-SE" sz="1200" dirty="0" err="1">
                <a:solidFill>
                  <a:schemeClr val="bg1"/>
                </a:solidFill>
                <a:latin typeface="+mn-lt"/>
              </a:rPr>
              <a:t>Ösbyskolan </a:t>
            </a:r>
            <a:r>
              <a:rPr lang="sv-SE" sz="1200" dirty="0">
                <a:solidFill>
                  <a:schemeClr val="bg1"/>
                </a:solidFill>
                <a:latin typeface="+mn-lt"/>
              </a:rPr>
              <a:t>skiljer mest mot kommunens resultat är ”Fritidshem". </a:t>
            </a:r>
          </a:p>
          <a:p>
            <a:r>
              <a:rPr lang="sv-SE" sz="1200" dirty="0">
                <a:solidFill>
                  <a:schemeClr val="bg1"/>
                </a:solidFill>
                <a:latin typeface="+mn-lt"/>
              </a:rPr>
              <a:t>Jämfört med år 2021 är nöjdheten bland de svarande högre i de flesta målområdena.</a:t>
            </a:r>
          </a:p>
          <a:p>
            <a:endParaRPr lang="sv-SE" sz="1100" dirty="0">
              <a:solidFill>
                <a:schemeClr val="bg1"/>
              </a:solidFill>
              <a:latin typeface="+mn-lt"/>
            </a:endParaRPr>
          </a:p>
          <a:p>
            <a:endParaRPr lang="sv-SE" sz="1100" dirty="0">
              <a:solidFill>
                <a:schemeClr val="bg1"/>
              </a:solidFill>
              <a:latin typeface="+mn-lt"/>
            </a:endParaRPr>
          </a:p>
          <a:p>
            <a:endParaRPr lang="sv-SE" sz="1100" dirty="0">
              <a:solidFill>
                <a:schemeClr val="bg1"/>
              </a:solidFill>
              <a:latin typeface="+mn-lt"/>
            </a:endParaRPr>
          </a:p>
        </p:txBody>
      </p:sp>
      <p:sp>
        <p:nvSpPr>
          <p:cNvPr id="19" name="textruta 18">
            <a:extLst>
              <a:ext uri="{FF2B5EF4-FFF2-40B4-BE49-F238E27FC236}">
                <a16:creationId xmlns:a16="http://schemas.microsoft.com/office/drawing/2014/main" id="{3656FBC8-97F7-724B-9036-9119130E8175}"/>
              </a:ext>
            </a:extLst>
          </p:cNvPr>
          <p:cNvSpPr txBox="1"/>
          <p:nvPr/>
        </p:nvSpPr>
        <p:spPr>
          <a:xfrm>
            <a:off x="692035" y="3454045"/>
            <a:ext cx="3794760" cy="246221"/>
          </a:xfrm>
          <a:prstGeom prst="rect">
            <a:avLst/>
          </a:prstGeom>
          <a:noFill/>
        </p:spPr>
        <p:txBody>
          <a:bodyPr wrap="square" rtlCol="0">
            <a:spAutoFit/>
          </a:bodyPr>
          <a:lstStyle/>
          <a:p>
            <a:r>
              <a:rPr lang="sv-SE" sz="1000" dirty="0">
                <a:solidFill>
                  <a:schemeClr val="bg1"/>
                </a:solidFill>
                <a:latin typeface="+mj-lt"/>
              </a:rPr>
              <a:t>3.1 Alla målområden – Jämförelse med kommunen</a:t>
            </a:r>
          </a:p>
        </p:txBody>
      </p:sp>
      <p:sp>
        <p:nvSpPr>
          <p:cNvPr id="21" name="textruta 20">
            <a:extLst>
              <a:ext uri="{FF2B5EF4-FFF2-40B4-BE49-F238E27FC236}">
                <a16:creationId xmlns:a16="http://schemas.microsoft.com/office/drawing/2014/main" id="{DAEF21B8-B61B-6943-A669-4B41A158DEB1}"/>
              </a:ext>
            </a:extLst>
          </p:cNvPr>
          <p:cNvSpPr txBox="1"/>
          <p:nvPr/>
        </p:nvSpPr>
        <p:spPr>
          <a:xfrm>
            <a:off x="5534980" y="3454045"/>
            <a:ext cx="4319507" cy="246221"/>
          </a:xfrm>
          <a:prstGeom prst="rect">
            <a:avLst/>
          </a:prstGeom>
          <a:noFill/>
        </p:spPr>
        <p:txBody>
          <a:bodyPr wrap="square" rtlCol="0">
            <a:spAutoFit/>
          </a:bodyPr>
          <a:lstStyle/>
          <a:p>
            <a:r>
              <a:rPr lang="sv-SE" sz="1000" dirty="0">
                <a:solidFill>
                  <a:schemeClr val="bg1"/>
                </a:solidFill>
                <a:latin typeface="+mj-lt"/>
              </a:rPr>
              <a:t>3.2 Alla målområden – Utveckling över tid</a:t>
            </a:r>
          </a:p>
        </p:txBody>
      </p:sp>
      <p:sp>
        <p:nvSpPr>
          <p:cNvPr id="25" name="textruta 1">
            <a:extLst>
              <a:ext uri="{FF2B5EF4-FFF2-40B4-BE49-F238E27FC236}">
                <a16:creationId xmlns:a16="http://schemas.microsoft.com/office/drawing/2014/main" id="{C3B4EDED-E6AE-DB42-A384-3EE9DD7940B7}"/>
              </a:ext>
            </a:extLst>
          </p:cNvPr>
          <p:cNvSpPr txBox="1"/>
          <p:nvPr/>
        </p:nvSpPr>
        <p:spPr>
          <a:xfrm>
            <a:off x="4985609" y="3745988"/>
            <a:ext cx="4893502" cy="2043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v-SE" sz="900">
                <a:solidFill>
                  <a:schemeClr val="bg1">
                    <a:lumMod val="95000"/>
                    <a:lumOff val="5000"/>
                  </a:schemeClr>
                </a:solidFill>
              </a:rPr>
              <a:t>Ösbyskolan</a:t>
            </a:r>
            <a:endParaRPr sz="900">
              <a:solidFill>
                <a:schemeClr val="bg1">
                  <a:lumMod val="95000"/>
                  <a:lumOff val="5000"/>
                </a:schemeClr>
              </a:solidFill>
            </a:endParaRPr>
          </a:p>
        </p:txBody>
      </p:sp>
      <p:sp>
        <p:nvSpPr>
          <p:cNvPr id="26" name="textruta 1">
            <a:extLst>
              <a:ext uri="{FF2B5EF4-FFF2-40B4-BE49-F238E27FC236}">
                <a16:creationId xmlns:a16="http://schemas.microsoft.com/office/drawing/2014/main" id="{908928E2-D6A0-454F-AFCF-9D6D77510527}"/>
              </a:ext>
            </a:extLst>
          </p:cNvPr>
          <p:cNvSpPr txBox="1"/>
          <p:nvPr/>
        </p:nvSpPr>
        <p:spPr>
          <a:xfrm>
            <a:off x="325979" y="3741496"/>
            <a:ext cx="4659630" cy="2043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v-SE" sz="900">
                <a:solidFill>
                  <a:schemeClr val="bg1">
                    <a:lumMod val="95000"/>
                    <a:lumOff val="5000"/>
                  </a:schemeClr>
                </a:solidFill>
              </a:rPr>
              <a:t>Ösbyskolan</a:t>
            </a:r>
            <a:endParaRPr sz="900">
              <a:solidFill>
                <a:schemeClr val="bg1">
                  <a:lumMod val="95000"/>
                  <a:lumOff val="5000"/>
                </a:schemeClr>
              </a:solidFill>
            </a:endParaRPr>
          </a:p>
        </p:txBody>
      </p:sp>
      <p:grpSp>
        <p:nvGrpSpPr>
          <p:cNvPr id="14" name="Grupp 13">
            <a:extLst>
              <a:ext uri="{FF2B5EF4-FFF2-40B4-BE49-F238E27FC236}">
                <a16:creationId xmlns:a16="http://schemas.microsoft.com/office/drawing/2014/main" id="{E0E5DF1F-08A6-EA4D-831D-A09B88E7FACF}"/>
              </a:ext>
            </a:extLst>
          </p:cNvPr>
          <p:cNvGrpSpPr/>
          <p:nvPr/>
        </p:nvGrpSpPr>
        <p:grpSpPr>
          <a:xfrm>
            <a:off x="4985609" y="3810001"/>
            <a:ext cx="4893502" cy="3134396"/>
            <a:chOff x="320324" y="3657601"/>
            <a:chExt cx="4893502" cy="3134396"/>
          </a:xfrm>
        </p:grpSpPr>
        <p:sp>
          <p:nvSpPr>
            <p:cNvPr id="16" name="Blockbåge 15">
              <a:extLst>
                <a:ext uri="{FF2B5EF4-FFF2-40B4-BE49-F238E27FC236}">
                  <a16:creationId xmlns:a16="http://schemas.microsoft.com/office/drawing/2014/main" id="{B9E47635-C385-0E40-BAA5-9D19E1AEE52B}"/>
                </a:ext>
              </a:extLst>
            </p:cNvPr>
            <p:cNvSpPr>
              <a:spLocks noChangeAspect="1"/>
            </p:cNvSpPr>
            <p:nvPr/>
          </p:nvSpPr>
          <p:spPr>
            <a:xfrm>
              <a:off x="1669463" y="4462224"/>
              <a:ext cx="2123846" cy="2123846"/>
            </a:xfrm>
            <a:prstGeom prst="blockArc">
              <a:avLst>
                <a:gd name="adj1" fmla="val 1240558"/>
                <a:gd name="adj2" fmla="val 1213578"/>
                <a:gd name="adj3" fmla="val 43724"/>
              </a:avLst>
            </a:prstGeom>
            <a:solidFill>
              <a:srgbClr val="B6D7D3"/>
            </a:solidFill>
            <a:ln cap="sq">
              <a:solidFill>
                <a:srgbClr val="B6D7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sv-SE">
                <a:solidFill>
                  <a:schemeClr val="tx1"/>
                </a:solidFill>
              </a:endParaRPr>
            </a:p>
          </p:txBody>
        </p:sp>
        <p:graphicFrame>
          <p:nvGraphicFramePr>
            <p:cNvPr id="17" name="Diagram 16">
              <a:extLst>
                <a:ext uri="{FF2B5EF4-FFF2-40B4-BE49-F238E27FC236}">
                  <a16:creationId xmlns:a16="http://schemas.microsoft.com/office/drawing/2014/main" id="{3E1ADAF9-2C7A-4048-8D6C-88242F71DD14}"/>
                </a:ext>
              </a:extLst>
            </p:cNvPr>
            <p:cNvGraphicFramePr/>
            <p:nvPr/>
          </p:nvGraphicFramePr>
          <p:xfrm>
            <a:off x="320324" y="3657601"/>
            <a:ext cx="4893502" cy="3134396"/>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27" name="Grupp 26">
            <a:extLst>
              <a:ext uri="{FF2B5EF4-FFF2-40B4-BE49-F238E27FC236}">
                <a16:creationId xmlns:a16="http://schemas.microsoft.com/office/drawing/2014/main" id="{76A44495-0031-774B-94EC-C0F72EE05C46}"/>
              </a:ext>
            </a:extLst>
          </p:cNvPr>
          <p:cNvGrpSpPr/>
          <p:nvPr/>
        </p:nvGrpSpPr>
        <p:grpSpPr>
          <a:xfrm>
            <a:off x="142664" y="3779837"/>
            <a:ext cx="4893502" cy="3134396"/>
            <a:chOff x="320324" y="3657601"/>
            <a:chExt cx="4893502" cy="3134396"/>
          </a:xfrm>
        </p:grpSpPr>
        <p:sp>
          <p:nvSpPr>
            <p:cNvPr id="28" name="Blockbåge 27">
              <a:extLst>
                <a:ext uri="{FF2B5EF4-FFF2-40B4-BE49-F238E27FC236}">
                  <a16:creationId xmlns:a16="http://schemas.microsoft.com/office/drawing/2014/main" id="{913EADCE-5AE3-C94C-9E5F-5B8F81B51FC7}"/>
                </a:ext>
              </a:extLst>
            </p:cNvPr>
            <p:cNvSpPr>
              <a:spLocks noChangeAspect="1"/>
            </p:cNvSpPr>
            <p:nvPr/>
          </p:nvSpPr>
          <p:spPr>
            <a:xfrm>
              <a:off x="1669463" y="4462224"/>
              <a:ext cx="2123846" cy="2123846"/>
            </a:xfrm>
            <a:prstGeom prst="blockArc">
              <a:avLst>
                <a:gd name="adj1" fmla="val 1240558"/>
                <a:gd name="adj2" fmla="val 1213578"/>
                <a:gd name="adj3" fmla="val 43724"/>
              </a:avLst>
            </a:prstGeom>
            <a:solidFill>
              <a:srgbClr val="B6D7D3"/>
            </a:solidFill>
            <a:ln cap="sq">
              <a:solidFill>
                <a:srgbClr val="B6D7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sv-SE">
                <a:solidFill>
                  <a:schemeClr val="tx1"/>
                </a:solidFill>
              </a:endParaRPr>
            </a:p>
          </p:txBody>
        </p:sp>
        <p:graphicFrame>
          <p:nvGraphicFramePr>
            <p:cNvPr id="29" name="Diagram 28">
              <a:extLst>
                <a:ext uri="{FF2B5EF4-FFF2-40B4-BE49-F238E27FC236}">
                  <a16:creationId xmlns:a16="http://schemas.microsoft.com/office/drawing/2014/main" id="{95F2F10C-13BD-1D4D-B645-E8485FF91333}"/>
                </a:ext>
              </a:extLst>
            </p:cNvPr>
            <p:cNvGraphicFramePr/>
            <p:nvPr/>
          </p:nvGraphicFramePr>
          <p:xfrm>
            <a:off x="320324" y="3657601"/>
            <a:ext cx="4893502" cy="3134396"/>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val="34988272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Fritidshem, forts.</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Jag är nöjd med verksamheten på mitt barns fritidshem</a:t>
            </a:r>
            <a:endParaRPr sz="1100"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39" name="Diagram 38">
            <a:extLst>
              <a:ext uri="{FF2B5EF4-FFF2-40B4-BE49-F238E27FC236}">
                <a16:creationId xmlns:a16="http://schemas.microsoft.com/office/drawing/2014/main" id="{D99082E3-EE58-EB4A-A6AD-E1BBD2C0E7D8}"/>
              </a:ext>
            </a:extLst>
          </p:cNvPr>
          <p:cNvGraphicFramePr/>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100 %</a:t>
            </a:r>
            <a:endParaRPr sz="8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100 %</a:t>
            </a:r>
            <a:endParaRPr sz="8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100 %</a:t>
            </a:r>
            <a:endParaRPr sz="800">
              <a:solidFill>
                <a:schemeClr val="bg1">
                  <a:lumMod val="85000"/>
                  <a:lumOff val="15000"/>
                </a:schemeClr>
              </a:solidFill>
            </a:endParaRPr>
          </a:p>
        </p:txBody>
      </p:sp>
    </p:spTree>
    <p:extLst>
      <p:ext uri="{BB962C8B-B14F-4D97-AF65-F5344CB8AC3E}">
        <p14:creationId xmlns:p14="http://schemas.microsoft.com/office/powerpoint/2010/main" val="5831555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Kommunspecifika frågor: Danderyd</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Personalen bemöter flickor och pojkar på samma sätt</a:t>
            </a:r>
            <a:endParaRPr sz="1100"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Lärarna arbetar aktivt för att stimulera mitt barns språkutveckling</a:t>
            </a:r>
            <a:endParaRPr sz="1100"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Jag får information om målen som styr fritidshemsverksamheten</a:t>
            </a:r>
            <a:endParaRPr sz="1100"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sz="800" b="1">
                <a:solidFill>
                  <a:schemeClr val="bg1"/>
                </a:solidFill>
              </a:rPr>
              <a:t>Öppettiderna på fritidshemmet passar min familjs behov</a:t>
            </a:r>
            <a:endParaRPr sz="1100"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95 %</a:t>
            </a:r>
            <a:endParaRPr sz="8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100 %</a:t>
            </a:r>
            <a:endParaRPr sz="8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88 %</a:t>
            </a:r>
            <a:endParaRPr sz="8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86 %</a:t>
            </a:r>
            <a:endParaRPr sz="8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85 %</a:t>
            </a:r>
            <a:endParaRPr sz="8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88 %</a:t>
            </a:r>
            <a:endParaRPr sz="800">
              <a:solidFill>
                <a:schemeClr val="bg1">
                  <a:lumMod val="85000"/>
                  <a:lumOff val="15000"/>
                </a:schemeClr>
              </a:solidFill>
            </a:endParaRPr>
          </a:p>
        </p:txBody>
      </p:sp>
      <p:graphicFrame>
        <p:nvGraphicFramePr>
          <p:cNvPr id="35" name="Diagram 34">
            <a:extLst>
              <a:ext uri="{FF2B5EF4-FFF2-40B4-BE49-F238E27FC236}">
                <a16:creationId xmlns:a16="http://schemas.microsoft.com/office/drawing/2014/main" id="{8F044AC0-ABA0-6D41-BE9E-9F0EB3053A6F}"/>
              </a:ext>
            </a:extLst>
          </p:cNvPr>
          <p:cNvGraphicFramePr/>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95 %</a:t>
            </a:r>
            <a:endParaRPr sz="8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92 %</a:t>
            </a:r>
            <a:endParaRPr sz="8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100 %</a:t>
            </a:r>
            <a:endParaRPr sz="8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81 %</a:t>
            </a:r>
            <a:endParaRPr sz="8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77 %</a:t>
            </a:r>
            <a:endParaRPr sz="8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800">
                <a:solidFill>
                  <a:schemeClr val="bg1">
                    <a:lumMod val="85000"/>
                    <a:lumOff val="15000"/>
                  </a:schemeClr>
                </a:solidFill>
              </a:rPr>
              <a:t>88 %</a:t>
            </a:r>
            <a:endParaRPr sz="800">
              <a:solidFill>
                <a:schemeClr val="bg1">
                  <a:lumMod val="85000"/>
                  <a:lumOff val="15000"/>
                </a:schemeClr>
              </a:solidFill>
            </a:endParaRPr>
          </a:p>
        </p:txBody>
      </p:sp>
    </p:spTree>
    <p:extLst>
      <p:ext uri="{BB962C8B-B14F-4D97-AF65-F5344CB8AC3E}">
        <p14:creationId xmlns:p14="http://schemas.microsoft.com/office/powerpoint/2010/main" val="3009162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med rundade hörn 4">
            <a:extLst>
              <a:ext uri="{FF2B5EF4-FFF2-40B4-BE49-F238E27FC236}">
                <a16:creationId xmlns:a16="http://schemas.microsoft.com/office/drawing/2014/main" id="{D80888C8-69C7-B243-BB3B-444CA76A7AF8}"/>
              </a:ext>
            </a:extLst>
          </p:cNvPr>
          <p:cNvSpPr/>
          <p:nvPr/>
        </p:nvSpPr>
        <p:spPr>
          <a:xfrm>
            <a:off x="-614363" y="4454206"/>
            <a:ext cx="5412662" cy="2860993"/>
          </a:xfrm>
          <a:prstGeom prst="round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sv-SE"/>
          </a:p>
        </p:txBody>
      </p:sp>
      <p:sp>
        <p:nvSpPr>
          <p:cNvPr id="2" name="textruta 1">
            <a:extLst>
              <a:ext uri="{FF2B5EF4-FFF2-40B4-BE49-F238E27FC236}">
                <a16:creationId xmlns:a16="http://schemas.microsoft.com/office/drawing/2014/main" id="{4CD2B345-E5B1-8C43-B008-C0CD066AA4B1}"/>
              </a:ext>
            </a:extLst>
          </p:cNvPr>
          <p:cNvSpPr txBox="1"/>
          <p:nvPr/>
        </p:nvSpPr>
        <p:spPr>
          <a:xfrm>
            <a:off x="437632" y="4035144"/>
            <a:ext cx="3794760" cy="276999"/>
          </a:xfrm>
          <a:prstGeom prst="rect">
            <a:avLst/>
          </a:prstGeom>
          <a:noFill/>
        </p:spPr>
        <p:txBody>
          <a:bodyPr wrap="square" rtlCol="0">
            <a:spAutoFit/>
          </a:bodyPr>
          <a:lstStyle/>
          <a:p>
            <a:r>
              <a:rPr lang="sv-SE" sz="1200" dirty="0">
                <a:solidFill>
                  <a:schemeClr val="bg1"/>
                </a:solidFill>
                <a:latin typeface="+mj-lt"/>
              </a:rPr>
              <a:t>Nöjdhetsindex över tid – </a:t>
            </a:r>
            <a:r>
              <a:rPr lang="sv-SE" sz="1200" dirty="0" err="1">
                <a:solidFill>
                  <a:schemeClr val="bg1"/>
                </a:solidFill>
                <a:latin typeface="+mj-lt"/>
              </a:rPr>
              <a:t>Ösbyskolan</a:t>
            </a:r>
            <a:endParaRPr lang="sv-SE" sz="1200" dirty="0">
              <a:solidFill>
                <a:schemeClr val="bg1"/>
              </a:solidFill>
              <a:latin typeface="+mj-lt"/>
            </a:endParaRPr>
          </a:p>
        </p:txBody>
      </p:sp>
      <p:sp>
        <p:nvSpPr>
          <p:cNvPr id="3" name="textruta 2">
            <a:extLst>
              <a:ext uri="{FF2B5EF4-FFF2-40B4-BE49-F238E27FC236}">
                <a16:creationId xmlns:a16="http://schemas.microsoft.com/office/drawing/2014/main" id="{12A8727E-AE83-9D40-BF33-ED03E6190170}"/>
              </a:ext>
            </a:extLst>
          </p:cNvPr>
          <p:cNvSpPr txBox="1"/>
          <p:nvPr/>
        </p:nvSpPr>
        <p:spPr>
          <a:xfrm>
            <a:off x="6393700" y="4035144"/>
            <a:ext cx="3794760" cy="276999"/>
          </a:xfrm>
          <a:prstGeom prst="rect">
            <a:avLst/>
          </a:prstGeom>
          <a:noFill/>
        </p:spPr>
        <p:txBody>
          <a:bodyPr wrap="square" rtlCol="0">
            <a:spAutoFit/>
          </a:bodyPr>
          <a:lstStyle/>
          <a:p>
            <a:r>
              <a:rPr lang="sv-SE" sz="1200" dirty="0">
                <a:solidFill>
                  <a:schemeClr val="bg1"/>
                </a:solidFill>
                <a:latin typeface="+mj-lt"/>
              </a:rPr>
              <a:t>Nöjdhetsindex per klass - förskoleklass</a:t>
            </a:r>
          </a:p>
        </p:txBody>
      </p:sp>
      <p:sp>
        <p:nvSpPr>
          <p:cNvPr id="7" name="textruta 6">
            <a:extLst>
              <a:ext uri="{FF2B5EF4-FFF2-40B4-BE49-F238E27FC236}">
                <a16:creationId xmlns:a16="http://schemas.microsoft.com/office/drawing/2014/main" id="{2437FC26-449C-B844-9801-C4A8AA95E683}"/>
              </a:ext>
            </a:extLst>
          </p:cNvPr>
          <p:cNvSpPr txBox="1"/>
          <p:nvPr/>
        </p:nvSpPr>
        <p:spPr>
          <a:xfrm>
            <a:off x="437632" y="536031"/>
            <a:ext cx="4714880" cy="276999"/>
          </a:xfrm>
          <a:prstGeom prst="rect">
            <a:avLst/>
          </a:prstGeom>
          <a:noFill/>
        </p:spPr>
        <p:txBody>
          <a:bodyPr wrap="square" rtlCol="0">
            <a:spAutoFit/>
          </a:bodyPr>
          <a:lstStyle/>
          <a:p>
            <a:r>
              <a:rPr lang="sv-SE" sz="1200" dirty="0">
                <a:solidFill>
                  <a:schemeClr val="bg1"/>
                </a:solidFill>
                <a:latin typeface="+mj-lt"/>
              </a:rPr>
              <a:t>Årets Nöjdhetsindex</a:t>
            </a:r>
          </a:p>
        </p:txBody>
      </p:sp>
      <p:sp>
        <p:nvSpPr>
          <p:cNvPr id="9" name="textruta 8">
            <a:extLst>
              <a:ext uri="{FF2B5EF4-FFF2-40B4-BE49-F238E27FC236}">
                <a16:creationId xmlns:a16="http://schemas.microsoft.com/office/drawing/2014/main" id="{B461030D-AECF-CB44-B8B5-45A5B3167621}"/>
              </a:ext>
            </a:extLst>
          </p:cNvPr>
          <p:cNvSpPr txBox="1"/>
          <p:nvPr/>
        </p:nvSpPr>
        <p:spPr>
          <a:xfrm>
            <a:off x="437632" y="923320"/>
            <a:ext cx="3623310" cy="2123658"/>
          </a:xfrm>
          <a:prstGeom prst="rect">
            <a:avLst/>
          </a:prstGeom>
          <a:noFill/>
        </p:spPr>
        <p:txBody>
          <a:bodyPr wrap="square" numCol="1" spcCol="360000" rtlCol="0">
            <a:spAutoFit/>
          </a:bodyPr>
          <a:lstStyle/>
          <a:p>
            <a:r>
              <a:rPr lang="sv-SE" sz="1200" dirty="0">
                <a:solidFill>
                  <a:schemeClr val="bg1"/>
                </a:solidFill>
                <a:latin typeface="+mn-lt"/>
              </a:rPr>
              <a:t>I denna del redovisas en sammanfattning av Nöjdhetsindex (NI) som är ett medelvärde som som fångar upp den övergripande nöjdheten med enheten. Indexet består av dessa två frågor:</a:t>
            </a:r>
          </a:p>
          <a:p>
            <a:endParaRPr lang="sv-SE" sz="1200" dirty="0">
              <a:solidFill>
                <a:schemeClr val="bg1"/>
              </a:solidFill>
              <a:latin typeface="+mn-lt"/>
            </a:endParaRPr>
          </a:p>
          <a:p>
            <a:r>
              <a:rPr lang="sv-SE" sz="1200" dirty="0">
                <a:solidFill>
                  <a:schemeClr val="bg1"/>
                </a:solidFill>
                <a:latin typeface="+mn-lt"/>
              </a:rPr>
              <a:t>• Andel nöjda med enheten</a:t>
            </a:r>
          </a:p>
          <a:p>
            <a:r>
              <a:rPr lang="sv-SE" sz="1200" dirty="0">
                <a:solidFill>
                  <a:schemeClr val="bg1"/>
                </a:solidFill>
                <a:latin typeface="+mn-lt"/>
              </a:rPr>
              <a:t>• Andel som kan rekommendera enheten till andra</a:t>
            </a:r>
          </a:p>
          <a:p>
            <a:endParaRPr lang="sv-SE" sz="1200" dirty="0">
              <a:solidFill>
                <a:schemeClr val="bg1"/>
              </a:solidFill>
              <a:latin typeface="+mn-lt"/>
            </a:endParaRPr>
          </a:p>
          <a:p>
            <a:endParaRPr lang="sv-SE" sz="1200" dirty="0">
              <a:solidFill>
                <a:schemeClr val="bg1"/>
              </a:solidFill>
              <a:latin typeface="+mn-lt"/>
            </a:endParaRPr>
          </a:p>
          <a:p>
            <a:r>
              <a:rPr lang="sv-SE" sz="1200" dirty="0">
                <a:solidFill>
                  <a:schemeClr val="bg1"/>
                </a:solidFill>
                <a:latin typeface="+mn-lt"/>
              </a:rPr>
              <a:t>Nöjdhetsindex har inte förändrats nämnvärt från år 2021 till år 2022. </a:t>
            </a:r>
            <a:br>
              <a:rPr lang="sv-SE" sz="1200" dirty="0">
                <a:solidFill>
                  <a:schemeClr val="bg1"/>
                </a:solidFill>
                <a:latin typeface="+mn-lt"/>
              </a:rPr>
            </a:br>
            <a:r>
              <a:rPr lang="sv-SE" sz="1200" dirty="0">
                <a:solidFill>
                  <a:schemeClr val="bg1"/>
                </a:solidFill>
                <a:latin typeface="+mn-lt"/>
              </a:rPr>
              <a:t/>
            </a:r>
          </a:p>
        </p:txBody>
      </p:sp>
      <p:pic>
        <p:nvPicPr>
          <p:cNvPr id="10" name="Bildobjekt 9">
            <a:extLst>
              <a:ext uri="{FF2B5EF4-FFF2-40B4-BE49-F238E27FC236}">
                <a16:creationId xmlns:a16="http://schemas.microsoft.com/office/drawing/2014/main" id="{86B836AA-7CA1-5F4D-BE77-9732E363041E}"/>
              </a:ext>
            </a:extLst>
          </p:cNvPr>
          <p:cNvPicPr>
            <a:picLocks noChangeAspect="1"/>
          </p:cNvPicPr>
          <p:nvPr/>
        </p:nvPicPr>
        <p:blipFill>
          <a:blip r:embed="rId3"/>
          <a:stretch>
            <a:fillRect/>
          </a:stretch>
        </p:blipFill>
        <p:spPr>
          <a:xfrm>
            <a:off x="4232392" y="697793"/>
            <a:ext cx="1656903" cy="1468142"/>
          </a:xfrm>
          <a:prstGeom prst="rect">
            <a:avLst/>
          </a:prstGeom>
        </p:spPr>
      </p:pic>
      <p:pic>
        <p:nvPicPr>
          <p:cNvPr id="12" name="Bildobjekt 11">
            <a:extLst>
              <a:ext uri="{FF2B5EF4-FFF2-40B4-BE49-F238E27FC236}">
                <a16:creationId xmlns:a16="http://schemas.microsoft.com/office/drawing/2014/main" id="{DD11FFBB-5226-6A44-9D2A-F82AA795F8E8}"/>
              </a:ext>
            </a:extLst>
          </p:cNvPr>
          <p:cNvPicPr>
            <a:picLocks noChangeAspect="1"/>
          </p:cNvPicPr>
          <p:nvPr/>
        </p:nvPicPr>
        <p:blipFill>
          <a:blip r:embed="rId4"/>
          <a:stretch>
            <a:fillRect/>
          </a:stretch>
        </p:blipFill>
        <p:spPr>
          <a:xfrm>
            <a:off x="4728519" y="1160497"/>
            <a:ext cx="899645" cy="577530"/>
          </a:xfrm>
          <a:prstGeom prst="rect">
            <a:avLst/>
          </a:prstGeom>
        </p:spPr>
      </p:pic>
      <p:sp>
        <p:nvSpPr>
          <p:cNvPr id="13" name="textruta 12">
            <a:extLst>
              <a:ext uri="{FF2B5EF4-FFF2-40B4-BE49-F238E27FC236}">
                <a16:creationId xmlns:a16="http://schemas.microsoft.com/office/drawing/2014/main" id="{B50E0AFF-FD73-2F45-A355-A382A8A789F0}"/>
              </a:ext>
            </a:extLst>
          </p:cNvPr>
          <p:cNvSpPr txBox="1"/>
          <p:nvPr/>
        </p:nvSpPr>
        <p:spPr>
          <a:xfrm>
            <a:off x="4474467" y="1143099"/>
            <a:ext cx="1407747" cy="893450"/>
          </a:xfrm>
          <a:prstGeom prst="rect">
            <a:avLst/>
          </a:prstGeom>
          <a:noFill/>
        </p:spPr>
        <p:txBody>
          <a:bodyPr wrap="square" rtlCol="0">
            <a:spAutoFit/>
          </a:bodyPr>
          <a:lstStyle/>
          <a:p>
            <a:pPr algn="ctr"/>
            <a:r>
              <a:rPr lang="sv-SE" sz="1100" b="1" dirty="0">
                <a:solidFill>
                  <a:schemeClr val="bg1"/>
                </a:solidFill>
                <a:latin typeface="+mn-lt"/>
              </a:rPr>
              <a:t>Årets NI är</a:t>
            </a:r>
          </a:p>
          <a:p>
            <a:pPr algn="ctr"/>
            <a:r>
              <a:rPr lang="sv-SE" b="1" dirty="0">
                <a:solidFill>
                  <a:schemeClr val="bg1"/>
                </a:solidFill>
                <a:latin typeface="+mn-lt"/>
              </a:rPr>
              <a:t>3,86</a:t>
            </a:r>
            <a:endParaRPr lang="sv-SE" sz="1400" b="1" dirty="0">
              <a:solidFill>
                <a:schemeClr val="bg1"/>
              </a:solidFill>
              <a:latin typeface="+mn-lt"/>
            </a:endParaRPr>
          </a:p>
        </p:txBody>
      </p:sp>
      <p:sp>
        <p:nvSpPr>
          <p:cNvPr id="14" name="textruta 13">
            <a:extLst>
              <a:ext uri="{FF2B5EF4-FFF2-40B4-BE49-F238E27FC236}">
                <a16:creationId xmlns:a16="http://schemas.microsoft.com/office/drawing/2014/main" id="{856B7671-E881-1641-9AE6-E67E8D40965D}"/>
              </a:ext>
            </a:extLst>
          </p:cNvPr>
          <p:cNvSpPr txBox="1"/>
          <p:nvPr/>
        </p:nvSpPr>
        <p:spPr>
          <a:xfrm>
            <a:off x="6393700" y="1092444"/>
            <a:ext cx="2940361" cy="276999"/>
          </a:xfrm>
          <a:prstGeom prst="rect">
            <a:avLst/>
          </a:prstGeom>
          <a:noFill/>
        </p:spPr>
        <p:txBody>
          <a:bodyPr wrap="square" rtlCol="0">
            <a:spAutoFit/>
          </a:bodyPr>
          <a:lstStyle/>
          <a:p>
            <a:r>
              <a:rPr lang="sv-SE" sz="1200" i="1" dirty="0">
                <a:solidFill>
                  <a:schemeClr val="bg1"/>
                </a:solidFill>
                <a:latin typeface="+mn-lt"/>
              </a:rPr>
              <a:t/>
            </a:r>
          </a:p>
        </p:txBody>
      </p:sp>
      <p:sp>
        <p:nvSpPr>
          <p:cNvPr id="15" name="textruta 14">
            <a:extLst>
              <a:ext uri="{FF2B5EF4-FFF2-40B4-BE49-F238E27FC236}">
                <a16:creationId xmlns:a16="http://schemas.microsoft.com/office/drawing/2014/main" id="{6422D3A0-E459-7743-A809-96C135DDEB35}"/>
              </a:ext>
            </a:extLst>
          </p:cNvPr>
          <p:cNvSpPr txBox="1"/>
          <p:nvPr/>
        </p:nvSpPr>
        <p:spPr>
          <a:xfrm>
            <a:off x="437632" y="5423037"/>
            <a:ext cx="2940361" cy="276999"/>
          </a:xfrm>
          <a:prstGeom prst="rect">
            <a:avLst/>
          </a:prstGeom>
          <a:noFill/>
        </p:spPr>
        <p:txBody>
          <a:bodyPr wrap="square" rtlCol="0">
            <a:spAutoFit/>
          </a:bodyPr>
          <a:lstStyle/>
          <a:p>
            <a:r>
              <a:rPr lang="sv-SE" sz="1200" i="1" dirty="0">
                <a:solidFill>
                  <a:schemeClr val="bg1"/>
                </a:solidFill>
                <a:latin typeface="+mn-lt"/>
              </a:rPr>
              <a:t/>
            </a:r>
          </a:p>
        </p:txBody>
      </p:sp>
      <p:sp>
        <p:nvSpPr>
          <p:cNvPr id="17" name="Rektangel med rundade hörn 16">
            <a:extLst>
              <a:ext uri="{FF2B5EF4-FFF2-40B4-BE49-F238E27FC236}">
                <a16:creationId xmlns:a16="http://schemas.microsoft.com/office/drawing/2014/main" id="{3470DED8-3BFA-9440-B01E-F4B2CE18EC40}"/>
              </a:ext>
            </a:extLst>
          </p:cNvPr>
          <p:cNvSpPr/>
          <p:nvPr/>
        </p:nvSpPr>
        <p:spPr>
          <a:xfrm>
            <a:off x="5893515" y="4454206"/>
            <a:ext cx="5412662" cy="2860993"/>
          </a:xfrm>
          <a:prstGeom prst="round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sv-SE"/>
          </a:p>
        </p:txBody>
      </p:sp>
      <p:graphicFrame>
        <p:nvGraphicFramePr>
          <p:cNvPr id="21" name="Diagram 20"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1F38B714-D0D9-804D-92F8-1541515F3B6D}"/>
              </a:ext>
            </a:extLst>
          </p:cNvPr>
          <p:cNvGraphicFramePr/>
          <p:nvPr>
            <p:extLst>
              <p:ext uri="{D42A27DB-BD31-4B8C-83A1-F6EECF244321}">
                <p14:modId xmlns:p14="http://schemas.microsoft.com/office/powerpoint/2010/main" val="3575275780"/>
              </p:ext>
            </p:extLst>
          </p:nvPr>
        </p:nvGraphicFramePr>
        <p:xfrm>
          <a:off x="6075090" y="4755384"/>
          <a:ext cx="4324658" cy="232876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Diagram 19"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A6857E36-690B-D649-B83C-2CA6F40BFD3A}"/>
              </a:ext>
            </a:extLst>
          </p:cNvPr>
          <p:cNvGraphicFramePr/>
          <p:nvPr>
            <p:extLst>
              <p:ext uri="{D42A27DB-BD31-4B8C-83A1-F6EECF244321}">
                <p14:modId xmlns:p14="http://schemas.microsoft.com/office/powerpoint/2010/main" val="2985384384"/>
              </p:ext>
            </p:extLst>
          </p:nvPr>
        </p:nvGraphicFramePr>
        <p:xfrm>
          <a:off x="523357" y="4805714"/>
          <a:ext cx="3623310" cy="2157976"/>
        </p:xfrm>
        <a:graphic>
          <a:graphicData uri="http://schemas.openxmlformats.org/drawingml/2006/chart">
            <c:chart xmlns:c="http://schemas.openxmlformats.org/drawingml/2006/chart" xmlns:r="http://schemas.openxmlformats.org/officeDocument/2006/relationships" r:id="rId6"/>
          </a:graphicData>
        </a:graphic>
      </p:graphicFrame>
      <p:sp>
        <p:nvSpPr>
          <p:cNvPr id="16" name="textruta 15">
            <a:extLst>
              <a:ext uri="{FF2B5EF4-FFF2-40B4-BE49-F238E27FC236}">
                <a16:creationId xmlns:a16="http://schemas.microsoft.com/office/drawing/2014/main" id="{90BC435E-315E-454B-A477-26F7900BDA5E}"/>
              </a:ext>
            </a:extLst>
          </p:cNvPr>
          <p:cNvSpPr txBox="1"/>
          <p:nvPr/>
        </p:nvSpPr>
        <p:spPr>
          <a:xfrm>
            <a:off x="6393699" y="5700036"/>
            <a:ext cx="2940361" cy="276999"/>
          </a:xfrm>
          <a:prstGeom prst="rect">
            <a:avLst/>
          </a:prstGeom>
          <a:noFill/>
        </p:spPr>
        <p:txBody>
          <a:bodyPr wrap="square" rtlCol="0">
            <a:spAutoFit/>
          </a:bodyPr>
          <a:lstStyle/>
          <a:p>
            <a:r>
              <a:rPr lang="sv-SE" sz="1200" i="1" dirty="0">
                <a:solidFill>
                  <a:schemeClr val="bg1"/>
                </a:solidFill>
                <a:latin typeface="+mn-lt"/>
              </a:rPr>
              <a:t/>
            </a:r>
          </a:p>
        </p:txBody>
      </p:sp>
      <p:graphicFrame>
        <p:nvGraphicFramePr>
          <p:cNvPr id="18" name="Diagram 17"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08F9BA47-F087-4E42-B280-81FF19B7E0CA}"/>
              </a:ext>
            </a:extLst>
          </p:cNvPr>
          <p:cNvGraphicFramePr/>
          <p:nvPr>
            <p:extLst>
              <p:ext uri="{D42A27DB-BD31-4B8C-83A1-F6EECF244321}">
                <p14:modId xmlns:p14="http://schemas.microsoft.com/office/powerpoint/2010/main" val="1862023447"/>
              </p:ext>
            </p:extLst>
          </p:nvPr>
        </p:nvGraphicFramePr>
        <p:xfrm>
          <a:off x="6393699" y="1369443"/>
          <a:ext cx="3623310" cy="1731858"/>
        </p:xfrm>
        <a:graphic>
          <a:graphicData uri="http://schemas.openxmlformats.org/drawingml/2006/chart">
            <c:chart xmlns:c="http://schemas.openxmlformats.org/drawingml/2006/chart" xmlns:r="http://schemas.openxmlformats.org/officeDocument/2006/relationships" r:id="rId7"/>
          </a:graphicData>
        </a:graphic>
      </p:graphicFrame>
      <p:sp>
        <p:nvSpPr>
          <p:cNvPr id="8" name="textruta 7">
            <a:extLst>
              <a:ext uri="{FF2B5EF4-FFF2-40B4-BE49-F238E27FC236}">
                <a16:creationId xmlns:a16="http://schemas.microsoft.com/office/drawing/2014/main" id="{A30AD2BF-3234-5346-9D4D-A51E2CF9EC96}"/>
              </a:ext>
            </a:extLst>
          </p:cNvPr>
          <p:cNvSpPr txBox="1"/>
          <p:nvPr/>
        </p:nvSpPr>
        <p:spPr>
          <a:xfrm>
            <a:off x="5628164" y="536031"/>
            <a:ext cx="4771584" cy="276999"/>
          </a:xfrm>
          <a:prstGeom prst="rect">
            <a:avLst/>
          </a:prstGeom>
          <a:noFill/>
        </p:spPr>
        <p:txBody>
          <a:bodyPr wrap="square" rtlCol="0">
            <a:spAutoFit/>
          </a:bodyPr>
          <a:lstStyle/>
          <a:p>
            <a:r>
              <a:rPr lang="sv-SE" sz="1200" dirty="0">
                <a:solidFill>
                  <a:schemeClr val="bg1"/>
                </a:solidFill>
                <a:latin typeface="+mj-lt"/>
              </a:rPr>
              <a:t>Nöjdhetsindex per kön – </a:t>
            </a:r>
            <a:r>
              <a:rPr lang="sv-SE" sz="1200" dirty="0" err="1">
                <a:solidFill>
                  <a:schemeClr val="bg1"/>
                </a:solidFill>
                <a:latin typeface="+mj-lt"/>
              </a:rPr>
              <a:t>Ösbyskolan</a:t>
            </a:r>
            <a:endParaRPr lang="sv-SE" sz="1200" dirty="0">
              <a:solidFill>
                <a:schemeClr val="bg1"/>
              </a:solidFill>
              <a:latin typeface="+mj-lt"/>
            </a:endParaRPr>
          </a:p>
        </p:txBody>
      </p:sp>
    </p:spTree>
    <p:extLst>
      <p:ext uri="{BB962C8B-B14F-4D97-AF65-F5344CB8AC3E}">
        <p14:creationId xmlns:p14="http://schemas.microsoft.com/office/powerpoint/2010/main" val="3076712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DB2BF8B2-1B0A-9C42-AE61-AE9340084752}"/>
              </a:ext>
            </a:extLst>
          </p:cNvPr>
          <p:cNvSpPr txBox="1"/>
          <p:nvPr/>
        </p:nvSpPr>
        <p:spPr>
          <a:xfrm>
            <a:off x="442952" y="355728"/>
            <a:ext cx="8720057" cy="461665"/>
          </a:xfrm>
          <a:prstGeom prst="rect">
            <a:avLst/>
          </a:prstGeom>
          <a:noFill/>
        </p:spPr>
        <p:txBody>
          <a:bodyPr wrap="square" numCol="1" spcCol="360000" rtlCol="0">
            <a:spAutoFit/>
          </a:bodyPr>
          <a:lstStyle/>
          <a:p>
            <a:r>
              <a:rPr lang="sv-SE" sz="1200" dirty="0">
                <a:solidFill>
                  <a:schemeClr val="bg1"/>
                </a:solidFill>
                <a:latin typeface="+mn-lt"/>
              </a:rPr>
              <a:t>På denna sida och följande redovisas resultatet på alla enskilda frågor för </a:t>
            </a:r>
            <a:r>
              <a:rPr lang="sv-SE" sz="1200" dirty="0" err="1">
                <a:solidFill>
                  <a:schemeClr val="bg1"/>
                </a:solidFill>
                <a:latin typeface="+mn-lt"/>
              </a:rPr>
              <a:t>Ösbyskolan</a:t>
            </a:r>
            <a:r>
              <a:rPr lang="sv-SE" sz="1200" dirty="0">
                <a:solidFill>
                  <a:schemeClr val="bg1"/>
                </a:solidFill>
                <a:latin typeface="+mn-lt"/>
              </a:rPr>
              <a:t>. Resultatet visas för de fem senaste åren (om data finns). Resultatet visas som medelvärden på en skala 1-4 där 4 är det högsta värdet.</a:t>
            </a:r>
          </a:p>
        </p:txBody>
      </p:sp>
      <p:sp>
        <p:nvSpPr>
          <p:cNvPr id="3" name="textruta 2">
            <a:extLst>
              <a:ext uri="{FF2B5EF4-FFF2-40B4-BE49-F238E27FC236}">
                <a16:creationId xmlns:a16="http://schemas.microsoft.com/office/drawing/2014/main" id="{79FA7FA5-88FF-C241-9BD2-29A7F0E1D1FD}"/>
              </a:ext>
            </a:extLst>
          </p:cNvPr>
          <p:cNvSpPr txBox="1"/>
          <p:nvPr/>
        </p:nvSpPr>
        <p:spPr>
          <a:xfrm>
            <a:off x="442952" y="1094601"/>
            <a:ext cx="6296176" cy="246221"/>
          </a:xfrm>
          <a:prstGeom prst="rect">
            <a:avLst/>
          </a:prstGeom>
          <a:noFill/>
        </p:spPr>
        <p:txBody>
          <a:bodyPr wrap="square" rtlCol="0">
            <a:spAutoFit/>
          </a:bodyPr>
          <a:lstStyle/>
          <a:p>
            <a:r>
              <a:rPr lang="sv-SE" sz="1000" dirty="0">
                <a:solidFill>
                  <a:schemeClr val="bg1"/>
                </a:solidFill>
                <a:latin typeface="+mj-lt"/>
                <a:cs typeface="Arial" panose="020B0604020202020204" pitchFamily="34" charset="0"/>
              </a:rPr>
              <a:t>3.3 Alla målområden samt enskilda frågor – jämförelse över tid</a:t>
            </a:r>
          </a:p>
        </p:txBody>
      </p:sp>
      <p:sp>
        <p:nvSpPr>
          <p:cNvPr id="5" name="textruta 4">
            <a:extLst>
              <a:ext uri="{FF2B5EF4-FFF2-40B4-BE49-F238E27FC236}">
                <a16:creationId xmlns:a16="http://schemas.microsoft.com/office/drawing/2014/main" id="{EA52364F-AA53-2F44-B8C5-C031996CA19B}"/>
              </a:ext>
            </a:extLst>
          </p:cNvPr>
          <p:cNvSpPr txBox="1"/>
          <p:nvPr/>
        </p:nvSpPr>
        <p:spPr>
          <a:xfrm>
            <a:off x="442952" y="1337348"/>
            <a:ext cx="4531479" cy="246221"/>
          </a:xfrm>
          <a:prstGeom prst="rect">
            <a:avLst/>
          </a:prstGeom>
          <a:noFill/>
        </p:spPr>
        <p:txBody>
          <a:bodyPr wrap="square" rtlCol="0">
            <a:spAutoFit/>
          </a:bodyPr>
          <a:lstStyle/>
          <a:p>
            <a:r>
              <a:rPr lang="sv-SE" sz="1000" dirty="0" err="1">
                <a:solidFill>
                  <a:schemeClr val="bg1"/>
                </a:solidFill>
                <a:latin typeface="+mj-lt"/>
              </a:rPr>
              <a:t>Ösbyskolan</a:t>
            </a:r>
            <a:endParaRPr lang="sv-SE" sz="1000" dirty="0">
              <a:solidFill>
                <a:schemeClr val="bg1"/>
              </a:solidFill>
              <a:latin typeface="+mj-lt"/>
            </a:endParaRPr>
          </a:p>
        </p:txBody>
      </p:sp>
      <p:sp>
        <p:nvSpPr>
          <p:cNvPr id="8" name="textruta 7">
            <a:extLst>
              <a:ext uri="{FF2B5EF4-FFF2-40B4-BE49-F238E27FC236}">
                <a16:creationId xmlns:a16="http://schemas.microsoft.com/office/drawing/2014/main" id="{08DBD011-E1B4-6643-ABA5-F6017305CB8E}"/>
              </a:ext>
            </a:extLst>
          </p:cNvPr>
          <p:cNvSpPr txBox="1"/>
          <p:nvPr/>
        </p:nvSpPr>
        <p:spPr>
          <a:xfrm>
            <a:off x="7714773" y="989456"/>
            <a:ext cx="572890" cy="230832"/>
          </a:xfrm>
          <a:prstGeom prst="rect">
            <a:avLst/>
          </a:prstGeom>
          <a:noFill/>
        </p:spPr>
        <p:txBody>
          <a:bodyPr wrap="square" rtlCol="0">
            <a:spAutoFit/>
          </a:bodyPr>
          <a:lstStyle/>
          <a:p>
            <a:r>
              <a:rPr lang="sv-SE" sz="900" dirty="0">
                <a:solidFill>
                  <a:schemeClr val="bg1"/>
                </a:solidFill>
                <a:latin typeface="+mn-lt"/>
              </a:rPr>
              <a:t>2022</a:t>
            </a:r>
          </a:p>
        </p:txBody>
      </p:sp>
      <p:sp>
        <p:nvSpPr>
          <p:cNvPr id="9" name="textruta 8">
            <a:extLst>
              <a:ext uri="{FF2B5EF4-FFF2-40B4-BE49-F238E27FC236}">
                <a16:creationId xmlns:a16="http://schemas.microsoft.com/office/drawing/2014/main" id="{E8B3ED4C-1293-DB4F-A1D4-D41C0030D141}"/>
              </a:ext>
            </a:extLst>
          </p:cNvPr>
          <p:cNvSpPr txBox="1"/>
          <p:nvPr/>
        </p:nvSpPr>
        <p:spPr>
          <a:xfrm>
            <a:off x="7714773" y="1451120"/>
            <a:ext cx="572890" cy="230832"/>
          </a:xfrm>
          <a:prstGeom prst="rect">
            <a:avLst/>
          </a:prstGeom>
          <a:noFill/>
        </p:spPr>
        <p:txBody>
          <a:bodyPr wrap="square" rtlCol="0">
            <a:spAutoFit/>
          </a:bodyPr>
          <a:lstStyle/>
          <a:p>
            <a:r>
              <a:rPr lang="sv-SE" sz="900" dirty="0">
                <a:solidFill>
                  <a:schemeClr val="bg1"/>
                </a:solidFill>
                <a:latin typeface="+mn-lt"/>
              </a:rPr>
              <a:t>2018</a:t>
            </a:r>
          </a:p>
        </p:txBody>
      </p:sp>
      <p:cxnSp>
        <p:nvCxnSpPr>
          <p:cNvPr id="11" name="Rak pil 10">
            <a:extLst>
              <a:ext uri="{FF2B5EF4-FFF2-40B4-BE49-F238E27FC236}">
                <a16:creationId xmlns:a16="http://schemas.microsoft.com/office/drawing/2014/main" id="{355F1DDC-D683-064B-A26A-2767C0430B3A}"/>
              </a:ext>
            </a:extLst>
          </p:cNvPr>
          <p:cNvCxnSpPr/>
          <p:nvPr/>
        </p:nvCxnSpPr>
        <p:spPr>
          <a:xfrm>
            <a:off x="7909083" y="1215993"/>
            <a:ext cx="0" cy="1943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2" name="Ellips 11">
            <a:extLst>
              <a:ext uri="{FF2B5EF4-FFF2-40B4-BE49-F238E27FC236}">
                <a16:creationId xmlns:a16="http://schemas.microsoft.com/office/drawing/2014/main" id="{075A7A0D-CE2A-3243-BED0-F08B1B256295}"/>
              </a:ext>
            </a:extLst>
          </p:cNvPr>
          <p:cNvSpPr/>
          <p:nvPr/>
        </p:nvSpPr>
        <p:spPr>
          <a:xfrm>
            <a:off x="8976917" y="1939779"/>
            <a:ext cx="994410" cy="948690"/>
          </a:xfrm>
          <a:prstGeom prst="ellipse">
            <a:avLst/>
          </a:prstGeom>
          <a:solidFill>
            <a:srgbClr val="C841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Ellips 12">
            <a:extLst>
              <a:ext uri="{FF2B5EF4-FFF2-40B4-BE49-F238E27FC236}">
                <a16:creationId xmlns:a16="http://schemas.microsoft.com/office/drawing/2014/main" id="{D627C098-80F9-D147-93BF-4B08C87436A2}"/>
              </a:ext>
            </a:extLst>
          </p:cNvPr>
          <p:cNvSpPr/>
          <p:nvPr/>
        </p:nvSpPr>
        <p:spPr>
          <a:xfrm>
            <a:off x="8976917" y="3979662"/>
            <a:ext cx="994410" cy="948690"/>
          </a:xfrm>
          <a:prstGeom prst="ellipse">
            <a:avLst/>
          </a:prstGeom>
          <a:solidFill>
            <a:srgbClr val="008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Ellips 13">
            <a:extLst>
              <a:ext uri="{FF2B5EF4-FFF2-40B4-BE49-F238E27FC236}">
                <a16:creationId xmlns:a16="http://schemas.microsoft.com/office/drawing/2014/main" id="{B873B762-B886-B249-979C-5683EDB0DFD2}"/>
              </a:ext>
            </a:extLst>
          </p:cNvPr>
          <p:cNvSpPr/>
          <p:nvPr/>
        </p:nvSpPr>
        <p:spPr>
          <a:xfrm>
            <a:off x="8976917" y="5779227"/>
            <a:ext cx="994410" cy="948690"/>
          </a:xfrm>
          <a:prstGeom prst="ellipse">
            <a:avLst/>
          </a:prstGeom>
          <a:solidFill>
            <a:srgbClr val="309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textruta 18">
            <a:extLst>
              <a:ext uri="{FF2B5EF4-FFF2-40B4-BE49-F238E27FC236}">
                <a16:creationId xmlns:a16="http://schemas.microsoft.com/office/drawing/2014/main" id="{5E0C2A6F-01E8-314B-AA0B-E6FD29077768}"/>
              </a:ext>
            </a:extLst>
          </p:cNvPr>
          <p:cNvSpPr txBox="1"/>
          <p:nvPr/>
        </p:nvSpPr>
        <p:spPr>
          <a:xfrm>
            <a:off x="8859138" y="6056334"/>
            <a:ext cx="1229968" cy="724173"/>
          </a:xfrm>
          <a:prstGeom prst="rect">
            <a:avLst/>
          </a:prstGeom>
          <a:noFill/>
        </p:spPr>
        <p:txBody>
          <a:bodyPr wrap="square" rtlCol="0">
            <a:spAutoFit/>
          </a:bodyPr>
          <a:lstStyle/>
          <a:p>
            <a:pPr algn="ctr"/>
            <a:r>
              <a:rPr lang="sv-SE" b="1" dirty="0">
                <a:latin typeface="+mj-lt"/>
              </a:rPr>
              <a:t>3,33</a:t>
            </a:r>
          </a:p>
        </p:txBody>
      </p:sp>
      <p:sp>
        <p:nvSpPr>
          <p:cNvPr id="20" name="textruta 19">
            <a:extLst>
              <a:ext uri="{FF2B5EF4-FFF2-40B4-BE49-F238E27FC236}">
                <a16:creationId xmlns:a16="http://schemas.microsoft.com/office/drawing/2014/main" id="{93AA6C1A-63D0-F34D-8D34-A5798DDC9F69}"/>
              </a:ext>
            </a:extLst>
          </p:cNvPr>
          <p:cNvSpPr txBox="1"/>
          <p:nvPr/>
        </p:nvSpPr>
        <p:spPr>
          <a:xfrm>
            <a:off x="8859138" y="4237965"/>
            <a:ext cx="1229968" cy="724173"/>
          </a:xfrm>
          <a:prstGeom prst="rect">
            <a:avLst/>
          </a:prstGeom>
          <a:noFill/>
        </p:spPr>
        <p:txBody>
          <a:bodyPr wrap="square" rtlCol="0">
            <a:spAutoFit/>
          </a:bodyPr>
          <a:lstStyle/>
          <a:p>
            <a:pPr algn="ctr"/>
            <a:r>
              <a:rPr lang="sv-SE" b="1" dirty="0">
                <a:latin typeface="+mj-lt"/>
              </a:rPr>
              <a:t>3,77</a:t>
            </a:r>
          </a:p>
        </p:txBody>
      </p:sp>
      <p:sp>
        <p:nvSpPr>
          <p:cNvPr id="21" name="textruta 20">
            <a:extLst>
              <a:ext uri="{FF2B5EF4-FFF2-40B4-BE49-F238E27FC236}">
                <a16:creationId xmlns:a16="http://schemas.microsoft.com/office/drawing/2014/main" id="{1DC8059B-FE64-3644-9D58-772296905E48}"/>
              </a:ext>
            </a:extLst>
          </p:cNvPr>
          <p:cNvSpPr txBox="1"/>
          <p:nvPr/>
        </p:nvSpPr>
        <p:spPr>
          <a:xfrm>
            <a:off x="8859138" y="2190187"/>
            <a:ext cx="1229968" cy="707886"/>
          </a:xfrm>
          <a:prstGeom prst="rect">
            <a:avLst/>
          </a:prstGeom>
          <a:noFill/>
        </p:spPr>
        <p:txBody>
          <a:bodyPr wrap="square" rtlCol="0">
            <a:spAutoFit/>
          </a:bodyPr>
          <a:lstStyle/>
          <a:p>
            <a:pPr algn="ctr"/>
            <a:r>
              <a:rPr lang="sv-SE" b="1" dirty="0">
                <a:latin typeface="+mj-lt"/>
              </a:rPr>
              <a:t>3,87</a:t>
            </a:r>
          </a:p>
        </p:txBody>
      </p:sp>
      <p:graphicFrame>
        <p:nvGraphicFramePr>
          <p:cNvPr id="23" name="Diagram 22"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DBD64F73-4A54-704C-85B7-5DC7BCD672FE}"/>
              </a:ext>
            </a:extLst>
          </p:cNvPr>
          <p:cNvGraphicFramePr/>
          <p:nvPr>
            <p:extLst>
              <p:ext uri="{D42A27DB-BD31-4B8C-83A1-F6EECF244321}">
                <p14:modId xmlns:p14="http://schemas.microsoft.com/office/powerpoint/2010/main" val="463329665"/>
              </p:ext>
            </p:extLst>
          </p:nvPr>
        </p:nvGraphicFramePr>
        <p:xfrm>
          <a:off x="387595" y="1703205"/>
          <a:ext cx="6986437" cy="5388711"/>
        </p:xfrm>
        <a:graphic>
          <a:graphicData uri="http://schemas.openxmlformats.org/drawingml/2006/chart">
            <c:chart xmlns:c="http://schemas.openxmlformats.org/drawingml/2006/chart" xmlns:r="http://schemas.openxmlformats.org/officeDocument/2006/relationships" r:id="rId3"/>
          </a:graphicData>
        </a:graphic>
      </p:graphicFrame>
      <p:sp>
        <p:nvSpPr>
          <p:cNvPr id="22" name="Rektangel med rundade hörn 21">
            <a:extLst>
              <a:ext uri="{FF2B5EF4-FFF2-40B4-BE49-F238E27FC236}">
                <a16:creationId xmlns:a16="http://schemas.microsoft.com/office/drawing/2014/main" id="{190C2A4F-31BE-A14D-9D41-9808597F5648}"/>
              </a:ext>
            </a:extLst>
          </p:cNvPr>
          <p:cNvSpPr/>
          <p:nvPr/>
        </p:nvSpPr>
        <p:spPr>
          <a:xfrm>
            <a:off x="8260356" y="800966"/>
            <a:ext cx="2193925" cy="104775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000" b="1" dirty="0"/>
              <a:t>Resultaten går från 2022 (överst och mörkast färg) till 2018 (nederst och ljusast färg).</a:t>
            </a:r>
          </a:p>
          <a:p>
            <a:pPr algn="ctr" defTabSz="1042873" eaLnBrk="1" fontAlgn="auto" hangingPunct="1">
              <a:spcBef>
                <a:spcPts val="0"/>
              </a:spcBef>
              <a:spcAft>
                <a:spcPts val="0"/>
              </a:spcAft>
              <a:defRPr/>
            </a:pPr>
            <a:r>
              <a:rPr lang="sv-SE" sz="1000" b="1" dirty="0"/>
              <a:t>I cirklarna redovisas medelvärdet för hela området 2022.</a:t>
            </a:r>
          </a:p>
        </p:txBody>
      </p:sp>
      <p:sp>
        <p:nvSpPr>
          <p:cNvPr id="16" name="textruta 22">
            <a:extLst>
              <a:ext uri="{FF2B5EF4-FFF2-40B4-BE49-F238E27FC236}">
                <a16:creationId xmlns:a16="http://schemas.microsoft.com/office/drawing/2014/main" id="{83C49A86-DF76-DE4A-A239-69E6451043F3}"/>
              </a:ext>
            </a:extLst>
          </p:cNvPr>
          <p:cNvSpPr txBox="1"/>
          <p:nvPr/>
        </p:nvSpPr>
        <p:spPr>
          <a:xfrm>
            <a:off x="3879654" y="1819611"/>
            <a:ext cx="3422934"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b="1" dirty="0">
                <a:solidFill>
                  <a:schemeClr val="bg1"/>
                </a:solidFill>
              </a:rPr>
              <a:t>Övergripande frågor</a:t>
            </a:r>
          </a:p>
        </p:txBody>
      </p:sp>
      <p:sp>
        <p:nvSpPr>
          <p:cNvPr id="17" name="textruta 22">
            <a:extLst>
              <a:ext uri="{FF2B5EF4-FFF2-40B4-BE49-F238E27FC236}">
                <a16:creationId xmlns:a16="http://schemas.microsoft.com/office/drawing/2014/main" id="{D8FA44DB-AAE2-5C44-A298-68A556C7DE14}"/>
              </a:ext>
            </a:extLst>
          </p:cNvPr>
          <p:cNvSpPr txBox="1"/>
          <p:nvPr/>
        </p:nvSpPr>
        <p:spPr>
          <a:xfrm>
            <a:off x="3871904" y="3354779"/>
            <a:ext cx="3422934"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b="1" dirty="0">
                <a:solidFill>
                  <a:schemeClr val="bg1"/>
                </a:solidFill>
              </a:rPr>
              <a:t>Kunskaper</a:t>
            </a:r>
          </a:p>
        </p:txBody>
      </p:sp>
      <p:sp>
        <p:nvSpPr>
          <p:cNvPr id="18" name="textruta 22">
            <a:extLst>
              <a:ext uri="{FF2B5EF4-FFF2-40B4-BE49-F238E27FC236}">
                <a16:creationId xmlns:a16="http://schemas.microsoft.com/office/drawing/2014/main" id="{1A0495C8-79D0-0446-AEC5-FF8B81C7FFD9}"/>
              </a:ext>
            </a:extLst>
          </p:cNvPr>
          <p:cNvSpPr txBox="1"/>
          <p:nvPr/>
        </p:nvSpPr>
        <p:spPr>
          <a:xfrm>
            <a:off x="3864155" y="5721984"/>
            <a:ext cx="3422934"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b="1" dirty="0">
                <a:solidFill>
                  <a:schemeClr val="bg1"/>
                </a:solidFill>
              </a:rPr>
              <a:t>Elevernas ansvar och inflytande</a:t>
            </a:r>
          </a:p>
        </p:txBody>
      </p:sp>
      <p:pic>
        <p:nvPicPr>
          <p:cNvPr id="6" name="Bildobjekt 5">
            <a:extLst>
              <a:ext uri="{FF2B5EF4-FFF2-40B4-BE49-F238E27FC236}">
                <a16:creationId xmlns:a16="http://schemas.microsoft.com/office/drawing/2014/main" id="{47070946-B5AD-D940-B39B-5EE6712597DB}"/>
              </a:ext>
            </a:extLst>
          </p:cNvPr>
          <p:cNvPicPr>
            <a:picLocks noChangeAspect="1"/>
          </p:cNvPicPr>
          <p:nvPr/>
        </p:nvPicPr>
        <p:blipFill>
          <a:blip r:embed="rId4"/>
          <a:stretch>
            <a:fillRect/>
          </a:stretch>
        </p:blipFill>
        <p:spPr>
          <a:xfrm>
            <a:off x="7774231" y="1951830"/>
            <a:ext cx="345217" cy="770985"/>
          </a:xfrm>
          <a:prstGeom prst="rect">
            <a:avLst/>
          </a:prstGeom>
        </p:spPr>
      </p:pic>
      <p:pic>
        <p:nvPicPr>
          <p:cNvPr id="10" name="Bildobjekt 9" descr="En bild som visar text&#10;&#10;Automatiskt genererad beskrivning">
            <a:extLst>
              <a:ext uri="{FF2B5EF4-FFF2-40B4-BE49-F238E27FC236}">
                <a16:creationId xmlns:a16="http://schemas.microsoft.com/office/drawing/2014/main" id="{A6CDF1F6-6DF5-9F4F-A6AB-674D217B9763}"/>
              </a:ext>
            </a:extLst>
          </p:cNvPr>
          <p:cNvPicPr>
            <a:picLocks noChangeAspect="1"/>
          </p:cNvPicPr>
          <p:nvPr/>
        </p:nvPicPr>
        <p:blipFill>
          <a:blip r:embed="rId5"/>
          <a:stretch>
            <a:fillRect/>
          </a:stretch>
        </p:blipFill>
        <p:spPr>
          <a:xfrm>
            <a:off x="7774231" y="4059267"/>
            <a:ext cx="368929" cy="823941"/>
          </a:xfrm>
          <a:prstGeom prst="rect">
            <a:avLst/>
          </a:prstGeom>
        </p:spPr>
      </p:pic>
      <p:pic>
        <p:nvPicPr>
          <p:cNvPr id="24" name="Bildobjekt 23" descr="En bild som visar text&#10;&#10;Automatiskt genererad beskrivning">
            <a:extLst>
              <a:ext uri="{FF2B5EF4-FFF2-40B4-BE49-F238E27FC236}">
                <a16:creationId xmlns:a16="http://schemas.microsoft.com/office/drawing/2014/main" id="{50FF5776-858E-2048-AA64-60F2D770C56B}"/>
              </a:ext>
            </a:extLst>
          </p:cNvPr>
          <p:cNvPicPr>
            <a:picLocks noChangeAspect="1"/>
          </p:cNvPicPr>
          <p:nvPr/>
        </p:nvPicPr>
        <p:blipFill>
          <a:blip r:embed="rId6"/>
          <a:stretch>
            <a:fillRect/>
          </a:stretch>
        </p:blipFill>
        <p:spPr>
          <a:xfrm>
            <a:off x="7774231" y="5778209"/>
            <a:ext cx="368929" cy="843266"/>
          </a:xfrm>
          <a:prstGeom prst="rect">
            <a:avLst/>
          </a:prstGeom>
        </p:spPr>
      </p:pic>
    </p:spTree>
    <p:extLst>
      <p:ext uri="{BB962C8B-B14F-4D97-AF65-F5344CB8AC3E}">
        <p14:creationId xmlns:p14="http://schemas.microsoft.com/office/powerpoint/2010/main" val="372949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ruta 2">
            <a:extLst>
              <a:ext uri="{FF2B5EF4-FFF2-40B4-BE49-F238E27FC236}">
                <a16:creationId xmlns:a16="http://schemas.microsoft.com/office/drawing/2014/main" id="{85B9C464-1C8F-A140-8E42-3D6C2CA892AB}"/>
              </a:ext>
            </a:extLst>
          </p:cNvPr>
          <p:cNvSpPr txBox="1">
            <a:spLocks noChangeArrowheads="1"/>
          </p:cNvSpPr>
          <p:nvPr/>
        </p:nvSpPr>
        <p:spPr bwMode="auto">
          <a:xfrm>
            <a:off x="442912" y="476250"/>
            <a:ext cx="59395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000">
                <a:solidFill>
                  <a:schemeClr val="bg1"/>
                </a:solidFill>
                <a:latin typeface="+mj-lt"/>
              </a:rPr>
              <a:t>3.3 Alla målområden samt enskilda frågor – jämförelse över tid</a:t>
            </a:r>
          </a:p>
        </p:txBody>
      </p:sp>
      <p:sp>
        <p:nvSpPr>
          <p:cNvPr id="23554" name="textruta 4">
            <a:extLst>
              <a:ext uri="{FF2B5EF4-FFF2-40B4-BE49-F238E27FC236}">
                <a16:creationId xmlns:a16="http://schemas.microsoft.com/office/drawing/2014/main" id="{B6B43675-59C8-1B41-9933-A0DF1A6DC9F3}"/>
              </a:ext>
            </a:extLst>
          </p:cNvPr>
          <p:cNvSpPr txBox="1">
            <a:spLocks noChangeArrowheads="1"/>
          </p:cNvSpPr>
          <p:nvPr/>
        </p:nvSpPr>
        <p:spPr bwMode="auto">
          <a:xfrm>
            <a:off x="442913" y="719138"/>
            <a:ext cx="45323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000">
                <a:solidFill>
                  <a:schemeClr val="bg1"/>
                </a:solidFill>
                <a:latin typeface="+mj-lt"/>
              </a:rPr>
              <a:t>Ösbyskolan</a:t>
            </a:r>
          </a:p>
        </p:txBody>
      </p:sp>
      <p:sp>
        <p:nvSpPr>
          <p:cNvPr id="6" name="Rektangel med rundade hörn 5">
            <a:extLst>
              <a:ext uri="{FF2B5EF4-FFF2-40B4-BE49-F238E27FC236}">
                <a16:creationId xmlns:a16="http://schemas.microsoft.com/office/drawing/2014/main" id="{8FAE74FB-6D19-B94B-B31F-97F315277F9A}"/>
              </a:ext>
            </a:extLst>
          </p:cNvPr>
          <p:cNvSpPr/>
          <p:nvPr/>
        </p:nvSpPr>
        <p:spPr>
          <a:xfrm>
            <a:off x="8054975" y="476250"/>
            <a:ext cx="2193925" cy="104775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000" b="1" dirty="0"/>
              <a:t>Resultaten går från 2022 (överst och mörkast färg) till 2018 (nederst och ljusast färg).</a:t>
            </a:r>
          </a:p>
          <a:p>
            <a:pPr algn="ctr" defTabSz="1042873" eaLnBrk="1" fontAlgn="auto" hangingPunct="1">
              <a:spcBef>
                <a:spcPts val="0"/>
              </a:spcBef>
              <a:spcAft>
                <a:spcPts val="0"/>
              </a:spcAft>
              <a:defRPr/>
            </a:pPr>
            <a:r>
              <a:rPr lang="sv-SE" sz="1000" b="1" dirty="0"/>
              <a:t>I cirklarna redovisas medelvärdet för hela området 2022.</a:t>
            </a:r>
          </a:p>
        </p:txBody>
      </p:sp>
      <p:sp>
        <p:nvSpPr>
          <p:cNvPr id="23556" name="textruta 7">
            <a:extLst>
              <a:ext uri="{FF2B5EF4-FFF2-40B4-BE49-F238E27FC236}">
                <a16:creationId xmlns:a16="http://schemas.microsoft.com/office/drawing/2014/main" id="{FBF73BCC-04B6-A840-AC7F-E46F039AAED7}"/>
              </a:ext>
            </a:extLst>
          </p:cNvPr>
          <p:cNvSpPr txBox="1">
            <a:spLocks noChangeArrowheads="1"/>
          </p:cNvSpPr>
          <p:nvPr/>
        </p:nvSpPr>
        <p:spPr bwMode="auto">
          <a:xfrm>
            <a:off x="7558088" y="554038"/>
            <a:ext cx="57308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900">
                <a:solidFill>
                  <a:schemeClr val="bg1"/>
                </a:solidFill>
                <a:latin typeface="+mn-lt"/>
              </a:rPr>
              <a:t>2022</a:t>
            </a:r>
          </a:p>
        </p:txBody>
      </p:sp>
      <p:sp>
        <p:nvSpPr>
          <p:cNvPr id="23557" name="textruta 8">
            <a:extLst>
              <a:ext uri="{FF2B5EF4-FFF2-40B4-BE49-F238E27FC236}">
                <a16:creationId xmlns:a16="http://schemas.microsoft.com/office/drawing/2014/main" id="{688F0079-4975-834B-B397-6E297F7AFBCE}"/>
              </a:ext>
            </a:extLst>
          </p:cNvPr>
          <p:cNvSpPr txBox="1">
            <a:spLocks noChangeArrowheads="1"/>
          </p:cNvSpPr>
          <p:nvPr/>
        </p:nvSpPr>
        <p:spPr bwMode="auto">
          <a:xfrm>
            <a:off x="7558088" y="1016000"/>
            <a:ext cx="57308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900">
                <a:solidFill>
                  <a:schemeClr val="bg1"/>
                </a:solidFill>
                <a:latin typeface="+mn-lt"/>
              </a:rPr>
              <a:t>2018</a:t>
            </a:r>
          </a:p>
        </p:txBody>
      </p:sp>
      <p:cxnSp>
        <p:nvCxnSpPr>
          <p:cNvPr id="11" name="Rak pil 10">
            <a:extLst>
              <a:ext uri="{FF2B5EF4-FFF2-40B4-BE49-F238E27FC236}">
                <a16:creationId xmlns:a16="http://schemas.microsoft.com/office/drawing/2014/main" id="{CB720D31-83CC-9D4A-A6E0-9E767ED64335}"/>
              </a:ext>
            </a:extLst>
          </p:cNvPr>
          <p:cNvCxnSpPr/>
          <p:nvPr/>
        </p:nvCxnSpPr>
        <p:spPr>
          <a:xfrm>
            <a:off x="7751763" y="781050"/>
            <a:ext cx="0" cy="19526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 name="textruta 1">
            <a:extLst>
              <a:ext uri="{FF2B5EF4-FFF2-40B4-BE49-F238E27FC236}">
                <a16:creationId xmlns:a16="http://schemas.microsoft.com/office/drawing/2014/main" id="{EF3B0F47-9066-0849-B5FA-7D2A961F01D8}"/>
              </a:ext>
            </a:extLst>
          </p:cNvPr>
          <p:cNvSpPr txBox="1"/>
          <p:nvPr/>
        </p:nvSpPr>
        <p:spPr>
          <a:xfrm>
            <a:off x="4478338" y="6775450"/>
            <a:ext cx="184150" cy="407988"/>
          </a:xfrm>
          <a:prstGeom prst="rect">
            <a:avLst/>
          </a:prstGeom>
          <a:noFill/>
        </p:spPr>
        <p:txBody>
          <a:bodyPr wrap="none">
            <a:spAutoFit/>
          </a:bodyPr>
          <a:lstStyle/>
          <a:p>
            <a:pPr defTabSz="1042873" eaLnBrk="1" fontAlgn="auto" hangingPunct="1">
              <a:spcBef>
                <a:spcPts val="0"/>
              </a:spcBef>
              <a:spcAft>
                <a:spcPts val="0"/>
              </a:spcAft>
              <a:defRPr/>
            </a:pPr>
            <a:endParaRPr lang="sv-SE" sz="2053" dirty="0">
              <a:latin typeface="+mn-lt"/>
            </a:endParaRPr>
          </a:p>
        </p:txBody>
      </p:sp>
      <p:sp>
        <p:nvSpPr>
          <p:cNvPr id="4" name="textruta 3">
            <a:extLst>
              <a:ext uri="{FF2B5EF4-FFF2-40B4-BE49-F238E27FC236}">
                <a16:creationId xmlns:a16="http://schemas.microsoft.com/office/drawing/2014/main" id="{68359CE5-EDF2-D342-A5BB-3FFE313A25A0}"/>
              </a:ext>
            </a:extLst>
          </p:cNvPr>
          <p:cNvSpPr txBox="1"/>
          <p:nvPr/>
        </p:nvSpPr>
        <p:spPr>
          <a:xfrm>
            <a:off x="5251450" y="6762750"/>
            <a:ext cx="185738" cy="409575"/>
          </a:xfrm>
          <a:prstGeom prst="rect">
            <a:avLst/>
          </a:prstGeom>
          <a:noFill/>
        </p:spPr>
        <p:txBody>
          <a:bodyPr wrap="none">
            <a:spAutoFit/>
          </a:bodyPr>
          <a:lstStyle/>
          <a:p>
            <a:pPr defTabSz="1042873" eaLnBrk="1" fontAlgn="auto" hangingPunct="1">
              <a:spcBef>
                <a:spcPts val="0"/>
              </a:spcBef>
              <a:spcAft>
                <a:spcPts val="0"/>
              </a:spcAft>
              <a:defRPr/>
            </a:pPr>
            <a:endParaRPr lang="sv-SE" sz="2053" dirty="0">
              <a:latin typeface="+mn-lt"/>
            </a:endParaRPr>
          </a:p>
        </p:txBody>
      </p:sp>
      <p:sp>
        <p:nvSpPr>
          <p:cNvPr id="29" name="Ellips 28">
            <a:extLst>
              <a:ext uri="{FF2B5EF4-FFF2-40B4-BE49-F238E27FC236}">
                <a16:creationId xmlns:a16="http://schemas.microsoft.com/office/drawing/2014/main" id="{D7FA81FA-4914-5B40-AAC5-8A53652B1BB9}"/>
              </a:ext>
            </a:extLst>
          </p:cNvPr>
          <p:cNvSpPr/>
          <p:nvPr/>
        </p:nvSpPr>
        <p:spPr>
          <a:xfrm>
            <a:off x="8794750" y="2163730"/>
            <a:ext cx="993775" cy="947737"/>
          </a:xfrm>
          <a:prstGeom prst="ellipse">
            <a:avLst/>
          </a:prstGeom>
          <a:solidFill>
            <a:srgbClr val="C841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endParaRPr lang="sv-SE" sz="2053" dirty="0"/>
          </a:p>
        </p:txBody>
      </p:sp>
      <p:sp>
        <p:nvSpPr>
          <p:cNvPr id="30" name="Ellips 29">
            <a:extLst>
              <a:ext uri="{FF2B5EF4-FFF2-40B4-BE49-F238E27FC236}">
                <a16:creationId xmlns:a16="http://schemas.microsoft.com/office/drawing/2014/main" id="{241E1435-1D6F-1544-BA8E-5E45883DD780}"/>
              </a:ext>
            </a:extLst>
          </p:cNvPr>
          <p:cNvSpPr/>
          <p:nvPr/>
        </p:nvSpPr>
        <p:spPr>
          <a:xfrm>
            <a:off x="8794750" y="5052289"/>
            <a:ext cx="993775" cy="949325"/>
          </a:xfrm>
          <a:prstGeom prst="ellipse">
            <a:avLst/>
          </a:prstGeom>
          <a:solidFill>
            <a:srgbClr val="008C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endParaRPr lang="sv-SE" sz="2053"/>
          </a:p>
        </p:txBody>
      </p:sp>
      <p:sp>
        <p:nvSpPr>
          <p:cNvPr id="42" name="textruta 41">
            <a:extLst>
              <a:ext uri="{FF2B5EF4-FFF2-40B4-BE49-F238E27FC236}">
                <a16:creationId xmlns:a16="http://schemas.microsoft.com/office/drawing/2014/main" id="{286400E7-10C9-774B-8310-A3D85C58AF7E}"/>
              </a:ext>
            </a:extLst>
          </p:cNvPr>
          <p:cNvSpPr txBox="1"/>
          <p:nvPr/>
        </p:nvSpPr>
        <p:spPr>
          <a:xfrm>
            <a:off x="8677275" y="5286777"/>
            <a:ext cx="1228725" cy="723900"/>
          </a:xfrm>
          <a:prstGeom prst="rect">
            <a:avLst/>
          </a:prstGeom>
          <a:noFill/>
        </p:spPr>
        <p:txBody>
          <a:bodyPr>
            <a:spAutoFit/>
          </a:bodyPr>
          <a:lstStyle/>
          <a:p>
            <a:pPr algn="ctr" defTabSz="1042873" eaLnBrk="1" fontAlgn="auto" hangingPunct="1">
              <a:spcBef>
                <a:spcPts val="0"/>
              </a:spcBef>
              <a:spcAft>
                <a:spcPts val="0"/>
              </a:spcAft>
              <a:defRPr/>
            </a:pPr>
            <a:r>
              <a:rPr lang="sv-SE" sz="2053" b="1" dirty="0">
                <a:latin typeface="+mj-lt"/>
              </a:rPr>
              <a:t>3,68</a:t>
            </a:r>
          </a:p>
        </p:txBody>
      </p:sp>
      <p:graphicFrame>
        <p:nvGraphicFramePr>
          <p:cNvPr id="20" name="Diagram 19"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CD3EFFB6-FE51-9043-B002-A4FCD8B6FE57}"/>
              </a:ext>
            </a:extLst>
          </p:cNvPr>
          <p:cNvGraphicFramePr/>
          <p:nvPr>
            <p:extLst>
              <p:ext uri="{D42A27DB-BD31-4B8C-83A1-F6EECF244321}">
                <p14:modId xmlns:p14="http://schemas.microsoft.com/office/powerpoint/2010/main" val="2292318995"/>
              </p:ext>
            </p:extLst>
          </p:nvPr>
        </p:nvGraphicFramePr>
        <p:xfrm>
          <a:off x="387595" y="1703205"/>
          <a:ext cx="6986437" cy="5388711"/>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ruta 18">
            <a:extLst>
              <a:ext uri="{FF2B5EF4-FFF2-40B4-BE49-F238E27FC236}">
                <a16:creationId xmlns:a16="http://schemas.microsoft.com/office/drawing/2014/main" id="{F0C3B201-E9B9-3A4C-AF93-58EF1AE8FE56}"/>
              </a:ext>
            </a:extLst>
          </p:cNvPr>
          <p:cNvSpPr txBox="1"/>
          <p:nvPr/>
        </p:nvSpPr>
        <p:spPr>
          <a:xfrm>
            <a:off x="8669337" y="2414618"/>
            <a:ext cx="1230313" cy="725488"/>
          </a:xfrm>
          <a:prstGeom prst="rect">
            <a:avLst/>
          </a:prstGeom>
          <a:noFill/>
        </p:spPr>
        <p:txBody>
          <a:bodyPr>
            <a:spAutoFit/>
          </a:bodyPr>
          <a:lstStyle/>
          <a:p>
            <a:pPr algn="ctr" defTabSz="1042873" eaLnBrk="1" fontAlgn="auto" hangingPunct="1">
              <a:spcBef>
                <a:spcPts val="0"/>
              </a:spcBef>
              <a:spcAft>
                <a:spcPts val="0"/>
              </a:spcAft>
              <a:defRPr/>
            </a:pPr>
            <a:r>
              <a:rPr lang="sv-SE" sz="2053" b="1" dirty="0">
                <a:latin typeface="+mj-lt"/>
              </a:rPr>
              <a:t>3,85</a:t>
            </a:r>
          </a:p>
        </p:txBody>
      </p:sp>
      <p:sp>
        <p:nvSpPr>
          <p:cNvPr id="21" name="Ellips 20">
            <a:extLst>
              <a:ext uri="{FF2B5EF4-FFF2-40B4-BE49-F238E27FC236}">
                <a16:creationId xmlns:a16="http://schemas.microsoft.com/office/drawing/2014/main" id="{F8E33500-C7EF-5D42-ADA4-1F8009F195CC}"/>
              </a:ext>
            </a:extLst>
          </p:cNvPr>
          <p:cNvSpPr/>
          <p:nvPr/>
        </p:nvSpPr>
        <p:spPr>
          <a:xfrm>
            <a:off x="8787116" y="3649206"/>
            <a:ext cx="994410" cy="948690"/>
          </a:xfrm>
          <a:prstGeom prst="ellipse">
            <a:avLst/>
          </a:prstGeom>
          <a:solidFill>
            <a:srgbClr val="309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textruta 23">
            <a:extLst>
              <a:ext uri="{FF2B5EF4-FFF2-40B4-BE49-F238E27FC236}">
                <a16:creationId xmlns:a16="http://schemas.microsoft.com/office/drawing/2014/main" id="{146333F8-5EB8-964E-A1CD-E6807F929B27}"/>
              </a:ext>
            </a:extLst>
          </p:cNvPr>
          <p:cNvSpPr txBox="1"/>
          <p:nvPr/>
        </p:nvSpPr>
        <p:spPr>
          <a:xfrm>
            <a:off x="8669337" y="3926313"/>
            <a:ext cx="1229968" cy="724173"/>
          </a:xfrm>
          <a:prstGeom prst="rect">
            <a:avLst/>
          </a:prstGeom>
          <a:noFill/>
        </p:spPr>
        <p:txBody>
          <a:bodyPr wrap="square" rtlCol="0">
            <a:spAutoFit/>
          </a:bodyPr>
          <a:lstStyle/>
          <a:p>
            <a:pPr algn="ctr"/>
            <a:r>
              <a:rPr lang="sv-SE" b="1" dirty="0">
                <a:latin typeface="+mj-lt"/>
              </a:rPr>
              <a:t>3,88</a:t>
            </a:r>
          </a:p>
        </p:txBody>
      </p:sp>
      <p:sp>
        <p:nvSpPr>
          <p:cNvPr id="17" name="textruta 22">
            <a:extLst>
              <a:ext uri="{FF2B5EF4-FFF2-40B4-BE49-F238E27FC236}">
                <a16:creationId xmlns:a16="http://schemas.microsoft.com/office/drawing/2014/main" id="{36C562BB-10B7-0E44-88DA-A2F36EB8461F}"/>
              </a:ext>
            </a:extLst>
          </p:cNvPr>
          <p:cNvSpPr txBox="1"/>
          <p:nvPr/>
        </p:nvSpPr>
        <p:spPr>
          <a:xfrm>
            <a:off x="3879654" y="1827360"/>
            <a:ext cx="3422934" cy="2462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b="1" dirty="0">
                <a:solidFill>
                  <a:schemeClr val="bg1"/>
                </a:solidFill>
              </a:rPr>
              <a:t>Normer och värden</a:t>
            </a:r>
          </a:p>
        </p:txBody>
      </p:sp>
      <p:sp>
        <p:nvSpPr>
          <p:cNvPr id="18" name="textruta 22">
            <a:extLst>
              <a:ext uri="{FF2B5EF4-FFF2-40B4-BE49-F238E27FC236}">
                <a16:creationId xmlns:a16="http://schemas.microsoft.com/office/drawing/2014/main" id="{8F544F5A-C347-CC42-BDF4-F65A5375379C}"/>
              </a:ext>
            </a:extLst>
          </p:cNvPr>
          <p:cNvSpPr txBox="1"/>
          <p:nvPr/>
        </p:nvSpPr>
        <p:spPr>
          <a:xfrm>
            <a:off x="3863939" y="3584289"/>
            <a:ext cx="3422934" cy="2462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b="1" dirty="0">
                <a:solidFill>
                  <a:schemeClr val="bg1"/>
                </a:solidFill>
              </a:rPr>
              <a:t>Styrning och ledning</a:t>
            </a:r>
          </a:p>
        </p:txBody>
      </p:sp>
      <p:sp>
        <p:nvSpPr>
          <p:cNvPr id="22" name="textruta 22">
            <a:extLst>
              <a:ext uri="{FF2B5EF4-FFF2-40B4-BE49-F238E27FC236}">
                <a16:creationId xmlns:a16="http://schemas.microsoft.com/office/drawing/2014/main" id="{8BCECBF0-BE1D-B249-AA3E-C3141BDEB6C2}"/>
              </a:ext>
            </a:extLst>
          </p:cNvPr>
          <p:cNvSpPr txBox="1"/>
          <p:nvPr/>
        </p:nvSpPr>
        <p:spPr>
          <a:xfrm>
            <a:off x="3871904" y="4678638"/>
            <a:ext cx="3422934" cy="2462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b="1" dirty="0">
                <a:solidFill>
                  <a:schemeClr val="bg1"/>
                </a:solidFill>
              </a:rPr>
              <a:t>Skola och hem</a:t>
            </a:r>
          </a:p>
        </p:txBody>
      </p:sp>
      <p:pic>
        <p:nvPicPr>
          <p:cNvPr id="23" name="Bildobjekt 22">
            <a:extLst>
              <a:ext uri="{FF2B5EF4-FFF2-40B4-BE49-F238E27FC236}">
                <a16:creationId xmlns:a16="http://schemas.microsoft.com/office/drawing/2014/main" id="{F929EC88-B2CC-6342-9158-0863B785499A}"/>
              </a:ext>
            </a:extLst>
          </p:cNvPr>
          <p:cNvPicPr>
            <a:picLocks noChangeAspect="1"/>
          </p:cNvPicPr>
          <p:nvPr/>
        </p:nvPicPr>
        <p:blipFill>
          <a:blip r:embed="rId4"/>
          <a:stretch>
            <a:fillRect/>
          </a:stretch>
        </p:blipFill>
        <p:spPr>
          <a:xfrm>
            <a:off x="7751763" y="2271723"/>
            <a:ext cx="345217" cy="770985"/>
          </a:xfrm>
          <a:prstGeom prst="rect">
            <a:avLst/>
          </a:prstGeom>
        </p:spPr>
      </p:pic>
      <p:pic>
        <p:nvPicPr>
          <p:cNvPr id="25" name="Bildobjekt 24" descr="En bild som visar text&#10;&#10;Automatiskt genererad beskrivning">
            <a:extLst>
              <a:ext uri="{FF2B5EF4-FFF2-40B4-BE49-F238E27FC236}">
                <a16:creationId xmlns:a16="http://schemas.microsoft.com/office/drawing/2014/main" id="{B094DCEA-B0C8-434A-87A3-3DBA4139CA36}"/>
              </a:ext>
            </a:extLst>
          </p:cNvPr>
          <p:cNvPicPr>
            <a:picLocks noChangeAspect="1"/>
          </p:cNvPicPr>
          <p:nvPr/>
        </p:nvPicPr>
        <p:blipFill>
          <a:blip r:embed="rId5"/>
          <a:stretch>
            <a:fillRect/>
          </a:stretch>
        </p:blipFill>
        <p:spPr>
          <a:xfrm>
            <a:off x="7751763" y="5149510"/>
            <a:ext cx="368929" cy="823941"/>
          </a:xfrm>
          <a:prstGeom prst="rect">
            <a:avLst/>
          </a:prstGeom>
        </p:spPr>
      </p:pic>
      <p:pic>
        <p:nvPicPr>
          <p:cNvPr id="26" name="Bildobjekt 25" descr="En bild som visar text&#10;&#10;Automatiskt genererad beskrivning">
            <a:extLst>
              <a:ext uri="{FF2B5EF4-FFF2-40B4-BE49-F238E27FC236}">
                <a16:creationId xmlns:a16="http://schemas.microsoft.com/office/drawing/2014/main" id="{AA2B5A40-0165-3B45-802F-E2A90A38B50E}"/>
              </a:ext>
            </a:extLst>
          </p:cNvPr>
          <p:cNvPicPr>
            <a:picLocks noChangeAspect="1"/>
          </p:cNvPicPr>
          <p:nvPr/>
        </p:nvPicPr>
        <p:blipFill>
          <a:blip r:embed="rId6"/>
          <a:stretch>
            <a:fillRect/>
          </a:stretch>
        </p:blipFill>
        <p:spPr>
          <a:xfrm>
            <a:off x="7751763" y="3686530"/>
            <a:ext cx="368929" cy="843266"/>
          </a:xfrm>
          <a:prstGeom prst="rect">
            <a:avLst/>
          </a:prstGeom>
        </p:spPr>
      </p:pic>
    </p:spTree>
  </p:cSld>
  <p:clrMapOvr>
    <a:masterClrMapping/>
  </p:clrMapOvr>
</p:sld>
</file>

<file path=ppt/theme/theme1.xml><?xml version="1.0" encoding="utf-8"?>
<a:theme xmlns:a="http://schemas.openxmlformats.org/drawingml/2006/main" name="Office-tema">
  <a:themeElements>
    <a:clrScheme name="Enkätfabriken Diagram_Dekor">
      <a:dk1>
        <a:srgbClr val="000000"/>
      </a:dk1>
      <a:lt1>
        <a:srgbClr val="FFFFFF"/>
      </a:lt1>
      <a:dk2>
        <a:srgbClr val="F1F1F0"/>
      </a:dk2>
      <a:lt2>
        <a:srgbClr val="D5E8CB"/>
      </a:lt2>
      <a:accent1>
        <a:srgbClr val="EA5901"/>
      </a:accent1>
      <a:accent2>
        <a:srgbClr val="8DC5CB"/>
      </a:accent2>
      <a:accent3>
        <a:srgbClr val="00696F"/>
      </a:accent3>
      <a:accent4>
        <a:srgbClr val="D5E8CB"/>
      </a:accent4>
      <a:accent5>
        <a:srgbClr val="6F1C00"/>
      </a:accent5>
      <a:accent6>
        <a:srgbClr val="ED8F8B"/>
      </a:accent6>
      <a:hlink>
        <a:srgbClr val="4C4D4C"/>
      </a:hlink>
      <a:folHlink>
        <a:srgbClr val="69458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9" id="{E4128D9E-F9B1-3F4A-8936-A47977FF1572}" vid="{C75ED972-33B3-3940-88B0-ADC42088603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tockholms stad">
    <a:dk1>
      <a:srgbClr val="000000"/>
    </a:dk1>
    <a:lt1>
      <a:srgbClr val="FFFFFF"/>
    </a:lt1>
    <a:dk2>
      <a:srgbClr val="C40064"/>
    </a:dk2>
    <a:lt2>
      <a:srgbClr val="FEDEED"/>
    </a:lt2>
    <a:accent1>
      <a:srgbClr val="00867F"/>
    </a:accent1>
    <a:accent2>
      <a:srgbClr val="D5F7F4"/>
    </a:accent2>
    <a:accent3>
      <a:srgbClr val="006EBF"/>
    </a:accent3>
    <a:accent4>
      <a:srgbClr val="DCD9D2"/>
    </a:accent4>
    <a:accent5>
      <a:srgbClr val="5D237D"/>
    </a:accent5>
    <a:accent6>
      <a:srgbClr val="F1E6FC"/>
    </a:accent6>
    <a:hlink>
      <a:srgbClr val="006EBF"/>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Stockholms stad">
    <a:dk1>
      <a:srgbClr val="000000"/>
    </a:dk1>
    <a:lt1>
      <a:srgbClr val="FFFFFF"/>
    </a:lt1>
    <a:dk2>
      <a:srgbClr val="C40064"/>
    </a:dk2>
    <a:lt2>
      <a:srgbClr val="FEDEED"/>
    </a:lt2>
    <a:accent1>
      <a:srgbClr val="00867F"/>
    </a:accent1>
    <a:accent2>
      <a:srgbClr val="D5F7F4"/>
    </a:accent2>
    <a:accent3>
      <a:srgbClr val="006EBF"/>
    </a:accent3>
    <a:accent4>
      <a:srgbClr val="DCD9D2"/>
    </a:accent4>
    <a:accent5>
      <a:srgbClr val="5D237D"/>
    </a:accent5>
    <a:accent6>
      <a:srgbClr val="F1E6FC"/>
    </a:accent6>
    <a:hlink>
      <a:srgbClr val="006EBF"/>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Stockholms stad">
    <a:dk1>
      <a:srgbClr val="000000"/>
    </a:dk1>
    <a:lt1>
      <a:srgbClr val="FFFFFF"/>
    </a:lt1>
    <a:dk2>
      <a:srgbClr val="C40064"/>
    </a:dk2>
    <a:lt2>
      <a:srgbClr val="FEDEED"/>
    </a:lt2>
    <a:accent1>
      <a:srgbClr val="00867F"/>
    </a:accent1>
    <a:accent2>
      <a:srgbClr val="D5F7F4"/>
    </a:accent2>
    <a:accent3>
      <a:srgbClr val="006EBF"/>
    </a:accent3>
    <a:accent4>
      <a:srgbClr val="DCD9D2"/>
    </a:accent4>
    <a:accent5>
      <a:srgbClr val="5D237D"/>
    </a:accent5>
    <a:accent6>
      <a:srgbClr val="F1E6FC"/>
    </a:accent6>
    <a:hlink>
      <a:srgbClr val="006EBF"/>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Stockholms stad">
    <a:dk1>
      <a:srgbClr val="000000"/>
    </a:dk1>
    <a:lt1>
      <a:srgbClr val="FFFFFF"/>
    </a:lt1>
    <a:dk2>
      <a:srgbClr val="C40064"/>
    </a:dk2>
    <a:lt2>
      <a:srgbClr val="FEDEED"/>
    </a:lt2>
    <a:accent1>
      <a:srgbClr val="00867F"/>
    </a:accent1>
    <a:accent2>
      <a:srgbClr val="D5F7F4"/>
    </a:accent2>
    <a:accent3>
      <a:srgbClr val="006EBF"/>
    </a:accent3>
    <a:accent4>
      <a:srgbClr val="DCD9D2"/>
    </a:accent4>
    <a:accent5>
      <a:srgbClr val="5D237D"/>
    </a:accent5>
    <a:accent6>
      <a:srgbClr val="F1E6FC"/>
    </a:accent6>
    <a:hlink>
      <a:srgbClr val="006EBF"/>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16070</TotalTime>
  <Words>7666</Words>
  <Application>Microsoft Macintosh PowerPoint</Application>
  <PresentationFormat>Anpassad</PresentationFormat>
  <Paragraphs>1316</Paragraphs>
  <Slides>79</Slides>
  <Notes>78</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79</vt:i4>
      </vt:variant>
    </vt:vector>
  </HeadingPairs>
  <TitlesOfParts>
    <vt:vector size="85" baseType="lpstr">
      <vt:lpstr>Univers LT Std 55</vt:lpstr>
      <vt:lpstr>Univers LT Std 45 Light</vt:lpstr>
      <vt:lpstr>Arial Black</vt:lpstr>
      <vt:lpstr>Calibri</vt:lpstr>
      <vt:lpstr>Arial</vt:lpstr>
      <vt:lpstr>Office-tema</vt:lpstr>
      <vt:lpstr>PowerPoint-presentation</vt:lpstr>
      <vt:lpstr>PowerPoint-presentation</vt:lpstr>
      <vt:lpstr>1. Bakgrund</vt:lpstr>
      <vt:lpstr>2. En snabb överblick</vt:lpstr>
      <vt:lpstr>3. Sammanfattning</vt:lpstr>
      <vt:lpstr>3. Sammanfattning</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4. Resultat</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Nacka kommun</dc:title>
  <dc:creator>Josefin Stagge</dc:creator>
  <cp:lastModifiedBy>Gustav Leander</cp:lastModifiedBy>
  <cp:revision>806</cp:revision>
  <dcterms:created xsi:type="dcterms:W3CDTF">2021-01-11T12:42:17Z</dcterms:created>
  <dcterms:modified xsi:type="dcterms:W3CDTF">2022-04-22T09:28:02Z</dcterms:modified>
</cp:coreProperties>
</file>