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2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6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2.xml" ContentType="application/vnd.ms-office.chartcolorstyle+xml"/>
  <Override PartName="/ppt/charts/colors113.xml" ContentType="application/vnd.ms-office.chartcolorstyle+xml"/>
  <Override PartName="/ppt/charts/colors114.xml" ContentType="application/vnd.ms-office.chartcolorstyle+xml"/>
  <Override PartName="/ppt/charts/colors115.xml" ContentType="application/vnd.ms-office.chartcolorstyle+xml"/>
  <Override PartName="/ppt/charts/colors116.xml" ContentType="application/vnd.ms-office.chartcolorstyle+xml"/>
  <Override PartName="/ppt/charts/colors117.xml" ContentType="application/vnd.ms-office.chartcolorstyle+xml"/>
  <Override PartName="/ppt/charts/colors118.xml" ContentType="application/vnd.ms-office.chartcolorstyle+xml"/>
  <Override PartName="/ppt/charts/colors119.xml" ContentType="application/vnd.ms-office.chartcolorstyle+xml"/>
  <Override PartName="/ppt/charts/colors120.xml" ContentType="application/vnd.ms-office.chartcolorstyle+xml"/>
  <Override PartName="/ppt/charts/colors121.xml" ContentType="application/vnd.ms-office.chartcolorstyle+xml"/>
  <Override PartName="/ppt/charts/colors122.xml" ContentType="application/vnd.ms-office.chartcolorstyle+xml"/>
  <Override PartName="/ppt/charts/colors123.xml" ContentType="application/vnd.ms-office.chartcolorstyle+xml"/>
  <Override PartName="/ppt/charts/colors124.xml" ContentType="application/vnd.ms-office.chartcolorstyle+xml"/>
  <Override PartName="/ppt/charts/colors125.xml" ContentType="application/vnd.ms-office.chartcolorstyle+xml"/>
  <Override PartName="/ppt/charts/colors126.xml" ContentType="application/vnd.ms-office.chartcolorstyle+xml"/>
  <Override PartName="/ppt/charts/colors127.xml" ContentType="application/vnd.ms-office.chartcolorstyle+xml"/>
  <Override PartName="/ppt/charts/colors128.xml" ContentType="application/vnd.ms-office.chartcolorstyle+xml"/>
  <Override PartName="/ppt/charts/colors129.xml" ContentType="application/vnd.ms-office.chartcolorstyle+xml"/>
  <Override PartName="/ppt/charts/colors130.xml" ContentType="application/vnd.ms-office.chartcolorstyle+xml"/>
  <Override PartName="/ppt/charts/colors131.xml" ContentType="application/vnd.ms-office.chartcolorstyle+xml"/>
  <Override PartName="/ppt/charts/colors132.xml" ContentType="application/vnd.ms-office.chartcolorstyle+xml"/>
  <Override PartName="/ppt/charts/colors133.xml" ContentType="application/vnd.ms-office.chartcolorstyle+xml"/>
  <Override PartName="/ppt/charts/colors134.xml" ContentType="application/vnd.ms-office.chartcolorstyle+xml"/>
  <Override PartName="/ppt/charts/colors135.xml" ContentType="application/vnd.ms-office.chartcolorstyle+xml"/>
  <Override PartName="/ppt/charts/colors136.xml" ContentType="application/vnd.ms-office.chartcolorstyle+xml"/>
  <Override PartName="/ppt/charts/colors137.xml" ContentType="application/vnd.ms-office.chartcolorstyle+xml"/>
  <Override PartName="/ppt/charts/colors138.xml" ContentType="application/vnd.ms-office.chartcolorstyle+xml"/>
  <Override PartName="/ppt/charts/colors139.xml" ContentType="application/vnd.ms-office.chartcolorstyle+xml"/>
  <Override PartName="/ppt/charts/colors156.xml" ContentType="application/vnd.ms-office.chartcolorstyle+xml"/>
  <Override PartName="/ppt/charts/colors157.xml" ContentType="application/vnd.ms-office.chartcolorstyle+xml"/>
  <Override PartName="/ppt/charts/colors158.xml" ContentType="application/vnd.ms-office.chartcolorstyle+xml"/>
  <Override PartName="/ppt/charts/colors159.xml" ContentType="application/vnd.ms-office.chartcolorstyle+xml"/>
  <Override PartName="/ppt/charts/colors16.xml" ContentType="application/vnd.ms-office.chartcolorstyle+xml"/>
  <Override PartName="/ppt/charts/colors160.xml" ContentType="application/vnd.ms-office.chartcolorstyle+xml"/>
  <Override PartName="/ppt/charts/colors161.xml" ContentType="application/vnd.ms-office.chartcolorstyle+xml"/>
  <Override PartName="/ppt/charts/colors162.xml" ContentType="application/vnd.ms-office.chartcolorstyle+xml"/>
  <Override PartName="/ppt/charts/colors163.xml" ContentType="application/vnd.ms-office.chartcolorstyle+xml"/>
  <Override PartName="/ppt/charts/colors164.xml" ContentType="application/vnd.ms-office.chartcolorstyle+xml"/>
  <Override PartName="/ppt/charts/colors165.xml" ContentType="application/vnd.ms-office.chartcolorstyle+xml"/>
  <Override PartName="/ppt/charts/colors166.xml" ContentType="application/vnd.ms-office.chartcolorstyle+xml"/>
  <Override PartName="/ppt/charts/colors167.xml" ContentType="application/vnd.ms-office.chartcolorstyle+xml"/>
  <Override PartName="/ppt/charts/colors168.xml" ContentType="application/vnd.ms-office.chartcolorstyle+xml"/>
  <Override PartName="/ppt/charts/colors169.xml" ContentType="application/vnd.ms-office.chartcolorstyle+xml"/>
  <Override PartName="/ppt/charts/colors17.xml" ContentType="application/vnd.ms-office.chartcolorstyle+xml"/>
  <Override PartName="/ppt/charts/colors170.xml" ContentType="application/vnd.ms-office.chartcolorstyle+xml"/>
  <Override PartName="/ppt/charts/colors171.xml" ContentType="application/vnd.ms-office.chartcolorstyle+xml"/>
  <Override PartName="/ppt/charts/colors172.xml" ContentType="application/vnd.ms-office.chartcolorstyle+xml"/>
  <Override PartName="/ppt/charts/colors173.xml" ContentType="application/vnd.ms-office.chartcolorstyle+xml"/>
  <Override PartName="/ppt/charts/colors174.xml" ContentType="application/vnd.ms-office.chartcolorstyle+xml"/>
  <Override PartName="/ppt/charts/colors175.xml" ContentType="application/vnd.ms-office.chartcolorstyle+xml"/>
  <Override PartName="/ppt/charts/colors176.xml" ContentType="application/vnd.ms-office.chartcolorstyle+xml"/>
  <Override PartName="/ppt/charts/colors177.xml" ContentType="application/vnd.ms-office.chartcolorstyle+xml"/>
  <Override PartName="/ppt/charts/colors178.xml" ContentType="application/vnd.ms-office.chartcolorstyle+xml"/>
  <Override PartName="/ppt/charts/colors179.xml" ContentType="application/vnd.ms-office.chartcolorstyle+xml"/>
  <Override PartName="/ppt/charts/colors18.xml" ContentType="application/vnd.ms-office.chartcolorstyle+xml"/>
  <Override PartName="/ppt/charts/colors180.xml" ContentType="application/vnd.ms-office.chartcolorstyle+xml"/>
  <Override PartName="/ppt/charts/colors181.xml" ContentType="application/vnd.ms-office.chartcolorstyle+xml"/>
  <Override PartName="/ppt/charts/colors182.xml" ContentType="application/vnd.ms-office.chartcolorstyle+xml"/>
  <Override PartName="/ppt/charts/colors183.xml" ContentType="application/vnd.ms-office.chartcolorstyle+xml"/>
  <Override PartName="/ppt/charts/colors2.xml" ContentType="application/vnd.ms-office.chartcolorstyle+xml"/>
  <Override PartName="/ppt/charts/colors24.xml" ContentType="application/vnd.ms-office.chartcolorstyle+xml"/>
  <Override PartName="/ppt/charts/colors25.xml" ContentType="application/vnd.ms-office.chartcolorstyle+xml"/>
  <Override PartName="/ppt/charts/colors26.xml" ContentType="application/vnd.ms-office.chartcolorstyle+xml"/>
  <Override PartName="/ppt/charts/colors27.xml" ContentType="application/vnd.ms-office.chartcolorstyle+xml"/>
  <Override PartName="/ppt/charts/colors28.xml" ContentType="application/vnd.ms-office.chartcolorstyle+xml"/>
  <Override PartName="/ppt/charts/colors29.xml" ContentType="application/vnd.ms-office.chartcolorstyle+xml"/>
  <Override PartName="/ppt/charts/colors3.xml" ContentType="application/vnd.ms-office.chartcolorstyle+xml"/>
  <Override PartName="/ppt/charts/colors30.xml" ContentType="application/vnd.ms-office.chartcolorstyle+xml"/>
  <Override PartName="/ppt/charts/colors31.xml" ContentType="application/vnd.ms-office.chartcolorstyle+xml"/>
  <Override PartName="/ppt/charts/colors32.xml" ContentType="application/vnd.ms-office.chartcolorstyle+xml"/>
  <Override PartName="/ppt/charts/colors33.xml" ContentType="application/vnd.ms-office.chartcolorstyle+xml"/>
  <Override PartName="/ppt/charts/colors34.xml" ContentType="application/vnd.ms-office.chartcolorstyle+xml"/>
  <Override PartName="/ppt/charts/colors35.xml" ContentType="application/vnd.ms-office.chartcolorstyle+xml"/>
  <Override PartName="/ppt/charts/colors36.xml" ContentType="application/vnd.ms-office.chartcolorstyle+xml"/>
  <Override PartName="/ppt/charts/colors37.xml" ContentType="application/vnd.ms-office.chartcolorstyle+xml"/>
  <Override PartName="/ppt/charts/colors38.xml" ContentType="application/vnd.ms-office.chartcolorstyle+xml"/>
  <Override PartName="/ppt/charts/colors39.xml" ContentType="application/vnd.ms-office.chartcolorstyle+xml"/>
  <Override PartName="/ppt/charts/colors4.xml" ContentType="application/vnd.ms-office.chartcolorstyle+xml"/>
  <Override PartName="/ppt/charts/colors40.xml" ContentType="application/vnd.ms-office.chartcolorstyle+xml"/>
  <Override PartName="/ppt/charts/colors41.xml" ContentType="application/vnd.ms-office.chartcolorstyle+xml"/>
  <Override PartName="/ppt/charts/colors42.xml" ContentType="application/vnd.ms-office.chartcolorstyle+xml"/>
  <Override PartName="/ppt/charts/colors43.xml" ContentType="application/vnd.ms-office.chartcolorstyle+xml"/>
  <Override PartName="/ppt/charts/colors44.xml" ContentType="application/vnd.ms-office.chartcolorstyle+xml"/>
  <Override PartName="/ppt/charts/colors45.xml" ContentType="application/vnd.ms-office.chartcolorstyle+xml"/>
  <Override PartName="/ppt/charts/colors46.xml" ContentType="application/vnd.ms-office.chartcolorstyle+xml"/>
  <Override PartName="/ppt/charts/colors47.xml" ContentType="application/vnd.ms-office.chartcolorstyle+xml"/>
  <Override PartName="/ppt/charts/colors48.xml" ContentType="application/vnd.ms-office.chartcolorstyle+xml"/>
  <Override PartName="/ppt/charts/colors49.xml" ContentType="application/vnd.ms-office.chartcolorstyle+xml"/>
  <Override PartName="/ppt/charts/colors5.xml" ContentType="application/vnd.ms-office.chartcolorstyle+xml"/>
  <Override PartName="/ppt/charts/colors50.xml" ContentType="application/vnd.ms-office.chartcolorstyle+xml"/>
  <Override PartName="/ppt/charts/colors51.xml" ContentType="application/vnd.ms-office.chartcolorstyle+xml"/>
  <Override PartName="/ppt/charts/colors6.xml" ContentType="application/vnd.ms-office.chartcolorstyle+xml"/>
  <Override PartName="/ppt/charts/colors68.xml" ContentType="application/vnd.ms-office.chartcolorstyle+xml"/>
  <Override PartName="/ppt/charts/colors69.xml" ContentType="application/vnd.ms-office.chartcolorstyle+xml"/>
  <Override PartName="/ppt/charts/colors7.xml" ContentType="application/vnd.ms-office.chartcolorstyle+xml"/>
  <Override PartName="/ppt/charts/colors70.xml" ContentType="application/vnd.ms-office.chartcolorstyle+xml"/>
  <Override PartName="/ppt/charts/colors71.xml" ContentType="application/vnd.ms-office.chartcolorstyle+xml"/>
  <Override PartName="/ppt/charts/colors72.xml" ContentType="application/vnd.ms-office.chartcolorstyle+xml"/>
  <Override PartName="/ppt/charts/colors73.xml" ContentType="application/vnd.ms-office.chartcolorstyle+xml"/>
  <Override PartName="/ppt/charts/colors74.xml" ContentType="application/vnd.ms-office.chartcolorstyle+xml"/>
  <Override PartName="/ppt/charts/colors75.xml" ContentType="application/vnd.ms-office.chartcolorstyle+xml"/>
  <Override PartName="/ppt/charts/colors76.xml" ContentType="application/vnd.ms-office.chartcolorstyle+xml"/>
  <Override PartName="/ppt/charts/colors77.xml" ContentType="application/vnd.ms-office.chartcolorstyle+xml"/>
  <Override PartName="/ppt/charts/colors78.xml" ContentType="application/vnd.ms-office.chartcolorstyle+xml"/>
  <Override PartName="/ppt/charts/colors79.xml" ContentType="application/vnd.ms-office.chartcolorstyle+xml"/>
  <Override PartName="/ppt/charts/colors8.xml" ContentType="application/vnd.ms-office.chartcolorstyle+xml"/>
  <Override PartName="/ppt/charts/colors80.xml" ContentType="application/vnd.ms-office.chartcolorstyle+xml"/>
  <Override PartName="/ppt/charts/colors81.xml" ContentType="application/vnd.ms-office.chartcolorstyle+xml"/>
  <Override PartName="/ppt/charts/colors82.xml" ContentType="application/vnd.ms-office.chartcolorstyle+xml"/>
  <Override PartName="/ppt/charts/colors83.xml" ContentType="application/vnd.ms-office.chartcolorstyle+xml"/>
  <Override PartName="/ppt/charts/colors84.xml" ContentType="application/vnd.ms-office.chartcolorstyle+xml"/>
  <Override PartName="/ppt/charts/colors85.xml" ContentType="application/vnd.ms-office.chartcolorstyle+xml"/>
  <Override PartName="/ppt/charts/colors86.xml" ContentType="application/vnd.ms-office.chartcolorstyle+xml"/>
  <Override PartName="/ppt/charts/colors87.xml" ContentType="application/vnd.ms-office.chartcolorstyle+xml"/>
  <Override PartName="/ppt/charts/colors88.xml" ContentType="application/vnd.ms-office.chartcolorstyle+xml"/>
  <Override PartName="/ppt/charts/colors89.xml" ContentType="application/vnd.ms-office.chartcolorstyle+xml"/>
  <Override PartName="/ppt/charts/colors9.xml" ContentType="application/vnd.ms-office.chartcolorstyle+xml"/>
  <Override PartName="/ppt/charts/colors90.xml" ContentType="application/vnd.ms-office.chartcolorstyle+xml"/>
  <Override PartName="/ppt/charts/colors91.xml" ContentType="application/vnd.ms-office.chartcolorstyle+xml"/>
  <Override PartName="/ppt/charts/colors92.xml" ContentType="application/vnd.ms-office.chartcolorstyle+xml"/>
  <Override PartName="/ppt/charts/colors93.xml" ContentType="application/vnd.ms-office.chartcolorstyle+xml"/>
  <Override PartName="/ppt/charts/colors94.xml" ContentType="application/vnd.ms-office.chartcolorstyle+xml"/>
  <Override PartName="/ppt/charts/colors95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2.xml" ContentType="application/vnd.ms-office.chartstyle+xml"/>
  <Override PartName="/ppt/charts/style113.xml" ContentType="application/vnd.ms-office.chartstyle+xml"/>
  <Override PartName="/ppt/charts/style114.xml" ContentType="application/vnd.ms-office.chartstyle+xml"/>
  <Override PartName="/ppt/charts/style115.xml" ContentType="application/vnd.ms-office.chartstyle+xml"/>
  <Override PartName="/ppt/charts/style116.xml" ContentType="application/vnd.ms-office.chartstyle+xml"/>
  <Override PartName="/ppt/charts/style117.xml" ContentType="application/vnd.ms-office.chartstyle+xml"/>
  <Override PartName="/ppt/charts/style118.xml" ContentType="application/vnd.ms-office.chartstyle+xml"/>
  <Override PartName="/ppt/charts/style119.xml" ContentType="application/vnd.ms-office.chartstyle+xml"/>
  <Override PartName="/ppt/charts/style120.xml" ContentType="application/vnd.ms-office.chartstyle+xml"/>
  <Override PartName="/ppt/charts/style121.xml" ContentType="application/vnd.ms-office.chartstyle+xml"/>
  <Override PartName="/ppt/charts/style122.xml" ContentType="application/vnd.ms-office.chartstyle+xml"/>
  <Override PartName="/ppt/charts/style123.xml" ContentType="application/vnd.ms-office.chartstyle+xml"/>
  <Override PartName="/ppt/charts/style124.xml" ContentType="application/vnd.ms-office.chartstyle+xml"/>
  <Override PartName="/ppt/charts/style125.xml" ContentType="application/vnd.ms-office.chartstyle+xml"/>
  <Override PartName="/ppt/charts/style126.xml" ContentType="application/vnd.ms-office.chartstyle+xml"/>
  <Override PartName="/ppt/charts/style127.xml" ContentType="application/vnd.ms-office.chartstyle+xml"/>
  <Override PartName="/ppt/charts/style128.xml" ContentType="application/vnd.ms-office.chartstyle+xml"/>
  <Override PartName="/ppt/charts/style129.xml" ContentType="application/vnd.ms-office.chartstyle+xml"/>
  <Override PartName="/ppt/charts/style130.xml" ContentType="application/vnd.ms-office.chartstyle+xml"/>
  <Override PartName="/ppt/charts/style131.xml" ContentType="application/vnd.ms-office.chartstyle+xml"/>
  <Override PartName="/ppt/charts/style132.xml" ContentType="application/vnd.ms-office.chartstyle+xml"/>
  <Override PartName="/ppt/charts/style133.xml" ContentType="application/vnd.ms-office.chartstyle+xml"/>
  <Override PartName="/ppt/charts/style134.xml" ContentType="application/vnd.ms-office.chartstyle+xml"/>
  <Override PartName="/ppt/charts/style135.xml" ContentType="application/vnd.ms-office.chartstyle+xml"/>
  <Override PartName="/ppt/charts/style136.xml" ContentType="application/vnd.ms-office.chartstyle+xml"/>
  <Override PartName="/ppt/charts/style137.xml" ContentType="application/vnd.ms-office.chartstyle+xml"/>
  <Override PartName="/ppt/charts/style138.xml" ContentType="application/vnd.ms-office.chartstyle+xml"/>
  <Override PartName="/ppt/charts/style139.xml" ContentType="application/vnd.ms-office.chartstyle+xml"/>
  <Override PartName="/ppt/charts/style156.xml" ContentType="application/vnd.ms-office.chartstyle+xml"/>
  <Override PartName="/ppt/charts/style157.xml" ContentType="application/vnd.ms-office.chartstyle+xml"/>
  <Override PartName="/ppt/charts/style158.xml" ContentType="application/vnd.ms-office.chartstyle+xml"/>
  <Override PartName="/ppt/charts/style159.xml" ContentType="application/vnd.ms-office.chartstyle+xml"/>
  <Override PartName="/ppt/charts/style16.xml" ContentType="application/vnd.ms-office.chartstyle+xml"/>
  <Override PartName="/ppt/charts/style160.xml" ContentType="application/vnd.ms-office.chartstyle+xml"/>
  <Override PartName="/ppt/charts/style161.xml" ContentType="application/vnd.ms-office.chartstyle+xml"/>
  <Override PartName="/ppt/charts/style162.xml" ContentType="application/vnd.ms-office.chartstyle+xml"/>
  <Override PartName="/ppt/charts/style163.xml" ContentType="application/vnd.ms-office.chartstyle+xml"/>
  <Override PartName="/ppt/charts/style164.xml" ContentType="application/vnd.ms-office.chartstyle+xml"/>
  <Override PartName="/ppt/charts/style165.xml" ContentType="application/vnd.ms-office.chartstyle+xml"/>
  <Override PartName="/ppt/charts/style166.xml" ContentType="application/vnd.ms-office.chartstyle+xml"/>
  <Override PartName="/ppt/charts/style167.xml" ContentType="application/vnd.ms-office.chartstyle+xml"/>
  <Override PartName="/ppt/charts/style168.xml" ContentType="application/vnd.ms-office.chartstyle+xml"/>
  <Override PartName="/ppt/charts/style169.xml" ContentType="application/vnd.ms-office.chartstyle+xml"/>
  <Override PartName="/ppt/charts/style17.xml" ContentType="application/vnd.ms-office.chartstyle+xml"/>
  <Override PartName="/ppt/charts/style170.xml" ContentType="application/vnd.ms-office.chartstyle+xml"/>
  <Override PartName="/ppt/charts/style171.xml" ContentType="application/vnd.ms-office.chartstyle+xml"/>
  <Override PartName="/ppt/charts/style172.xml" ContentType="application/vnd.ms-office.chartstyle+xml"/>
  <Override PartName="/ppt/charts/style173.xml" ContentType="application/vnd.ms-office.chartstyle+xml"/>
  <Override PartName="/ppt/charts/style174.xml" ContentType="application/vnd.ms-office.chartstyle+xml"/>
  <Override PartName="/ppt/charts/style175.xml" ContentType="application/vnd.ms-office.chartstyle+xml"/>
  <Override PartName="/ppt/charts/style176.xml" ContentType="application/vnd.ms-office.chartstyle+xml"/>
  <Override PartName="/ppt/charts/style177.xml" ContentType="application/vnd.ms-office.chartstyle+xml"/>
  <Override PartName="/ppt/charts/style178.xml" ContentType="application/vnd.ms-office.chartstyle+xml"/>
  <Override PartName="/ppt/charts/style179.xml" ContentType="application/vnd.ms-office.chartstyle+xml"/>
  <Override PartName="/ppt/charts/style18.xml" ContentType="application/vnd.ms-office.chartstyle+xml"/>
  <Override PartName="/ppt/charts/style180.xml" ContentType="application/vnd.ms-office.chartstyle+xml"/>
  <Override PartName="/ppt/charts/style181.xml" ContentType="application/vnd.ms-office.chartstyle+xml"/>
  <Override PartName="/ppt/charts/style182.xml" ContentType="application/vnd.ms-office.chartstyle+xml"/>
  <Override PartName="/ppt/charts/style183.xml" ContentType="application/vnd.ms-office.chartstyle+xml"/>
  <Override PartName="/ppt/charts/style2.xml" ContentType="application/vnd.ms-office.chartstyle+xml"/>
  <Override PartName="/ppt/charts/style24.xml" ContentType="application/vnd.ms-office.chartstyle+xml"/>
  <Override PartName="/ppt/charts/style25.xml" ContentType="application/vnd.ms-office.chartstyle+xml"/>
  <Override PartName="/ppt/charts/style26.xml" ContentType="application/vnd.ms-office.chartstyle+xml"/>
  <Override PartName="/ppt/charts/style27.xml" ContentType="application/vnd.ms-office.chartstyle+xml"/>
  <Override PartName="/ppt/charts/style28.xml" ContentType="application/vnd.ms-office.chartstyle+xml"/>
  <Override PartName="/ppt/charts/style29.xml" ContentType="application/vnd.ms-office.chartstyle+xml"/>
  <Override PartName="/ppt/charts/style3.xml" ContentType="application/vnd.ms-office.chartstyle+xml"/>
  <Override PartName="/ppt/charts/style30.xml" ContentType="application/vnd.ms-office.chartstyle+xml"/>
  <Override PartName="/ppt/charts/style31.xml" ContentType="application/vnd.ms-office.chartstyle+xml"/>
  <Override PartName="/ppt/charts/style32.xml" ContentType="application/vnd.ms-office.chartstyle+xml"/>
  <Override PartName="/ppt/charts/style33.xml" ContentType="application/vnd.ms-office.chartstyle+xml"/>
  <Override PartName="/ppt/charts/style34.xml" ContentType="application/vnd.ms-office.chartstyle+xml"/>
  <Override PartName="/ppt/charts/style35.xml" ContentType="application/vnd.ms-office.chartstyle+xml"/>
  <Override PartName="/ppt/charts/style36.xml" ContentType="application/vnd.ms-office.chartstyle+xml"/>
  <Override PartName="/ppt/charts/style37.xml" ContentType="application/vnd.ms-office.chartstyle+xml"/>
  <Override PartName="/ppt/charts/style38.xml" ContentType="application/vnd.ms-office.chartstyle+xml"/>
  <Override PartName="/ppt/charts/style39.xml" ContentType="application/vnd.ms-office.chartstyle+xml"/>
  <Override PartName="/ppt/charts/style4.xml" ContentType="application/vnd.ms-office.chartstyle+xml"/>
  <Override PartName="/ppt/charts/style40.xml" ContentType="application/vnd.ms-office.chartstyle+xml"/>
  <Override PartName="/ppt/charts/style41.xml" ContentType="application/vnd.ms-office.chartstyle+xml"/>
  <Override PartName="/ppt/charts/style42.xml" ContentType="application/vnd.ms-office.chartstyle+xml"/>
  <Override PartName="/ppt/charts/style43.xml" ContentType="application/vnd.ms-office.chartstyle+xml"/>
  <Override PartName="/ppt/charts/style44.xml" ContentType="application/vnd.ms-office.chartstyle+xml"/>
  <Override PartName="/ppt/charts/style45.xml" ContentType="application/vnd.ms-office.chartstyle+xml"/>
  <Override PartName="/ppt/charts/style46.xml" ContentType="application/vnd.ms-office.chartstyle+xml"/>
  <Override PartName="/ppt/charts/style47.xml" ContentType="application/vnd.ms-office.chartstyle+xml"/>
  <Override PartName="/ppt/charts/style48.xml" ContentType="application/vnd.ms-office.chartstyle+xml"/>
  <Override PartName="/ppt/charts/style49.xml" ContentType="application/vnd.ms-office.chartstyle+xml"/>
  <Override PartName="/ppt/charts/style5.xml" ContentType="application/vnd.ms-office.chartstyle+xml"/>
  <Override PartName="/ppt/charts/style50.xml" ContentType="application/vnd.ms-office.chartstyle+xml"/>
  <Override PartName="/ppt/charts/style51.xml" ContentType="application/vnd.ms-office.chartstyle+xml"/>
  <Override PartName="/ppt/charts/style6.xml" ContentType="application/vnd.ms-office.chartstyle+xml"/>
  <Override PartName="/ppt/charts/style68.xml" ContentType="application/vnd.ms-office.chartstyle+xml"/>
  <Override PartName="/ppt/charts/style69.xml" ContentType="application/vnd.ms-office.chartstyle+xml"/>
  <Override PartName="/ppt/charts/style7.xml" ContentType="application/vnd.ms-office.chartstyle+xml"/>
  <Override PartName="/ppt/charts/style70.xml" ContentType="application/vnd.ms-office.chartstyle+xml"/>
  <Override PartName="/ppt/charts/style71.xml" ContentType="application/vnd.ms-office.chartstyle+xml"/>
  <Override PartName="/ppt/charts/style72.xml" ContentType="application/vnd.ms-office.chartstyle+xml"/>
  <Override PartName="/ppt/charts/style73.xml" ContentType="application/vnd.ms-office.chartstyle+xml"/>
  <Override PartName="/ppt/charts/style74.xml" ContentType="application/vnd.ms-office.chartstyle+xml"/>
  <Override PartName="/ppt/charts/style75.xml" ContentType="application/vnd.ms-office.chartstyle+xml"/>
  <Override PartName="/ppt/charts/style76.xml" ContentType="application/vnd.ms-office.chartstyle+xml"/>
  <Override PartName="/ppt/charts/style77.xml" ContentType="application/vnd.ms-office.chartstyle+xml"/>
  <Override PartName="/ppt/charts/style78.xml" ContentType="application/vnd.ms-office.chartstyle+xml"/>
  <Override PartName="/ppt/charts/style79.xml" ContentType="application/vnd.ms-office.chartstyle+xml"/>
  <Override PartName="/ppt/charts/style8.xml" ContentType="application/vnd.ms-office.chartstyle+xml"/>
  <Override PartName="/ppt/charts/style80.xml" ContentType="application/vnd.ms-office.chartstyle+xml"/>
  <Override PartName="/ppt/charts/style81.xml" ContentType="application/vnd.ms-office.chartstyle+xml"/>
  <Override PartName="/ppt/charts/style82.xml" ContentType="application/vnd.ms-office.chartstyle+xml"/>
  <Override PartName="/ppt/charts/style83.xml" ContentType="application/vnd.ms-office.chartstyle+xml"/>
  <Override PartName="/ppt/charts/style84.xml" ContentType="application/vnd.ms-office.chartstyle+xml"/>
  <Override PartName="/ppt/charts/style85.xml" ContentType="application/vnd.ms-office.chartstyle+xml"/>
  <Override PartName="/ppt/charts/style86.xml" ContentType="application/vnd.ms-office.chartstyle+xml"/>
  <Override PartName="/ppt/charts/style87.xml" ContentType="application/vnd.ms-office.chartstyle+xml"/>
  <Override PartName="/ppt/charts/style88.xml" ContentType="application/vnd.ms-office.chartstyle+xml"/>
  <Override PartName="/ppt/charts/style89.xml" ContentType="application/vnd.ms-office.chartstyle+xml"/>
  <Override PartName="/ppt/charts/style9.xml" ContentType="application/vnd.ms-office.chartstyle+xml"/>
  <Override PartName="/ppt/charts/style90.xml" ContentType="application/vnd.ms-office.chartstyle+xml"/>
  <Override PartName="/ppt/charts/style91.xml" ContentType="application/vnd.ms-office.chartstyle+xml"/>
  <Override PartName="/ppt/charts/style92.xml" ContentType="application/vnd.ms-office.chartstyle+xml"/>
  <Override PartName="/ppt/charts/style93.xml" ContentType="application/vnd.ms-office.chartstyle+xml"/>
  <Override PartName="/ppt/charts/style94.xml" ContentType="application/vnd.ms-office.chartstyle+xml"/>
  <Override PartName="/ppt/charts/style95.xml" ContentType="application/vnd.ms-office.chartstyle+xml"/>
  <Override PartName="/ppt/drawings/drawing1.xml" ContentType="application/vnd.openxmlformats-officedocument.drawingml.chartshapes+xml"/>
  <Override PartName="/ppt/drawings/drawing107.xml" ContentType="application/vnd.openxmlformats-officedocument.drawingml.chartshapes+xml"/>
  <Override PartName="/ppt/drawings/drawing108.xml" ContentType="application/vnd.openxmlformats-officedocument.drawingml.chartshapes+xml"/>
  <Override PartName="/ppt/drawings/drawing109.xml" ContentType="application/vnd.openxmlformats-officedocument.drawingml.chartshapes+xml"/>
  <Override PartName="/ppt/drawings/drawing11.xml" ContentType="application/vnd.openxmlformats-officedocument.drawingml.chartshapes+xml"/>
  <Override PartName="/ppt/drawings/drawing110.xml" ContentType="application/vnd.openxmlformats-officedocument.drawingml.chartshapes+xml"/>
  <Override PartName="/ppt/drawings/drawing111.xml" ContentType="application/vnd.openxmlformats-officedocument.drawingml.chartshapes+xml"/>
  <Override PartName="/ppt/drawings/drawing112.xml" ContentType="application/vnd.openxmlformats-officedocument.drawingml.chartshapes+xml"/>
  <Override PartName="/ppt/drawings/drawing113.xml" ContentType="application/vnd.openxmlformats-officedocument.drawingml.chartshapes+xml"/>
  <Override PartName="/ppt/drawings/drawing114.xml" ContentType="application/vnd.openxmlformats-officedocument.drawingml.chartshapes+xml"/>
  <Override PartName="/ppt/drawings/drawing115.xml" ContentType="application/vnd.openxmlformats-officedocument.drawingml.chartshapes+xml"/>
  <Override PartName="/ppt/drawings/drawing116.xml" ContentType="application/vnd.openxmlformats-officedocument.drawingml.chartshapes+xml"/>
  <Override PartName="/ppt/drawings/drawing117.xml" ContentType="application/vnd.openxmlformats-officedocument.drawingml.chartshapes+xml"/>
  <Override PartName="/ppt/drawings/drawing118.xml" ContentType="application/vnd.openxmlformats-officedocument.drawingml.chartshapes+xml"/>
  <Override PartName="/ppt/drawings/drawing119.xml" ContentType="application/vnd.openxmlformats-officedocument.drawingml.chartshapes+xml"/>
  <Override PartName="/ppt/drawings/drawing12.xml" ContentType="application/vnd.openxmlformats-officedocument.drawingml.chartshapes+xml"/>
  <Override PartName="/ppt/drawings/drawing120.xml" ContentType="application/vnd.openxmlformats-officedocument.drawingml.chartshapes+xml"/>
  <Override PartName="/ppt/drawings/drawing121.xml" ContentType="application/vnd.openxmlformats-officedocument.drawingml.chartshapes+xml"/>
  <Override PartName="/ppt/drawings/drawing122.xml" ContentType="application/vnd.openxmlformats-officedocument.drawingml.chartshapes+xml"/>
  <Override PartName="/ppt/drawings/drawing123.xml" ContentType="application/vnd.openxmlformats-officedocument.drawingml.chartshapes+xml"/>
  <Override PartName="/ppt/drawings/drawing124.xml" ContentType="application/vnd.openxmlformats-officedocument.drawingml.chartshapes+xml"/>
  <Override PartName="/ppt/drawings/drawing125.xml" ContentType="application/vnd.openxmlformats-officedocument.drawingml.chartshapes+xml"/>
  <Override PartName="/ppt/drawings/drawing126.xml" ContentType="application/vnd.openxmlformats-officedocument.drawingml.chartshapes+xml"/>
  <Override PartName="/ppt/drawings/drawing127.xml" ContentType="application/vnd.openxmlformats-officedocument.drawingml.chartshapes+xml"/>
  <Override PartName="/ppt/drawings/drawing128.xml" ContentType="application/vnd.openxmlformats-officedocument.drawingml.chartshapes+xml"/>
  <Override PartName="/ppt/drawings/drawing129.xml" ContentType="application/vnd.openxmlformats-officedocument.drawingml.chartshapes+xml"/>
  <Override PartName="/ppt/drawings/drawing13.xml" ContentType="application/vnd.openxmlformats-officedocument.drawingml.chartshapes+xml"/>
  <Override PartName="/ppt/drawings/drawing130.xml" ContentType="application/vnd.openxmlformats-officedocument.drawingml.chartshapes+xml"/>
  <Override PartName="/ppt/drawings/drawing131.xml" ContentType="application/vnd.openxmlformats-officedocument.drawingml.chartshapes+xml"/>
  <Override PartName="/ppt/drawings/drawing132.xml" ContentType="application/vnd.openxmlformats-officedocument.drawingml.chartshapes+xml"/>
  <Override PartName="/ppt/drawings/drawing133.xml" ContentType="application/vnd.openxmlformats-officedocument.drawingml.chartshapes+xml"/>
  <Override PartName="/ppt/drawings/drawing134.xml" ContentType="application/vnd.openxmlformats-officedocument.drawingml.chartshapes+xml"/>
  <Override PartName="/ppt/drawings/drawing151.xml" ContentType="application/vnd.openxmlformats-officedocument.drawingml.chartshapes+xml"/>
  <Override PartName="/ppt/drawings/drawing152.xml" ContentType="application/vnd.openxmlformats-officedocument.drawingml.chartshapes+xml"/>
  <Override PartName="/ppt/drawings/drawing153.xml" ContentType="application/vnd.openxmlformats-officedocument.drawingml.chartshapes+xml"/>
  <Override PartName="/ppt/drawings/drawing154.xml" ContentType="application/vnd.openxmlformats-officedocument.drawingml.chartshapes+xml"/>
  <Override PartName="/ppt/drawings/drawing155.xml" ContentType="application/vnd.openxmlformats-officedocument.drawingml.chartshapes+xml"/>
  <Override PartName="/ppt/drawings/drawing156.xml" ContentType="application/vnd.openxmlformats-officedocument.drawingml.chartshapes+xml"/>
  <Override PartName="/ppt/drawings/drawing157.xml" ContentType="application/vnd.openxmlformats-officedocument.drawingml.chartshapes+xml"/>
  <Override PartName="/ppt/drawings/drawing158.xml" ContentType="application/vnd.openxmlformats-officedocument.drawingml.chartshapes+xml"/>
  <Override PartName="/ppt/drawings/drawing159.xml" ContentType="application/vnd.openxmlformats-officedocument.drawingml.chartshapes+xml"/>
  <Override PartName="/ppt/drawings/drawing160.xml" ContentType="application/vnd.openxmlformats-officedocument.drawingml.chartshapes+xml"/>
  <Override PartName="/ppt/drawings/drawing161.xml" ContentType="application/vnd.openxmlformats-officedocument.drawingml.chartshapes+xml"/>
  <Override PartName="/ppt/drawings/drawing162.xml" ContentType="application/vnd.openxmlformats-officedocument.drawingml.chartshapes+xml"/>
  <Override PartName="/ppt/drawings/drawing163.xml" ContentType="application/vnd.openxmlformats-officedocument.drawingml.chartshapes+xml"/>
  <Override PartName="/ppt/drawings/drawing164.xml" ContentType="application/vnd.openxmlformats-officedocument.drawingml.chartshapes+xml"/>
  <Override PartName="/ppt/drawings/drawing165.xml" ContentType="application/vnd.openxmlformats-officedocument.drawingml.chartshapes+xml"/>
  <Override PartName="/ppt/drawings/drawing166.xml" ContentType="application/vnd.openxmlformats-officedocument.drawingml.chartshapes+xml"/>
  <Override PartName="/ppt/drawings/drawing167.xml" ContentType="application/vnd.openxmlformats-officedocument.drawingml.chartshapes+xml"/>
  <Override PartName="/ppt/drawings/drawing168.xml" ContentType="application/vnd.openxmlformats-officedocument.drawingml.chartshapes+xml"/>
  <Override PartName="/ppt/drawings/drawing169.xml" ContentType="application/vnd.openxmlformats-officedocument.drawingml.chartshapes+xml"/>
  <Override PartName="/ppt/drawings/drawing170.xml" ContentType="application/vnd.openxmlformats-officedocument.drawingml.chartshapes+xml"/>
  <Override PartName="/ppt/drawings/drawing171.xml" ContentType="application/vnd.openxmlformats-officedocument.drawingml.chartshapes+xml"/>
  <Override PartName="/ppt/drawings/drawing172.xml" ContentType="application/vnd.openxmlformats-officedocument.drawingml.chartshapes+xml"/>
  <Override PartName="/ppt/drawings/drawing173.xml" ContentType="application/vnd.openxmlformats-officedocument.drawingml.chartshapes+xml"/>
  <Override PartName="/ppt/drawings/drawing174.xml" ContentType="application/vnd.openxmlformats-officedocument.drawingml.chartshapes+xml"/>
  <Override PartName="/ppt/drawings/drawing175.xml" ContentType="application/vnd.openxmlformats-officedocument.drawingml.chartshapes+xml"/>
  <Override PartName="/ppt/drawings/drawing176.xml" ContentType="application/vnd.openxmlformats-officedocument.drawingml.chartshapes+xml"/>
  <Override PartName="/ppt/drawings/drawing177.xml" ContentType="application/vnd.openxmlformats-officedocument.drawingml.chartshapes+xml"/>
  <Override PartName="/ppt/drawings/drawing178.xml" ContentType="application/vnd.openxmlformats-officedocument.drawingml.chartshapes+xml"/>
  <Override PartName="/ppt/drawings/drawing19.xml" ContentType="application/vnd.openxmlformats-officedocument.drawingml.chartshapes+xml"/>
  <Override PartName="/ppt/drawings/drawing2.xml" ContentType="application/vnd.openxmlformats-officedocument.drawingml.chartshapes+xml"/>
  <Override PartName="/ppt/drawings/drawing20.xml" ContentType="application/vnd.openxmlformats-officedocument.drawingml.chartshapes+xml"/>
  <Override PartName="/ppt/drawings/drawing21.xml" ContentType="application/vnd.openxmlformats-officedocument.drawingml.chartshapes+xml"/>
  <Override PartName="/ppt/drawings/drawing22.xml" ContentType="application/vnd.openxmlformats-officedocument.drawingml.chartshapes+xml"/>
  <Override PartName="/ppt/drawings/drawing23.xml" ContentType="application/vnd.openxmlformats-officedocument.drawingml.chartshapes+xml"/>
  <Override PartName="/ppt/drawings/drawing24.xml" ContentType="application/vnd.openxmlformats-officedocument.drawingml.chartshapes+xml"/>
  <Override PartName="/ppt/drawings/drawing25.xml" ContentType="application/vnd.openxmlformats-officedocument.drawingml.chartshapes+xml"/>
  <Override PartName="/ppt/drawings/drawing26.xml" ContentType="application/vnd.openxmlformats-officedocument.drawingml.chartshapes+xml"/>
  <Override PartName="/ppt/drawings/drawing27.xml" ContentType="application/vnd.openxmlformats-officedocument.drawingml.chartshapes+xml"/>
  <Override PartName="/ppt/drawings/drawing28.xml" ContentType="application/vnd.openxmlformats-officedocument.drawingml.chartshapes+xml"/>
  <Override PartName="/ppt/drawings/drawing29.xml" ContentType="application/vnd.openxmlformats-officedocument.drawingml.chartshapes+xml"/>
  <Override PartName="/ppt/drawings/drawing3.xml" ContentType="application/vnd.openxmlformats-officedocument.drawingml.chartshapes+xml"/>
  <Override PartName="/ppt/drawings/drawing30.xml" ContentType="application/vnd.openxmlformats-officedocument.drawingml.chartshapes+xml"/>
  <Override PartName="/ppt/drawings/drawing31.xml" ContentType="application/vnd.openxmlformats-officedocument.drawingml.chartshapes+xml"/>
  <Override PartName="/ppt/drawings/drawing32.xml" ContentType="application/vnd.openxmlformats-officedocument.drawingml.chartshapes+xml"/>
  <Override PartName="/ppt/drawings/drawing33.xml" ContentType="application/vnd.openxmlformats-officedocument.drawingml.chartshapes+xml"/>
  <Override PartName="/ppt/drawings/drawing34.xml" ContentType="application/vnd.openxmlformats-officedocument.drawingml.chartshapes+xml"/>
  <Override PartName="/ppt/drawings/drawing35.xml" ContentType="application/vnd.openxmlformats-officedocument.drawingml.chartshapes+xml"/>
  <Override PartName="/ppt/drawings/drawing36.xml" ContentType="application/vnd.openxmlformats-officedocument.drawingml.chartshapes+xml"/>
  <Override PartName="/ppt/drawings/drawing37.xml" ContentType="application/vnd.openxmlformats-officedocument.drawingml.chartshapes+xml"/>
  <Override PartName="/ppt/drawings/drawing38.xml" ContentType="application/vnd.openxmlformats-officedocument.drawingml.chartshapes+xml"/>
  <Override PartName="/ppt/drawings/drawing39.xml" ContentType="application/vnd.openxmlformats-officedocument.drawingml.chartshapes+xml"/>
  <Override PartName="/ppt/drawings/drawing4.xml" ContentType="application/vnd.openxmlformats-officedocument.drawingml.chartshapes+xml"/>
  <Override PartName="/ppt/drawings/drawing40.xml" ContentType="application/vnd.openxmlformats-officedocument.drawingml.chartshapes+xml"/>
  <Override PartName="/ppt/drawings/drawing41.xml" ContentType="application/vnd.openxmlformats-officedocument.drawingml.chartshapes+xml"/>
  <Override PartName="/ppt/drawings/drawing42.xml" ContentType="application/vnd.openxmlformats-officedocument.drawingml.chartshapes+xml"/>
  <Override PartName="/ppt/drawings/drawing43.xml" ContentType="application/vnd.openxmlformats-officedocument.drawingml.chartshapes+xml"/>
  <Override PartName="/ppt/drawings/drawing44.xml" ContentType="application/vnd.openxmlformats-officedocument.drawingml.chartshapes+xml"/>
  <Override PartName="/ppt/drawings/drawing45.xml" ContentType="application/vnd.openxmlformats-officedocument.drawingml.chartshapes+xml"/>
  <Override PartName="/ppt/drawings/drawing46.xml" ContentType="application/vnd.openxmlformats-officedocument.drawingml.chartshapes+xml"/>
  <Override PartName="/ppt/drawings/drawing5.xml" ContentType="application/vnd.openxmlformats-officedocument.drawingml.chartshapes+xml"/>
  <Override PartName="/ppt/drawings/drawing63.xml" ContentType="application/vnd.openxmlformats-officedocument.drawingml.chartshapes+xml"/>
  <Override PartName="/ppt/drawings/drawing64.xml" ContentType="application/vnd.openxmlformats-officedocument.drawingml.chartshapes+xml"/>
  <Override PartName="/ppt/drawings/drawing65.xml" ContentType="application/vnd.openxmlformats-officedocument.drawingml.chartshapes+xml"/>
  <Override PartName="/ppt/drawings/drawing66.xml" ContentType="application/vnd.openxmlformats-officedocument.drawingml.chartshapes+xml"/>
  <Override PartName="/ppt/drawings/drawing67.xml" ContentType="application/vnd.openxmlformats-officedocument.drawingml.chartshapes+xml"/>
  <Override PartName="/ppt/drawings/drawing68.xml" ContentType="application/vnd.openxmlformats-officedocument.drawingml.chartshapes+xml"/>
  <Override PartName="/ppt/drawings/drawing69.xml" ContentType="application/vnd.openxmlformats-officedocument.drawingml.chartshapes+xml"/>
  <Override PartName="/ppt/drawings/drawing70.xml" ContentType="application/vnd.openxmlformats-officedocument.drawingml.chartshapes+xml"/>
  <Override PartName="/ppt/drawings/drawing71.xml" ContentType="application/vnd.openxmlformats-officedocument.drawingml.chartshapes+xml"/>
  <Override PartName="/ppt/drawings/drawing72.xml" ContentType="application/vnd.openxmlformats-officedocument.drawingml.chartshapes+xml"/>
  <Override PartName="/ppt/drawings/drawing73.xml" ContentType="application/vnd.openxmlformats-officedocument.drawingml.chartshapes+xml"/>
  <Override PartName="/ppt/drawings/drawing74.xml" ContentType="application/vnd.openxmlformats-officedocument.drawingml.chartshapes+xml"/>
  <Override PartName="/ppt/drawings/drawing75.xml" ContentType="application/vnd.openxmlformats-officedocument.drawingml.chartshapes+xml"/>
  <Override PartName="/ppt/drawings/drawing76.xml" ContentType="application/vnd.openxmlformats-officedocument.drawingml.chartshapes+xml"/>
  <Override PartName="/ppt/drawings/drawing77.xml" ContentType="application/vnd.openxmlformats-officedocument.drawingml.chartshapes+xml"/>
  <Override PartName="/ppt/drawings/drawing78.xml" ContentType="application/vnd.openxmlformats-officedocument.drawingml.chartshapes+xml"/>
  <Override PartName="/ppt/drawings/drawing79.xml" ContentType="application/vnd.openxmlformats-officedocument.drawingml.chartshapes+xml"/>
  <Override PartName="/ppt/drawings/drawing80.xml" ContentType="application/vnd.openxmlformats-officedocument.drawingml.chartshapes+xml"/>
  <Override PartName="/ppt/drawings/drawing81.xml" ContentType="application/vnd.openxmlformats-officedocument.drawingml.chartshapes+xml"/>
  <Override PartName="/ppt/drawings/drawing82.xml" ContentType="application/vnd.openxmlformats-officedocument.drawingml.chartshapes+xml"/>
  <Override PartName="/ppt/drawings/drawing83.xml" ContentType="application/vnd.openxmlformats-officedocument.drawingml.chartshapes+xml"/>
  <Override PartName="/ppt/drawings/drawing84.xml" ContentType="application/vnd.openxmlformats-officedocument.drawingml.chartshapes+xml"/>
  <Override PartName="/ppt/drawings/drawing85.xml" ContentType="application/vnd.openxmlformats-officedocument.drawingml.chartshapes+xml"/>
  <Override PartName="/ppt/drawings/drawing86.xml" ContentType="application/vnd.openxmlformats-officedocument.drawingml.chartshapes+xml"/>
  <Override PartName="/ppt/drawings/drawing87.xml" ContentType="application/vnd.openxmlformats-officedocument.drawingml.chartshapes+xml"/>
  <Override PartName="/ppt/drawings/drawing88.xml" ContentType="application/vnd.openxmlformats-officedocument.drawingml.chartshapes+xml"/>
  <Override PartName="/ppt/drawings/drawing89.xml" ContentType="application/vnd.openxmlformats-officedocument.drawingml.chartshapes+xml"/>
  <Override PartName="/ppt/drawings/drawing90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4" r:id="rId1"/>
  </p:sldMasterIdLst>
  <p:notesMasterIdLst>
    <p:notesMasterId r:id="rId119"/>
  </p:notesMasterIdLst>
  <p:sldIdLst>
    <p:sldId id="256" r:id="rId2"/>
    <p:sldId id="268" r:id="rId3"/>
    <p:sldId id="269" r:id="rId4"/>
    <p:sldId id="270" r:id="rId5"/>
    <p:sldId id="508" r:id="rId7"/>
    <p:sldId id="272" r:id="rId8"/>
    <p:sldId id="509" r:id="rId9"/>
    <p:sldId id="274" r:id="rId10"/>
    <p:sldId id="413" r:id="rId11"/>
    <p:sldId id="276" r:id="rId17"/>
    <p:sldId id="277" r:id="rId18"/>
    <p:sldId id="510" r:id="rId19"/>
    <p:sldId id="364" r:id="rId25"/>
    <p:sldId id="280" r:id="rId26"/>
    <p:sldId id="368" r:id="rId27"/>
    <p:sldId id="370" r:id="rId28"/>
    <p:sldId id="372" r:id="rId29"/>
    <p:sldId id="374" r:id="rId30"/>
    <p:sldId id="516" r:id="rId31"/>
    <p:sldId id="517" r:id="rId32"/>
    <p:sldId id="518" r:id="rId33"/>
    <p:sldId id="379" r:id="rId34"/>
    <p:sldId id="424" r:id="rId42"/>
    <p:sldId id="425" r:id="rId43"/>
    <p:sldId id="426" r:id="rId44"/>
    <p:sldId id="428" r:id="rId45"/>
    <p:sldId id="430" r:id="rId46"/>
    <p:sldId id="432" r:id="rId47"/>
    <p:sldId id="521" r:id="rId48"/>
    <p:sldId id="522" r:id="rId49"/>
    <p:sldId id="523" r:id="rId50"/>
    <p:sldId id="436" r:id="rId51"/>
    <p:sldId id="309" r:id="rId59"/>
    <p:sldId id="391" r:id="rId60"/>
    <p:sldId id="392" r:id="rId61"/>
    <p:sldId id="394" r:id="rId62"/>
    <p:sldId id="396" r:id="rId63"/>
    <p:sldId id="398" r:id="rId64"/>
    <p:sldId id="524" r:id="rId65"/>
    <p:sldId id="525" r:id="rId66"/>
    <p:sldId id="526" r:id="rId67"/>
    <p:sldId id="402" r:id="rId68"/>
    <p:sldId id="299" r:id="rId76"/>
    <p:sldId id="448" r:id="rId77"/>
    <p:sldId id="449" r:id="rId78"/>
    <p:sldId id="451" r:id="rId79"/>
    <p:sldId id="453" r:id="rId80"/>
    <p:sldId id="455" r:id="rId81"/>
    <p:sldId id="527" r:id="rId82"/>
    <p:sldId id="528" r:id="rId83"/>
    <p:sldId id="529" r:id="rId84"/>
    <p:sldId id="459" r:id="rId85"/>
  </p:sldIdLst>
  <p:sldSz cx="10691813" cy="7559675"/>
  <p:notesSz cx="6858000" cy="9144000"/>
  <p:embeddedFontLst>
    <p:embeddedFont>
      <p:font typeface="Arial Black" panose="020B0604020202020204" pitchFamily="34" charset="0"/>
      <p:bold r:id="rId120"/>
    </p:embeddedFont>
    <p:embeddedFont>
      <p:font typeface="Calibri" panose="020F0502020204030204" pitchFamily="34" charset="0"/>
      <p:regular r:id="rId121"/>
      <p:bold r:id="rId122"/>
      <p:italic r:id="rId123"/>
      <p:boldItalic r:id="rId124"/>
    </p:embeddedFont>
    <p:embeddedFont>
      <p:font typeface="Univers LT Std 45 Light" panose="020B0403020202020204" pitchFamily="34" charset="0"/>
      <p:regular r:id="rId125"/>
      <p:bold r:id="rId126"/>
      <p:italic r:id="rId127"/>
    </p:embeddedFont>
    <p:embeddedFont>
      <p:font typeface="Univers LT Std 55" panose="020B0603020202020204" pitchFamily="34" charset="0"/>
      <p:regular r:id="rId128"/>
      <p:bold r:id="rId129"/>
    </p:embeddedFont>
  </p:embeddedFontLst>
  <p:defaultTextStyle>
    <a:defPPr>
      <a:defRPr lang="sv-SE"/>
    </a:defPPr>
    <a:lvl1pPr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545"/>
    <a:srgbClr val="64B44B"/>
    <a:srgbClr val="9DCC8F"/>
    <a:srgbClr val="D4E8CB"/>
    <a:srgbClr val="C3E4E6"/>
    <a:srgbClr val="8DC5CB"/>
    <a:srgbClr val="2AA8B0"/>
    <a:srgbClr val="138C86"/>
    <a:srgbClr val="F2955A"/>
    <a:srgbClr val="FBD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96675"/>
  </p:normalViewPr>
  <p:slideViewPr>
    <p:cSldViewPr snapToGrid="0" snapToObjects="1">
      <p:cViewPr varScale="1">
        <p:scale>
          <a:sx n="126" d="100"/>
          <a:sy n="126" d="100"/>
        </p:scale>
        <p:origin x="208" y="2032"/>
      </p:cViewPr>
      <p:guideLst>
        <p:guide orient="horz" pos="2336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440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79" Type="http://schemas.openxmlformats.org/officeDocument/2006/relationships/slide" Target="slides/slide78.xml"/><Relationship Id="rId123" Type="http://schemas.openxmlformats.org/officeDocument/2006/relationships/font" Target="fonts/font4.fntdata"/><Relationship Id="rId128" Type="http://schemas.openxmlformats.org/officeDocument/2006/relationships/font" Target="fonts/font9.fntdata"/><Relationship Id="rId5" Type="http://schemas.openxmlformats.org/officeDocument/2006/relationships/slide" Target="slides/slide4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59" Type="http://schemas.openxmlformats.org/officeDocument/2006/relationships/slide" Target="slides/slide58.xml"/><Relationship Id="rId124" Type="http://schemas.openxmlformats.org/officeDocument/2006/relationships/font" Target="fonts/font5.fntdata"/><Relationship Id="rId1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130" Type="http://schemas.openxmlformats.org/officeDocument/2006/relationships/presProps" Target="presProps.xml"/><Relationship Id="rId18" Type="http://schemas.openxmlformats.org/officeDocument/2006/relationships/slide" Target="slides/slide17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76" Type="http://schemas.openxmlformats.org/officeDocument/2006/relationships/slide" Target="slides/slide75.xml"/><Relationship Id="rId120" Type="http://schemas.openxmlformats.org/officeDocument/2006/relationships/font" Target="fonts/font1.fntdata"/><Relationship Id="rId12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77" Type="http://schemas.openxmlformats.org/officeDocument/2006/relationships/slide" Target="slides/slide76.xml"/><Relationship Id="rId12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121" Type="http://schemas.openxmlformats.org/officeDocument/2006/relationships/font" Target="fonts/font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32" Type="http://schemas.openxmlformats.org/officeDocument/2006/relationships/theme" Target="theme/theme1.xml"/><Relationship Id="rId12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78" Type="http://schemas.openxmlformats.org/officeDocument/2006/relationships/slide" Target="slides/slide77.xml"/><Relationship Id="rId12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133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1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Relationship Id="rId4" Type="http://schemas.openxmlformats.org/officeDocument/2006/relationships/chartUserShapes" Target="../drawings/drawing107.xml"/></Relationships>
</file>

<file path=ppt/charts/_rels/chart11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Relationship Id="rId4" Type="http://schemas.openxmlformats.org/officeDocument/2006/relationships/chartUserShapes" Target="../drawings/drawing108.xml"/></Relationships>
</file>

<file path=ppt/charts/_rels/chart11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14.xml"/><Relationship Id="rId1" Type="http://schemas.microsoft.com/office/2011/relationships/chartStyle" Target="style114.xml"/><Relationship Id="rId4" Type="http://schemas.openxmlformats.org/officeDocument/2006/relationships/chartUserShapes" Target="../drawings/drawing109.xml"/></Relationships>
</file>

<file path=ppt/charts/_rels/chart11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5.xml"/><Relationship Id="rId1" Type="http://schemas.microsoft.com/office/2011/relationships/chartStyle" Target="style115.xml"/><Relationship Id="rId4" Type="http://schemas.openxmlformats.org/officeDocument/2006/relationships/chartUserShapes" Target="../drawings/drawing110.xml"/></Relationships>
</file>

<file path=ppt/charts/_rels/chart11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6.xml"/><Relationship Id="rId1" Type="http://schemas.microsoft.com/office/2011/relationships/chartStyle" Target="style116.xml"/><Relationship Id="rId4" Type="http://schemas.openxmlformats.org/officeDocument/2006/relationships/chartUserShapes" Target="../drawings/drawing111.xml"/></Relationships>
</file>

<file path=ppt/charts/_rels/chart11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7.xml"/><Relationship Id="rId1" Type="http://schemas.microsoft.com/office/2011/relationships/chartStyle" Target="style117.xml"/><Relationship Id="rId4" Type="http://schemas.openxmlformats.org/officeDocument/2006/relationships/chartUserShapes" Target="../drawings/drawing112.xml"/></Relationships>
</file>

<file path=ppt/charts/_rels/chart11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8.xml"/><Relationship Id="rId1" Type="http://schemas.microsoft.com/office/2011/relationships/chartStyle" Target="style118.xml"/><Relationship Id="rId4" Type="http://schemas.openxmlformats.org/officeDocument/2006/relationships/chartUserShapes" Target="../drawings/drawing113.xml"/></Relationships>
</file>

<file path=ppt/charts/_rels/chart11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9.xml"/><Relationship Id="rId1" Type="http://schemas.microsoft.com/office/2011/relationships/chartStyle" Target="style119.xml"/><Relationship Id="rId4" Type="http://schemas.openxmlformats.org/officeDocument/2006/relationships/chartUserShapes" Target="../drawings/drawing114.xml"/></Relationships>
</file>

<file path=ppt/charts/_rels/chart12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20.xml"/><Relationship Id="rId1" Type="http://schemas.microsoft.com/office/2011/relationships/chartStyle" Target="style120.xml"/><Relationship Id="rId4" Type="http://schemas.openxmlformats.org/officeDocument/2006/relationships/chartUserShapes" Target="../drawings/drawing115.xml"/></Relationships>
</file>

<file path=ppt/charts/_rels/chart12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1.xml"/><Relationship Id="rId1" Type="http://schemas.microsoft.com/office/2011/relationships/chartStyle" Target="style121.xml"/><Relationship Id="rId4" Type="http://schemas.openxmlformats.org/officeDocument/2006/relationships/chartUserShapes" Target="../drawings/drawing116.xml"/></Relationships>
</file>

<file path=ppt/charts/_rels/chart12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2.xml"/><Relationship Id="rId1" Type="http://schemas.microsoft.com/office/2011/relationships/chartStyle" Target="style122.xml"/><Relationship Id="rId4" Type="http://schemas.openxmlformats.org/officeDocument/2006/relationships/chartUserShapes" Target="../drawings/drawing117.xml"/></Relationships>
</file>

<file path=ppt/charts/_rels/chart12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3.xml"/><Relationship Id="rId1" Type="http://schemas.microsoft.com/office/2011/relationships/chartStyle" Target="style123.xml"/><Relationship Id="rId4" Type="http://schemas.openxmlformats.org/officeDocument/2006/relationships/chartUserShapes" Target="../drawings/drawing118.xml"/></Relationships>
</file>

<file path=ppt/charts/_rels/chart12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24.xml"/><Relationship Id="rId1" Type="http://schemas.microsoft.com/office/2011/relationships/chartStyle" Target="style124.xml"/><Relationship Id="rId4" Type="http://schemas.openxmlformats.org/officeDocument/2006/relationships/chartUserShapes" Target="../drawings/drawing119.xml"/></Relationships>
</file>

<file path=ppt/charts/_rels/chart12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25.xml"/><Relationship Id="rId1" Type="http://schemas.microsoft.com/office/2011/relationships/chartStyle" Target="style125.xml"/><Relationship Id="rId4" Type="http://schemas.openxmlformats.org/officeDocument/2006/relationships/chartUserShapes" Target="../drawings/drawing120.xml"/></Relationships>
</file>

<file path=ppt/charts/_rels/chart12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26.xml"/><Relationship Id="rId1" Type="http://schemas.microsoft.com/office/2011/relationships/chartStyle" Target="style126.xml"/><Relationship Id="rId4" Type="http://schemas.openxmlformats.org/officeDocument/2006/relationships/chartUserShapes" Target="../drawings/drawing121.xml"/></Relationships>
</file>

<file path=ppt/charts/_rels/chart12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127.xml"/><Relationship Id="rId1" Type="http://schemas.microsoft.com/office/2011/relationships/chartStyle" Target="style127.xml"/><Relationship Id="rId4" Type="http://schemas.openxmlformats.org/officeDocument/2006/relationships/chartUserShapes" Target="../drawings/drawing122.xml"/></Relationships>
</file>

<file path=ppt/charts/_rels/chart12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128.xml"/><Relationship Id="rId1" Type="http://schemas.microsoft.com/office/2011/relationships/chartStyle" Target="style128.xml"/><Relationship Id="rId4" Type="http://schemas.openxmlformats.org/officeDocument/2006/relationships/chartUserShapes" Target="../drawings/drawing123.xml"/></Relationships>
</file>

<file path=ppt/charts/_rels/chart12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129.xml"/><Relationship Id="rId1" Type="http://schemas.microsoft.com/office/2011/relationships/chartStyle" Target="style129.xml"/><Relationship Id="rId4" Type="http://schemas.openxmlformats.org/officeDocument/2006/relationships/chartUserShapes" Target="../drawings/drawing124.xml"/></Relationships>
</file>

<file path=ppt/charts/_rels/chart13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130.xml"/><Relationship Id="rId1" Type="http://schemas.microsoft.com/office/2011/relationships/chartStyle" Target="style130.xml"/><Relationship Id="rId4" Type="http://schemas.openxmlformats.org/officeDocument/2006/relationships/chartUserShapes" Target="../drawings/drawing125.xml"/></Relationships>
</file>

<file path=ppt/charts/_rels/chart13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131.xml"/><Relationship Id="rId1" Type="http://schemas.microsoft.com/office/2011/relationships/chartStyle" Target="style131.xml"/><Relationship Id="rId4" Type="http://schemas.openxmlformats.org/officeDocument/2006/relationships/chartUserShapes" Target="../drawings/drawing126.xml"/></Relationships>
</file>

<file path=ppt/charts/_rels/chart13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132.xml"/><Relationship Id="rId1" Type="http://schemas.microsoft.com/office/2011/relationships/chartStyle" Target="style132.xml"/><Relationship Id="rId4" Type="http://schemas.openxmlformats.org/officeDocument/2006/relationships/chartUserShapes" Target="../drawings/drawing127.xml"/></Relationships>
</file>

<file path=ppt/charts/_rels/chart13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133.xml"/><Relationship Id="rId1" Type="http://schemas.microsoft.com/office/2011/relationships/chartStyle" Target="style133.xml"/><Relationship Id="rId4" Type="http://schemas.openxmlformats.org/officeDocument/2006/relationships/chartUserShapes" Target="../drawings/drawing128.xml"/></Relationships>
</file>

<file path=ppt/charts/_rels/chart13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134.xml"/><Relationship Id="rId1" Type="http://schemas.microsoft.com/office/2011/relationships/chartStyle" Target="style134.xml"/><Relationship Id="rId4" Type="http://schemas.openxmlformats.org/officeDocument/2006/relationships/chartUserShapes" Target="../drawings/drawing129.xml"/></Relationships>
</file>

<file path=ppt/charts/_rels/chart13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135.xml"/><Relationship Id="rId1" Type="http://schemas.microsoft.com/office/2011/relationships/chartStyle" Target="style135.xml"/><Relationship Id="rId4" Type="http://schemas.openxmlformats.org/officeDocument/2006/relationships/chartUserShapes" Target="../drawings/drawing130.xml"/></Relationships>
</file>

<file path=ppt/charts/_rels/chart13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136.xml"/><Relationship Id="rId1" Type="http://schemas.microsoft.com/office/2011/relationships/chartStyle" Target="style136.xml"/><Relationship Id="rId4" Type="http://schemas.openxmlformats.org/officeDocument/2006/relationships/chartUserShapes" Target="../drawings/drawing131.xml"/></Relationships>
</file>

<file path=ppt/charts/_rels/chart13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6.xlsx"/><Relationship Id="rId2" Type="http://schemas.microsoft.com/office/2011/relationships/chartColorStyle" Target="colors137.xml"/><Relationship Id="rId1" Type="http://schemas.microsoft.com/office/2011/relationships/chartStyle" Target="style137.xml"/><Relationship Id="rId4" Type="http://schemas.openxmlformats.org/officeDocument/2006/relationships/chartUserShapes" Target="../drawings/drawing132.xml"/></Relationships>
</file>

<file path=ppt/charts/_rels/chart13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138.xml"/><Relationship Id="rId1" Type="http://schemas.microsoft.com/office/2011/relationships/chartStyle" Target="style138.xml"/><Relationship Id="rId4" Type="http://schemas.openxmlformats.org/officeDocument/2006/relationships/chartUserShapes" Target="../drawings/drawing133.xml"/></Relationships>
</file>

<file path=ppt/charts/_rels/chart13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39.xml"/><Relationship Id="rId1" Type="http://schemas.microsoft.com/office/2011/relationships/chartStyle" Target="style139.xml"/><Relationship Id="rId4" Type="http://schemas.openxmlformats.org/officeDocument/2006/relationships/chartUserShapes" Target="../drawings/drawing134.xml"/></Relationships>
</file>

<file path=ppt/charts/_rels/chart15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55.xlsx"/><Relationship Id="rId2" Type="http://schemas.microsoft.com/office/2011/relationships/chartColorStyle" Target="colors156.xml"/><Relationship Id="rId1" Type="http://schemas.microsoft.com/office/2011/relationships/chartStyle" Target="style156.xml"/><Relationship Id="rId4" Type="http://schemas.openxmlformats.org/officeDocument/2006/relationships/chartUserShapes" Target="../drawings/drawing151.xml"/></Relationships>
</file>

<file path=ppt/charts/_rels/chart15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56.xlsx"/><Relationship Id="rId2" Type="http://schemas.microsoft.com/office/2011/relationships/chartColorStyle" Target="colors157.xml"/><Relationship Id="rId1" Type="http://schemas.microsoft.com/office/2011/relationships/chartStyle" Target="style157.xml"/><Relationship Id="rId4" Type="http://schemas.openxmlformats.org/officeDocument/2006/relationships/chartUserShapes" Target="../drawings/drawing152.xml"/></Relationships>
</file>

<file path=ppt/charts/_rels/chart15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158.xml"/><Relationship Id="rId1" Type="http://schemas.microsoft.com/office/2011/relationships/chartStyle" Target="style158.xml"/><Relationship Id="rId4" Type="http://schemas.openxmlformats.org/officeDocument/2006/relationships/chartUserShapes" Target="../drawings/drawing153.xml"/></Relationships>
</file>

<file path=ppt/charts/_rels/chart15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58.xlsx"/><Relationship Id="rId2" Type="http://schemas.microsoft.com/office/2011/relationships/chartColorStyle" Target="colors159.xml"/><Relationship Id="rId1" Type="http://schemas.microsoft.com/office/2011/relationships/chartStyle" Target="style159.xml"/><Relationship Id="rId4" Type="http://schemas.openxmlformats.org/officeDocument/2006/relationships/chartUserShapes" Target="../drawings/drawing154.xml"/></Relationships>
</file>

<file path=ppt/charts/_rels/chart1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1.xml"/></Relationships>
</file>

<file path=ppt/charts/_rels/chart16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59.xlsx"/><Relationship Id="rId2" Type="http://schemas.microsoft.com/office/2011/relationships/chartColorStyle" Target="colors160.xml"/><Relationship Id="rId1" Type="http://schemas.microsoft.com/office/2011/relationships/chartStyle" Target="style160.xml"/><Relationship Id="rId4" Type="http://schemas.openxmlformats.org/officeDocument/2006/relationships/chartUserShapes" Target="../drawings/drawing155.xml"/></Relationships>
</file>

<file path=ppt/charts/_rels/chart16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0.xlsx"/><Relationship Id="rId2" Type="http://schemas.microsoft.com/office/2011/relationships/chartColorStyle" Target="colors161.xml"/><Relationship Id="rId1" Type="http://schemas.microsoft.com/office/2011/relationships/chartStyle" Target="style161.xml"/><Relationship Id="rId4" Type="http://schemas.openxmlformats.org/officeDocument/2006/relationships/chartUserShapes" Target="../drawings/drawing156.xml"/></Relationships>
</file>

<file path=ppt/charts/_rels/chart16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1.xlsx"/><Relationship Id="rId2" Type="http://schemas.microsoft.com/office/2011/relationships/chartColorStyle" Target="colors162.xml"/><Relationship Id="rId1" Type="http://schemas.microsoft.com/office/2011/relationships/chartStyle" Target="style162.xml"/><Relationship Id="rId4" Type="http://schemas.openxmlformats.org/officeDocument/2006/relationships/chartUserShapes" Target="../drawings/drawing157.xml"/></Relationships>
</file>

<file path=ppt/charts/_rels/chart16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2.xlsx"/><Relationship Id="rId2" Type="http://schemas.microsoft.com/office/2011/relationships/chartColorStyle" Target="colors163.xml"/><Relationship Id="rId1" Type="http://schemas.microsoft.com/office/2011/relationships/chartStyle" Target="style163.xml"/><Relationship Id="rId4" Type="http://schemas.openxmlformats.org/officeDocument/2006/relationships/chartUserShapes" Target="../drawings/drawing158.xml"/></Relationships>
</file>

<file path=ppt/charts/_rels/chart16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3.xlsx"/><Relationship Id="rId2" Type="http://schemas.microsoft.com/office/2011/relationships/chartColorStyle" Target="colors164.xml"/><Relationship Id="rId1" Type="http://schemas.microsoft.com/office/2011/relationships/chartStyle" Target="style164.xml"/><Relationship Id="rId4" Type="http://schemas.openxmlformats.org/officeDocument/2006/relationships/chartUserShapes" Target="../drawings/drawing159.xml"/></Relationships>
</file>

<file path=ppt/charts/_rels/chart16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4.xlsx"/><Relationship Id="rId2" Type="http://schemas.microsoft.com/office/2011/relationships/chartColorStyle" Target="colors165.xml"/><Relationship Id="rId1" Type="http://schemas.microsoft.com/office/2011/relationships/chartStyle" Target="style165.xml"/><Relationship Id="rId4" Type="http://schemas.openxmlformats.org/officeDocument/2006/relationships/chartUserShapes" Target="../drawings/drawing160.xml"/></Relationships>
</file>

<file path=ppt/charts/_rels/chart16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5.xlsx"/><Relationship Id="rId2" Type="http://schemas.microsoft.com/office/2011/relationships/chartColorStyle" Target="colors166.xml"/><Relationship Id="rId1" Type="http://schemas.microsoft.com/office/2011/relationships/chartStyle" Target="style166.xml"/><Relationship Id="rId4" Type="http://schemas.openxmlformats.org/officeDocument/2006/relationships/chartUserShapes" Target="../drawings/drawing161.xml"/></Relationships>
</file>

<file path=ppt/charts/_rels/chart16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6.xlsx"/><Relationship Id="rId2" Type="http://schemas.microsoft.com/office/2011/relationships/chartColorStyle" Target="colors167.xml"/><Relationship Id="rId1" Type="http://schemas.microsoft.com/office/2011/relationships/chartStyle" Target="style167.xml"/><Relationship Id="rId4" Type="http://schemas.openxmlformats.org/officeDocument/2006/relationships/chartUserShapes" Target="../drawings/drawing162.xml"/></Relationships>
</file>

<file path=ppt/charts/_rels/chart16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7.xlsx"/><Relationship Id="rId2" Type="http://schemas.microsoft.com/office/2011/relationships/chartColorStyle" Target="colors168.xml"/><Relationship Id="rId1" Type="http://schemas.microsoft.com/office/2011/relationships/chartStyle" Target="style168.xml"/><Relationship Id="rId4" Type="http://schemas.openxmlformats.org/officeDocument/2006/relationships/chartUserShapes" Target="../drawings/drawing163.xml"/></Relationships>
</file>

<file path=ppt/charts/_rels/chart16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8.xlsx"/><Relationship Id="rId2" Type="http://schemas.microsoft.com/office/2011/relationships/chartColorStyle" Target="colors169.xml"/><Relationship Id="rId1" Type="http://schemas.microsoft.com/office/2011/relationships/chartStyle" Target="style169.xml"/><Relationship Id="rId4" Type="http://schemas.openxmlformats.org/officeDocument/2006/relationships/chartUserShapes" Target="../drawings/drawing164.xml"/></Relationships>
</file>

<file path=ppt/charts/_rels/chart1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2.xml"/></Relationships>
</file>

<file path=ppt/charts/_rels/chart17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69.xlsx"/><Relationship Id="rId2" Type="http://schemas.microsoft.com/office/2011/relationships/chartColorStyle" Target="colors170.xml"/><Relationship Id="rId1" Type="http://schemas.microsoft.com/office/2011/relationships/chartStyle" Target="style170.xml"/><Relationship Id="rId4" Type="http://schemas.openxmlformats.org/officeDocument/2006/relationships/chartUserShapes" Target="../drawings/drawing165.xml"/></Relationships>
</file>

<file path=ppt/charts/_rels/chart17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0.xlsx"/><Relationship Id="rId2" Type="http://schemas.microsoft.com/office/2011/relationships/chartColorStyle" Target="colors171.xml"/><Relationship Id="rId1" Type="http://schemas.microsoft.com/office/2011/relationships/chartStyle" Target="style171.xml"/><Relationship Id="rId4" Type="http://schemas.openxmlformats.org/officeDocument/2006/relationships/chartUserShapes" Target="../drawings/drawing166.xml"/></Relationships>
</file>

<file path=ppt/charts/_rels/chart17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1.xlsx"/><Relationship Id="rId2" Type="http://schemas.microsoft.com/office/2011/relationships/chartColorStyle" Target="colors172.xml"/><Relationship Id="rId1" Type="http://schemas.microsoft.com/office/2011/relationships/chartStyle" Target="style172.xml"/><Relationship Id="rId4" Type="http://schemas.openxmlformats.org/officeDocument/2006/relationships/chartUserShapes" Target="../drawings/drawing167.xml"/></Relationships>
</file>

<file path=ppt/charts/_rels/chart17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2.xlsx"/><Relationship Id="rId2" Type="http://schemas.microsoft.com/office/2011/relationships/chartColorStyle" Target="colors173.xml"/><Relationship Id="rId1" Type="http://schemas.microsoft.com/office/2011/relationships/chartStyle" Target="style173.xml"/><Relationship Id="rId4" Type="http://schemas.openxmlformats.org/officeDocument/2006/relationships/chartUserShapes" Target="../drawings/drawing168.xml"/></Relationships>
</file>

<file path=ppt/charts/_rels/chart17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3.xlsx"/><Relationship Id="rId2" Type="http://schemas.microsoft.com/office/2011/relationships/chartColorStyle" Target="colors174.xml"/><Relationship Id="rId1" Type="http://schemas.microsoft.com/office/2011/relationships/chartStyle" Target="style174.xml"/><Relationship Id="rId4" Type="http://schemas.openxmlformats.org/officeDocument/2006/relationships/chartUserShapes" Target="../drawings/drawing169.xml"/></Relationships>
</file>

<file path=ppt/charts/_rels/chart17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4.xlsx"/><Relationship Id="rId2" Type="http://schemas.microsoft.com/office/2011/relationships/chartColorStyle" Target="colors175.xml"/><Relationship Id="rId1" Type="http://schemas.microsoft.com/office/2011/relationships/chartStyle" Target="style175.xml"/><Relationship Id="rId4" Type="http://schemas.openxmlformats.org/officeDocument/2006/relationships/chartUserShapes" Target="../drawings/drawing170.xml"/></Relationships>
</file>

<file path=ppt/charts/_rels/chart17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5.xlsx"/><Relationship Id="rId2" Type="http://schemas.microsoft.com/office/2011/relationships/chartColorStyle" Target="colors176.xml"/><Relationship Id="rId1" Type="http://schemas.microsoft.com/office/2011/relationships/chartStyle" Target="style176.xml"/><Relationship Id="rId4" Type="http://schemas.openxmlformats.org/officeDocument/2006/relationships/chartUserShapes" Target="../drawings/drawing171.xml"/></Relationships>
</file>

<file path=ppt/charts/_rels/chart17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6.xlsx"/><Relationship Id="rId2" Type="http://schemas.microsoft.com/office/2011/relationships/chartColorStyle" Target="colors177.xml"/><Relationship Id="rId1" Type="http://schemas.microsoft.com/office/2011/relationships/chartStyle" Target="style177.xml"/><Relationship Id="rId4" Type="http://schemas.openxmlformats.org/officeDocument/2006/relationships/chartUserShapes" Target="../drawings/drawing172.xml"/></Relationships>
</file>

<file path=ppt/charts/_rels/chart17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7.xlsx"/><Relationship Id="rId2" Type="http://schemas.microsoft.com/office/2011/relationships/chartColorStyle" Target="colors178.xml"/><Relationship Id="rId1" Type="http://schemas.microsoft.com/office/2011/relationships/chartStyle" Target="style178.xml"/><Relationship Id="rId4" Type="http://schemas.openxmlformats.org/officeDocument/2006/relationships/chartUserShapes" Target="../drawings/drawing173.xml"/></Relationships>
</file>

<file path=ppt/charts/_rels/chart17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8.xlsx"/><Relationship Id="rId2" Type="http://schemas.microsoft.com/office/2011/relationships/chartColorStyle" Target="colors179.xml"/><Relationship Id="rId1" Type="http://schemas.microsoft.com/office/2011/relationships/chartStyle" Target="style179.xml"/><Relationship Id="rId4" Type="http://schemas.openxmlformats.org/officeDocument/2006/relationships/chartUserShapes" Target="../drawings/drawing174.xml"/></Relationships>
</file>

<file path=ppt/charts/_rels/chart1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3.xml"/></Relationships>
</file>

<file path=ppt/charts/_rels/chart18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79.xlsx"/><Relationship Id="rId2" Type="http://schemas.microsoft.com/office/2011/relationships/chartColorStyle" Target="colors180.xml"/><Relationship Id="rId1" Type="http://schemas.microsoft.com/office/2011/relationships/chartStyle" Target="style180.xml"/><Relationship Id="rId4" Type="http://schemas.openxmlformats.org/officeDocument/2006/relationships/chartUserShapes" Target="../drawings/drawing175.xml"/></Relationships>
</file>

<file path=ppt/charts/_rels/chart18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80.xlsx"/><Relationship Id="rId2" Type="http://schemas.microsoft.com/office/2011/relationships/chartColorStyle" Target="colors181.xml"/><Relationship Id="rId1" Type="http://schemas.microsoft.com/office/2011/relationships/chartStyle" Target="style181.xml"/><Relationship Id="rId4" Type="http://schemas.openxmlformats.org/officeDocument/2006/relationships/chartUserShapes" Target="../drawings/drawing176.xml"/></Relationships>
</file>

<file path=ppt/charts/_rels/chart18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81.xlsx"/><Relationship Id="rId2" Type="http://schemas.microsoft.com/office/2011/relationships/chartColorStyle" Target="colors182.xml"/><Relationship Id="rId1" Type="http://schemas.microsoft.com/office/2011/relationships/chartStyle" Target="style182.xml"/><Relationship Id="rId4" Type="http://schemas.openxmlformats.org/officeDocument/2006/relationships/chartUserShapes" Target="../drawings/drawing177.xml"/></Relationships>
</file>

<file path=ppt/charts/_rels/chart18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82.xlsx"/><Relationship Id="rId2" Type="http://schemas.microsoft.com/office/2011/relationships/chartColorStyle" Target="colors183.xml"/><Relationship Id="rId1" Type="http://schemas.microsoft.com/office/2011/relationships/chartStyle" Target="style183.xml"/><Relationship Id="rId4" Type="http://schemas.openxmlformats.org/officeDocument/2006/relationships/chartUserShapes" Target="../drawings/drawing178.xml"/></Relationships>
</file>

<file path=ppt/charts/_rels/chart2.xml.rels><?xml version='1.0' encoding='UTF-8' standalone='yes'?>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9.xml"/></Relationships>
</file>

<file path=ppt/charts/_rels/chart2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0.xml"/></Relationships>
</file>

<file path=ppt/charts/_rels/chart2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1.xml"/></Relationships>
</file>

<file path=ppt/charts/_rels/chart2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2.xml"/></Relationships>
</file>

<file path=ppt/charts/_rels/chart2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3.xml"/></Relationships>
</file>

<file path=ppt/charts/_rels/chart2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24.xml"/></Relationships>
</file>

<file path=ppt/charts/_rels/chart3.xml.rels><?xml version='1.0' encoding='UTF-8' standalone='yes'?>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5.xml"/></Relationships>
</file>

<file path=ppt/charts/_rels/chart3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6.xml"/></Relationships>
</file>

<file path=ppt/charts/_rels/chart3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7.xml"/></Relationships>
</file>

<file path=ppt/charts/_rels/chart3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8.xml"/></Relationships>
</file>

<file path=ppt/charts/_rels/chart3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9.xml"/></Relationships>
</file>

<file path=ppt/charts/_rels/chart3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30.xml"/></Relationships>
</file>

<file path=ppt/charts/_rels/chart3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31.xml"/></Relationships>
</file>

<file path=ppt/charts/_rels/chart3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32.xml"/></Relationships>
</file>

<file path=ppt/charts/_rels/chart3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33.xml"/></Relationships>
</file>

<file path=ppt/charts/_rels/chart3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34.xml"/></Relationships>
</file>

<file path=ppt/charts/_rels/chart4.xml.rels><?xml version='1.0' encoding='UTF-8' standalone='yes'?>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35.xml"/></Relationships>
</file>

<file path=ppt/charts/_rels/chart4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36.xml"/></Relationships>
</file>

<file path=ppt/charts/_rels/chart4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37.xml"/></Relationships>
</file>

<file path=ppt/charts/_rels/chart4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38.xml"/></Relationships>
</file>

<file path=ppt/charts/_rels/chart4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39.xml"/></Relationships>
</file>

<file path=ppt/charts/_rels/chart4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40.xml"/></Relationships>
</file>

<file path=ppt/charts/_rels/chart4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41.xml"/></Relationships>
</file>

<file path=ppt/charts/_rels/chart4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chartUserShapes" Target="../drawings/drawing42.xml"/></Relationships>
</file>

<file path=ppt/charts/_rels/chart4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43.xml"/></Relationships>
</file>

<file path=ppt/charts/_rels/chart4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chartUserShapes" Target="../drawings/drawing44.xml"/></Relationships>
</file>

<file path=ppt/charts/_rels/chart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45.xml"/></Relationships>
</file>

<file path=ppt/charts/_rels/chart5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46.xml"/></Relationships>
</file>

<file path=ppt/charts/_rels/chart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63.xml"/></Relationships>
</file>

<file path=ppt/charts/_rels/chart6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chartUserShapes" Target="../drawings/drawing64.xml"/></Relationships>
</file>

<file path=ppt/charts/_rels/chart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chartUserShapes" Target="../drawings/drawing65.xml"/></Relationships>
</file>

<file path=ppt/charts/_rels/chart7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chartUserShapes" Target="../drawings/drawing66.xml"/></Relationships>
</file>

<file path=ppt/charts/_rels/chart7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chartUserShapes" Target="../drawings/drawing67.xml"/></Relationships>
</file>

<file path=ppt/charts/_rels/chart7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68.xml"/></Relationships>
</file>

<file path=ppt/charts/_rels/chart7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chartUserShapes" Target="../drawings/drawing69.xml"/></Relationships>
</file>

<file path=ppt/charts/_rels/chart7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chartUserShapes" Target="../drawings/drawing70.xml"/></Relationships>
</file>

<file path=ppt/charts/_rels/chart7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chartUserShapes" Target="../drawings/drawing71.xml"/></Relationships>
</file>

<file path=ppt/charts/_rels/chart7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chartUserShapes" Target="../drawings/drawing72.xml"/></Relationships>
</file>

<file path=ppt/charts/_rels/chart7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chartUserShapes" Target="../drawings/drawing73.xml"/></Relationships>
</file>

<file path=ppt/charts/_rels/chart7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chartUserShapes" Target="../drawings/drawing74.xml"/></Relationships>
</file>

<file path=ppt/charts/_rels/chart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8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chartUserShapes" Target="../drawings/drawing75.xml"/></Relationships>
</file>

<file path=ppt/charts/_rels/chart8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chartUserShapes" Target="../drawings/drawing76.xml"/></Relationships>
</file>

<file path=ppt/charts/_rels/chart8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chartUserShapes" Target="../drawings/drawing77.xml"/></Relationships>
</file>

<file path=ppt/charts/_rels/chart8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chartUserShapes" Target="../drawings/drawing78.xml"/></Relationships>
</file>

<file path=ppt/charts/_rels/chart8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chartUserShapes" Target="../drawings/drawing79.xml"/></Relationships>
</file>

<file path=ppt/charts/_rels/chart8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chartUserShapes" Target="../drawings/drawing80.xml"/></Relationships>
</file>

<file path=ppt/charts/_rels/chart86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Relationship Id="rId4" Type="http://schemas.openxmlformats.org/officeDocument/2006/relationships/chartUserShapes" Target="../drawings/drawing81.xml"/></Relationships>
</file>

<file path=ppt/charts/_rels/chart87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chartUserShapes" Target="../drawings/drawing82.xml"/></Relationships>
</file>

<file path=ppt/charts/_rels/chart88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Relationship Id="rId4" Type="http://schemas.openxmlformats.org/officeDocument/2006/relationships/chartUserShapes" Target="../drawings/drawing83.xml"/></Relationships>
</file>

<file path=ppt/charts/_rels/chart8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Relationship Id="rId4" Type="http://schemas.openxmlformats.org/officeDocument/2006/relationships/chartUserShapes" Target="../drawings/drawing84.xml"/></Relationships>
</file>

<file path=ppt/charts/_rels/chart9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_rels/chart90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chartUserShapes" Target="../drawings/drawing85.xml"/></Relationships>
</file>

<file path=ppt/charts/_rels/chart9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chartUserShapes" Target="../drawings/drawing86.xml"/></Relationships>
</file>

<file path=ppt/charts/_rels/chart9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chartUserShapes" Target="../drawings/drawing87.xml"/></Relationships>
</file>

<file path=ppt/charts/_rels/chart93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Relationship Id="rId4" Type="http://schemas.openxmlformats.org/officeDocument/2006/relationships/chartUserShapes" Target="../drawings/drawing88.xml"/></Relationships>
</file>

<file path=ppt/charts/_rels/chart94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chartUserShapes" Target="../drawings/drawing89.xml"/></Relationships>
</file>

<file path=ppt/charts/_rels/chart95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chartUserShapes" Target="../drawings/drawing9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48134035706945"/>
          <c:y val="0.26688044522772492"/>
          <c:w val="0.4243476348839747"/>
          <c:h val="0.66250275970234773"/>
        </c:manualLayout>
      </c:layout>
      <c:radarChart>
        <c:radarStyle val="marker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C84108"/>
              </a:solidFill>
              <a:round/>
            </a:ln>
            <a:effectLst/>
          </c:spPr>
          <c:marker>
            <c:symbol val="none"/>
          </c:marker>
          <c:cat>
            <c:strRef>
              <c:f>Blad1!$B$1:$H$1</c:f>
              <c:strCache>
                <c:ptCount val="7"/>
                <c:pt idx="0">
                  <c:v>index_1_mean</c:v>
                </c:pt>
                <c:pt idx="1">
                  <c:v>index_2_mean</c:v>
                </c:pt>
                <c:pt idx="2">
                  <c:v>index_3_mean</c:v>
                </c:pt>
                <c:pt idx="3">
                  <c:v>index_4_mean</c:v>
                </c:pt>
                <c:pt idx="4">
                  <c:v>index_5_mean</c:v>
                </c:pt>
                <c:pt idx="5">
                  <c:v>index_6_mean</c:v>
                </c:pt>
                <c:pt idx="6">
                  <c:v>index_7_mean</c:v>
                </c:pt>
              </c:strCache>
            </c:strRef>
          </c:cat>
          <c:val>
            <c:numRef>
              <c:f>Blad1!$B$2:$H$2</c:f>
              <c:numCache>
                <c:formatCode>0.00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E-284E-A168-5BABD24B779E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018C86"/>
              </a:solidFill>
              <a:round/>
            </a:ln>
            <a:effectLst/>
          </c:spPr>
          <c:marker>
            <c:symbol val="none"/>
          </c:marker>
          <c:cat>
            <c:strRef>
              <c:f>Blad1!$B$1:$H$1</c:f>
              <c:strCache>
                <c:ptCount val="7"/>
                <c:pt idx="0">
                  <c:v>index_1_mean</c:v>
                </c:pt>
                <c:pt idx="1">
                  <c:v>index_2_mean</c:v>
                </c:pt>
                <c:pt idx="2">
                  <c:v>index_3_mean</c:v>
                </c:pt>
                <c:pt idx="3">
                  <c:v>index_4_mean</c:v>
                </c:pt>
                <c:pt idx="4">
                  <c:v>index_5_mean</c:v>
                </c:pt>
                <c:pt idx="5">
                  <c:v>index_6_mean</c:v>
                </c:pt>
                <c:pt idx="6">
                  <c:v>index_7_mean</c:v>
                </c:pt>
              </c:strCache>
            </c:strRef>
          </c:cat>
          <c:val>
            <c:numRef>
              <c:f>Blad1!$B$3:$H$3</c:f>
              <c:numCache>
                <c:formatCode>0.00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E-284E-A168-5BABD24B779E}"/>
            </c:ext>
          </c:extLst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309544"/>
              </a:solidFill>
              <a:round/>
            </a:ln>
            <a:effectLst/>
          </c:spPr>
          <c:marker>
            <c:symbol val="none"/>
          </c:marker>
          <c:cat>
            <c:strRef>
              <c:f>Blad1!$B$1:$H$1</c:f>
              <c:strCache>
                <c:ptCount val="7"/>
                <c:pt idx="0">
                  <c:v>index_1_mean</c:v>
                </c:pt>
                <c:pt idx="1">
                  <c:v>index_2_mean</c:v>
                </c:pt>
                <c:pt idx="2">
                  <c:v>index_3_mean</c:v>
                </c:pt>
                <c:pt idx="3">
                  <c:v>index_4_mean</c:v>
                </c:pt>
                <c:pt idx="4">
                  <c:v>index_5_mean</c:v>
                </c:pt>
                <c:pt idx="5">
                  <c:v>index_6_mean</c:v>
                </c:pt>
                <c:pt idx="6">
                  <c:v>index_7_mean</c:v>
                </c:pt>
              </c:strCache>
            </c:strRef>
          </c:cat>
          <c:val>
            <c:numRef>
              <c:f>Blad1!$B$4:$H$4</c:f>
              <c:numCache>
                <c:formatCode>0.00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D-D64D-A746-C6A5202DE353}"/>
            </c:ext>
          </c:extLst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6E184"/>
              </a:solidFill>
              <a:round/>
            </a:ln>
            <a:effectLst/>
          </c:spPr>
          <c:marker>
            <c:symbol val="none"/>
          </c:marker>
          <c:cat>
            <c:strRef>
              <c:f>Blad1!$B$1:$H$1</c:f>
              <c:strCache>
                <c:ptCount val="7"/>
                <c:pt idx="0">
                  <c:v>index_1_mean</c:v>
                </c:pt>
                <c:pt idx="1">
                  <c:v>index_2_mean</c:v>
                </c:pt>
                <c:pt idx="2">
                  <c:v>index_3_mean</c:v>
                </c:pt>
                <c:pt idx="3">
                  <c:v>index_4_mean</c:v>
                </c:pt>
                <c:pt idx="4">
                  <c:v>index_5_mean</c:v>
                </c:pt>
                <c:pt idx="5">
                  <c:v>index_6_mean</c:v>
                </c:pt>
                <c:pt idx="6">
                  <c:v>index_7_mean</c:v>
                </c:pt>
              </c:strCache>
            </c:strRef>
          </c:cat>
          <c:val>
            <c:numRef>
              <c:f>Blad1!$B$5:$H$5</c:f>
              <c:numCache>
                <c:formatCode>0.00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D-D64D-A746-C6A5202DE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02760"/>
        <c:axId val="554603088"/>
      </c:radarChart>
      <c:catAx>
        <c:axId val="55460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3088"/>
        <c:crosses val="autoZero"/>
        <c:auto val="1"/>
        <c:lblAlgn val="ctr"/>
        <c:lblOffset val="100"/>
        <c:noMultiLvlLbl val="0"/>
      </c:catAx>
      <c:valAx>
        <c:axId val="5546030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27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16633404870377"/>
          <c:y val="9.3191798356046907E-2"/>
          <c:w val="0.55667311467329528"/>
          <c:h val="6.42034382381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SE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785941818413"/>
          <c:y val="5.81628305901132E-2"/>
          <c:w val="0.44448421992497744"/>
          <c:h val="0.8760096802370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841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E-B042-B36C-244F6AB102A2}"/>
              </c:ext>
            </c:extLst>
          </c:dPt>
          <c:dPt>
            <c:idx val="1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E-B042-B36C-244F6AB102A2}"/>
              </c:ext>
            </c:extLst>
          </c:dPt>
          <c:dPt>
            <c:idx val="2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E-B042-B36C-244F6AB102A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Personalen bemöter flickor och pojkar på samma sätt</c:v>
                </c:pt>
                <c:pt idx="1">
                  <c:v>Lärarna arbetar aktivt för att stimulera mitt barns språkutveckling</c:v>
                </c:pt>
                <c:pt idx="2">
                  <c:v>Jag får information om målen som styr fritidshemsverksamheten</c:v>
                </c:pt>
                <c:pt idx="3">
                  <c:v>Öppettiderna på fritidshemmet passar min familjs behov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3.8824</c:v>
                </c:pt>
                <c:pt idx="1">
                  <c:v>3.3889</c:v>
                </c:pt>
                <c:pt idx="2">
                  <c:v>3.3889</c:v>
                </c:pt>
                <c:pt idx="3">
                  <c:v>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9E-B042-B36C-244F6AB10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9E-B042-B36C-244F6AB102A2}"/>
              </c:ext>
            </c:extLst>
          </c:dPt>
          <c:dPt>
            <c:idx val="1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59E-B042-B36C-244F6AB102A2}"/>
              </c:ext>
            </c:extLst>
          </c:dPt>
          <c:dPt>
            <c:idx val="2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59E-B042-B36C-244F6AB102A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Personalen bemöter flickor och pojkar på samma sätt</c:v>
                </c:pt>
                <c:pt idx="1">
                  <c:v>Lärarna arbetar aktivt för att stimulera mitt barns språkutveckling</c:v>
                </c:pt>
                <c:pt idx="2">
                  <c:v>Jag får information om målen som styr fritidshemsverksamheten</c:v>
                </c:pt>
                <c:pt idx="3">
                  <c:v>Öppettiderna på fritidshemmet passar min familjs behov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3.7273</c:v>
                </c:pt>
                <c:pt idx="1">
                  <c:v>3.5909</c:v>
                </c:pt>
                <c:pt idx="2">
                  <c:v>3.84</c:v>
                </c:pt>
                <c:pt idx="3">
                  <c:v>3.4815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59E-B042-B36C-244F6AB102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9E-B042-B36C-244F6AB102A2}"/>
              </c:ext>
            </c:extLst>
          </c:dPt>
          <c:dPt>
            <c:idx val="1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9E-B042-B36C-244F6AB102A2}"/>
              </c:ext>
            </c:extLst>
          </c:dPt>
          <c:dPt>
            <c:idx val="2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59E-B042-B36C-244F6AB102A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Personalen bemöter flickor och pojkar på samma sätt</c:v>
                </c:pt>
                <c:pt idx="1">
                  <c:v>Lärarna arbetar aktivt för att stimulera mitt barns språkutveckling</c:v>
                </c:pt>
                <c:pt idx="2">
                  <c:v>Jag får information om målen som styr fritidshemsverksamheten</c:v>
                </c:pt>
                <c:pt idx="3">
                  <c:v>Öppettiderna på fritidshemmet passar min familjs behov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3.9048</c:v>
                </c:pt>
                <c:pt idx="1">
                  <c:v>3.88</c:v>
                </c:pt>
                <c:pt idx="2">
                  <c:v>3.92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59E-B042-B36C-244F6AB102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BD1A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59E-B042-B36C-244F6AB102A2}"/>
              </c:ext>
            </c:extLst>
          </c:dPt>
          <c:dPt>
            <c:idx val="1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59E-B042-B36C-244F6AB102A2}"/>
              </c:ext>
            </c:extLst>
          </c:dPt>
          <c:dPt>
            <c:idx val="2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559E-B042-B36C-244F6AB102A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Personalen bemöter flickor och pojkar på samma sätt</c:v>
                </c:pt>
                <c:pt idx="1">
                  <c:v>Lärarna arbetar aktivt för att stimulera mitt barns språkutveckling</c:v>
                </c:pt>
                <c:pt idx="2">
                  <c:v>Jag får information om målen som styr fritidshemsverksamheten</c:v>
                </c:pt>
                <c:pt idx="3">
                  <c:v>Öppettiderna på fritidshemmet passar min familjs behov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3.76</c:v>
                </c:pt>
                <c:pt idx="1">
                  <c:v>3.7037</c:v>
                </c:pt>
                <c:pt idx="2">
                  <c:v>3.8571</c:v>
                </c:pt>
                <c:pt idx="3">
                  <c:v>3.8214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59E-B042-B36C-244F6AB102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4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0-E94F-9BC1-704ACB0D1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0-E94F-9BC1-704ACB0D12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0-E94F-9BC1-704ACB0D12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0.9524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D0-E94F-9BC1-704ACB0D12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7-774D-BAC4-DA06539C8A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7-774D-BAC4-DA06539C8A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7-774D-BAC4-DA06539C8A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0.9524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07-774D-BAC4-DA06539C8A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6-1B48-AD50-31D3CF4136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6-1B48-AD50-31D3CF4136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0.2222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6-1B48-AD50-31D3CF4136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0.8095</c:v>
                </c:pt>
                <c:pt idx="1">
                  <c:v>0.7778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6-1B48-AD50-31D3CF4136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0.2222</c:v>
                </c:pt>
                <c:pt idx="2">
                  <c:v>0.2222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0.75</c:v>
                </c:pt>
                <c:pt idx="1">
                  <c:v>0.7778</c:v>
                </c:pt>
                <c:pt idx="2">
                  <c:v>0.7778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0.05</c:v>
                </c:pt>
                <c:pt idx="1">
                  <c:v>0.1111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</c:v>
                </c:pt>
                <c:pt idx="1">
                  <c:v>0.8889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DB4E-ABFD-3D354827E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0.0526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8-DB4E-ABFD-3D354827E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0.2105</c:v>
                </c:pt>
                <c:pt idx="1">
                  <c:v>0.3333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8-DB4E-ABFD-3D354827E5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0.7368</c:v>
                </c:pt>
                <c:pt idx="1">
                  <c:v>0.6667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E8-DB4E-ABFD-3D354827E5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0.0556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A-9A4D-A34C-1B1B4B36D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A-9A4D-A34C-1B1B4B36D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0.1111</c:v>
                </c:pt>
                <c:pt idx="1">
                  <c:v>0.25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A-9A4D-A34C-1B1B4B36DC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0.8333</c:v>
                </c:pt>
                <c:pt idx="1">
                  <c:v>0.75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A-9A4D-A34C-1B1B4B36DC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0.0526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0.0526</c:v>
                </c:pt>
                <c:pt idx="1">
                  <c:v>0.1111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0.1579</c:v>
                </c:pt>
                <c:pt idx="1">
                  <c:v>0.2222</c:v>
                </c:pt>
                <c:pt idx="2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0.7368</c:v>
                </c:pt>
                <c:pt idx="1">
                  <c:v>0.6667</c:v>
                </c:pt>
                <c:pt idx="2">
                  <c:v>0.8889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0.3333</c:v>
                </c:pt>
                <c:pt idx="1">
                  <c:v>0.3333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0.2381</c:v>
                </c:pt>
                <c:pt idx="1">
                  <c:v>0.1111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0.4286</c:v>
                </c:pt>
                <c:pt idx="1">
                  <c:v>0.5556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0.0714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0.1429</c:v>
                </c:pt>
                <c:pt idx="1">
                  <c:v>0.2857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0.2857</c:v>
                </c:pt>
                <c:pt idx="1">
                  <c:v>0.2857</c:v>
                </c:pt>
                <c:pt idx="2">
                  <c:v>0.3333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0.5</c:v>
                </c:pt>
                <c:pt idx="1">
                  <c:v>0.4286</c:v>
                </c:pt>
                <c:pt idx="2">
                  <c:v>0.6667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0.2222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0.8571</c:v>
                </c:pt>
                <c:pt idx="1">
                  <c:v>0.7778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0.125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</c:v>
                </c:pt>
                <c:pt idx="1">
                  <c:v>0.875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0.0526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DB4E-ABFD-3D354827E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8-DB4E-ABFD-3D354827E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0.1053</c:v>
                </c:pt>
                <c:pt idx="1">
                  <c:v>0.2222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8-DB4E-ABFD-3D354827E5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0.8421</c:v>
                </c:pt>
                <c:pt idx="1">
                  <c:v>0.7778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E8-DB4E-ABFD-3D354827E5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A-9A4D-A34C-1B1B4B36D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A-9A4D-A34C-1B1B4B36D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0.1905</c:v>
                </c:pt>
                <c:pt idx="1">
                  <c:v>0.2222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A-9A4D-A34C-1B1B4B36DC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0.8095</c:v>
                </c:pt>
                <c:pt idx="1">
                  <c:v>0.7778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A-9A4D-A34C-1B1B4B36DC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0.3333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0.7619</c:v>
                </c:pt>
                <c:pt idx="1">
                  <c:v>0.6667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0.125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</c:v>
                </c:pt>
                <c:pt idx="1">
                  <c:v>0.875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E-0643-8A50-B887D97EE0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0.0952</c:v>
                </c:pt>
                <c:pt idx="1">
                  <c:v>0.1111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E-0643-8A50-B887D97EE0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0.1905</c:v>
                </c:pt>
                <c:pt idx="1">
                  <c:v>0.2222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E-0643-8A50-B887D97EE0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0.6667</c:v>
                </c:pt>
                <c:pt idx="1">
                  <c:v>0.6667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CE-0643-8A50-B887D97EE0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6-E943-B96A-9A7C36B5B2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6-E943-B96A-9A7C36B5B2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0.3333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B6-E943-B96A-9A7C36B5B2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0.7619</c:v>
                </c:pt>
                <c:pt idx="1">
                  <c:v>0.6667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B6-E943-B96A-9A7C36B5B2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A-014A-ADC1-2E3D2929B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A-014A-ADC1-2E3D2929B5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0.2222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A-014A-ADC1-2E3D2929B5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0.8095</c:v>
                </c:pt>
                <c:pt idx="1">
                  <c:v>0.7778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1A-014A-ADC1-2E3D2929B5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5-9743-9807-742843808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5-9743-9807-742843808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0.0556</c:v>
                </c:pt>
                <c:pt idx="1">
                  <c:v>0.1429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D5-9743-9807-742843808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0.9444</c:v>
                </c:pt>
                <c:pt idx="1">
                  <c:v>0.8571</c:v>
                </c:pt>
                <c:pt idx="2">
                  <c:v>1.0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D5-9743-9807-742843808F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9-DB48-8D68-D9F8FBEC2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9-DB48-8D68-D9F8FBEC2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0.1667</c:v>
                </c:pt>
                <c:pt idx="1">
                  <c:v>0.125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9-DB48-8D68-D9F8FBEC22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0.8333</c:v>
                </c:pt>
                <c:pt idx="1">
                  <c:v>0.875</c:v>
                </c:pt>
                <c:pt idx="2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79-DB48-8D68-D9F8FBEC22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0-8C4E-AE0E-49173B40D9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0-8C4E-AE0E-49173B40D9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0.2778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0-8C4E-AE0E-49173B40D9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0.7222</c:v>
                </c:pt>
                <c:pt idx="1">
                  <c:v>0.75</c:v>
                </c:pt>
                <c:pt idx="2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20-8C4E-AE0E-49173B40D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0.15</c:v>
                </c:pt>
                <c:pt idx="1">
                  <c:v>0.0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9-A842-A057-B02D1DF0ED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0.15</c:v>
                </c:pt>
                <c:pt idx="1">
                  <c:v>0.25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29-A842-A057-B02D1DF0ED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0.125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29-A842-A057-B02D1DF0ED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0.5</c:v>
                </c:pt>
                <c:pt idx="1">
                  <c:v>0.625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29-A842-A057-B02D1DF0E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5-AE41-88CA-E9D388F82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35-AE41-88CA-E9D388F82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0.125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35-AE41-88CA-E9D388F82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</c:v>
                </c:pt>
                <c:pt idx="1">
                  <c:v>0.875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35-AE41-88CA-E9D388F82F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E-BD4E-9B79-76B68CF88A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E-BD4E-9B79-76B68CF88A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0.1176</c:v>
                </c:pt>
                <c:pt idx="1">
                  <c:v>0.0</c:v>
                </c:pt>
                <c:pt idx="2">
                  <c:v>0.2222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E-BD4E-9B79-76B68CF88A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0.8824</c:v>
                </c:pt>
                <c:pt idx="1">
                  <c:v>1.0</c:v>
                </c:pt>
                <c:pt idx="2">
                  <c:v>0.7778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E-BD4E-9B79-76B68CF88A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0.0556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6-4245-A2BC-6ED5E6FBE3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0.1111</c:v>
                </c:pt>
                <c:pt idx="1">
                  <c:v>0.25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6-4245-A2BC-6ED5E6FBE3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0.2222</c:v>
                </c:pt>
                <c:pt idx="1">
                  <c:v>0.125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6-4245-A2BC-6ED5E6FBE3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0.6111</c:v>
                </c:pt>
                <c:pt idx="1">
                  <c:v>0.625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A6-4245-A2BC-6ED5E6FBE3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0.0556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7-AA41-87F9-3DD5D1F6BB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0.1667</c:v>
                </c:pt>
                <c:pt idx="1">
                  <c:v>0.2857</c:v>
                </c:pt>
                <c:pt idx="2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7-AA41-87F9-3DD5D1F6BB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0.1111</c:v>
                </c:pt>
                <c:pt idx="1">
                  <c:v>0.1429</c:v>
                </c:pt>
                <c:pt idx="2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7-AA41-87F9-3DD5D1F6BB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0.6667</c:v>
                </c:pt>
                <c:pt idx="1">
                  <c:v>0.5714</c:v>
                </c:pt>
                <c:pt idx="2">
                  <c:v>0.7778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7-AA41-87F9-3DD5D1F6BB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E-FF48-A0F4-081B0ABC82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E-FF48-A0F4-081B0ABC82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E-FF48-A0F4-081B0ABC82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totalt</c:v>
                </c:pt>
                <c:pt idx="1">
                  <c:v>Ösbyskolan, pojkar</c:v>
                </c:pt>
                <c:pt idx="2">
                  <c:v>Ösbyskolan, flickor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0.75</c:v>
                </c:pt>
                <c:pt idx="1">
                  <c:v>0.75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E-FF48-A0F4-081B0ABC82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5-6240-8BDD-32CBEE4EDC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5-6240-8BDD-32CBEE4EDC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5-6240-8BDD-32CBEE4EDC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0.9524</c:v>
                </c:pt>
                <c:pt idx="1">
                  <c:v>0.9524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F5-6240-8BDD-32CBEE4EDC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5-6240-8BDD-32CBEE4EDC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5-6240-8BDD-32CBEE4EDC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0.1429</c:v>
                </c:pt>
                <c:pt idx="1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5-6240-8BDD-32CBEE4EDC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0.8095</c:v>
                </c:pt>
                <c:pt idx="1">
                  <c:v>0.8095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F5-6240-8BDD-32CBEE4EDC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8-064E-8A21-657FC27D65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8-064E-8A21-657FC27D65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8-064E-8A21-657FC27D65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0.9524</c:v>
                </c:pt>
                <c:pt idx="1">
                  <c:v>0.9524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F8-064E-8A21-657FC27D65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2-244B-80F6-D3FBFC972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2-244B-80F6-D3FBFC972F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2-244B-80F6-D3FBFC972F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2-244B-80F6-D3FBFC972F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785434209291"/>
          <c:y val="0.10765524445456437"/>
          <c:w val="0.44448421992497744"/>
          <c:h val="0.8760096802370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Ösbyskolan</c:v>
                </c:pt>
              </c:strCache>
            </c:strRef>
          </c:tx>
          <c:spPr>
            <a:solidFill>
              <a:srgbClr val="008C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2B-2143-ADD8-9AA7270E26F6}"/>
              </c:ext>
            </c:extLst>
          </c:dPt>
          <c:dPt>
            <c:idx val="1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2B-2143-ADD8-9AA7270E26F6}"/>
              </c:ext>
            </c:extLst>
          </c:dPt>
          <c:dPt>
            <c:idx val="2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2B-2143-ADD8-9AA7270E26F6}"/>
              </c:ext>
            </c:extLst>
          </c:dPt>
          <c:dPt>
            <c:idx val="14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2B-2143-ADD8-9AA7270E26F6}"/>
              </c:ext>
            </c:extLst>
          </c:dPt>
          <c:dPt>
            <c:idx val="15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2B-2143-ADD8-9AA7270E26F6}"/>
              </c:ext>
            </c:extLst>
          </c:dPt>
          <c:dPt>
            <c:idx val="16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2B-2143-ADD8-9AA7270E26F6}"/>
              </c:ext>
            </c:extLst>
          </c:dPt>
          <c:dPt>
            <c:idx val="17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2B-2143-ADD8-9AA7270E26F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2B-2143-ADD8-9AA7270E26F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Jag är nöjd med verksamheten i mitt barns skola</c:v>
                </c:pt>
                <c:pt idx="1">
                  <c:v>Jag kan rekommendera mitt barns skola</c:v>
                </c:pt>
                <c:pt idx="2">
                  <c:v>Mitt barn går på den skola som jag vill</c:v>
                </c:pt>
                <c:pt idx="3">
                  <c:v> </c:v>
                </c:pt>
                <c:pt idx="4">
                  <c:v>Skolarbetet är stimulerande för mitt barn</c:v>
                </c:pt>
                <c:pt idx="5">
                  <c:v>Lärarna är bra på att väcka mitt barns intresse för skolarbete</c:v>
                </c:pt>
                <c:pt idx="6">
                  <c:v>Lärarna är engagerade i mitt barns utveckling</c:v>
                </c:pt>
                <c:pt idx="7">
                  <c:v>Mitt barn får det stöd och den hjälp som behövs</c:v>
                </c:pt>
                <c:pt idx="8">
                  <c:v>Mitt barn får utmaningar i skolarbetet</c:v>
                </c:pt>
                <c:pt idx="9">
                  <c:v>Jag får tydlig information om hur mitt barn utvecklas</c:v>
                </c:pt>
                <c:pt idx="10">
                  <c:v> </c:v>
                </c:pt>
                <c:pt idx="11">
                  <c:v>Mitt barn är med och planerar sitt eget skolarbete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0.9524</c:v>
                </c:pt>
                <c:pt idx="1">
                  <c:v>0.9524</c:v>
                </c:pt>
                <c:pt idx="2">
                  <c:v>1.0</c:v>
                </c:pt>
                <c:pt idx="4">
                  <c:v>0.95</c:v>
                </c:pt>
                <c:pt idx="5">
                  <c:v>0.95</c:v>
                </c:pt>
                <c:pt idx="6">
                  <c:v>0.9474</c:v>
                </c:pt>
                <c:pt idx="7">
                  <c:v>0.9444</c:v>
                </c:pt>
                <c:pt idx="8">
                  <c:v>0.8947</c:v>
                </c:pt>
                <c:pt idx="9">
                  <c:v>0.6667</c:v>
                </c:pt>
                <c:pt idx="11">
                  <c:v>0.7857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2B-2143-ADD8-9AA7270E26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Danderyd</c:v>
                </c:pt>
              </c:strCache>
            </c:strRef>
          </c:tx>
          <c:spPr>
            <a:solidFill>
              <a:srgbClr val="2AA8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512B-2143-ADD8-9AA7270E26F6}"/>
              </c:ext>
            </c:extLst>
          </c:dPt>
          <c:dPt>
            <c:idx val="1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12B-2143-ADD8-9AA7270E26F6}"/>
              </c:ext>
            </c:extLst>
          </c:dPt>
          <c:dPt>
            <c:idx val="2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12B-2143-ADD8-9AA7270E26F6}"/>
              </c:ext>
            </c:extLst>
          </c:dPt>
          <c:dPt>
            <c:idx val="14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12B-2143-ADD8-9AA7270E26F6}"/>
              </c:ext>
            </c:extLst>
          </c:dPt>
          <c:dPt>
            <c:idx val="15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512B-2143-ADD8-9AA7270E26F6}"/>
              </c:ext>
            </c:extLst>
          </c:dPt>
          <c:dPt>
            <c:idx val="16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512B-2143-ADD8-9AA7270E26F6}"/>
              </c:ext>
            </c:extLst>
          </c:dPt>
          <c:dPt>
            <c:idx val="17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512B-2143-ADD8-9AA7270E26F6}"/>
              </c:ext>
            </c:extLst>
          </c:dPt>
          <c:dPt>
            <c:idx val="18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512B-2143-ADD8-9AA7270E26F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Jag är nöjd med verksamheten i mitt barns skola</c:v>
                </c:pt>
                <c:pt idx="1">
                  <c:v>Jag kan rekommendera mitt barns skola</c:v>
                </c:pt>
                <c:pt idx="2">
                  <c:v>Mitt barn går på den skola som jag vill</c:v>
                </c:pt>
                <c:pt idx="3">
                  <c:v> </c:v>
                </c:pt>
                <c:pt idx="4">
                  <c:v>Skolarbetet är stimulerande för mitt barn</c:v>
                </c:pt>
                <c:pt idx="5">
                  <c:v>Lärarna är bra på att väcka mitt barns intresse för skolarbete</c:v>
                </c:pt>
                <c:pt idx="6">
                  <c:v>Lärarna är engagerade i mitt barns utveckling</c:v>
                </c:pt>
                <c:pt idx="7">
                  <c:v>Mitt barn får det stöd och den hjälp som behövs</c:v>
                </c:pt>
                <c:pt idx="8">
                  <c:v>Mitt barn får utmaningar i skolarbetet</c:v>
                </c:pt>
                <c:pt idx="9">
                  <c:v>Jag får tydlig information om hur mitt barn utvecklas</c:v>
                </c:pt>
                <c:pt idx="10">
                  <c:v> </c:v>
                </c:pt>
                <c:pt idx="11">
                  <c:v>Mitt barn är med och planerar sitt eget skolarbete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0.9655</c:v>
                </c:pt>
                <c:pt idx="1">
                  <c:v>0.9655</c:v>
                </c:pt>
                <c:pt idx="2">
                  <c:v>0.9943</c:v>
                </c:pt>
                <c:pt idx="4">
                  <c:v>0.9706</c:v>
                </c:pt>
                <c:pt idx="5">
                  <c:v>0.9643</c:v>
                </c:pt>
                <c:pt idx="6">
                  <c:v>0.9576</c:v>
                </c:pt>
                <c:pt idx="7">
                  <c:v>0.9434</c:v>
                </c:pt>
                <c:pt idx="8">
                  <c:v>0.9006</c:v>
                </c:pt>
                <c:pt idx="9">
                  <c:v>0.8448</c:v>
                </c:pt>
                <c:pt idx="11">
                  <c:v>0.8478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512B-2143-ADD8-9AA7270E2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1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2-374A-B26C-F5CCEF039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2-374A-B26C-F5CCEF039F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F2-374A-B26C-F5CCEF039F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0.9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F2-374A-B26C-F5CCEF039F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6-BD4B-B129-794FA44BC1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0.0526</c:v>
                </c:pt>
                <c:pt idx="1">
                  <c:v>0.0526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6-BD4B-B129-794FA44BC1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0.2105</c:v>
                </c:pt>
                <c:pt idx="1">
                  <c:v>0.2105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6-BD4B-B129-794FA44BC1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0.7368</c:v>
                </c:pt>
                <c:pt idx="1">
                  <c:v>0.7368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6-BD4B-B129-794FA44BC1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0.0556</c:v>
                </c:pt>
                <c:pt idx="1">
                  <c:v>0.0556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3-0B49-BCC1-EC21E988D3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3-0B49-BCC1-EC21E988D3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0.1111</c:v>
                </c:pt>
                <c:pt idx="1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3-0B49-BCC1-EC21E988D3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0.8333</c:v>
                </c:pt>
                <c:pt idx="1">
                  <c:v>0.8333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3-0B49-BCC1-EC21E988D3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0.0526</c:v>
                </c:pt>
                <c:pt idx="1">
                  <c:v>0.0526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6-3C40-B596-E5FA8D04C6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0.0526</c:v>
                </c:pt>
                <c:pt idx="1">
                  <c:v>0.0526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6-3C40-B596-E5FA8D04C6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0.1579</c:v>
                </c:pt>
                <c:pt idx="1">
                  <c:v>0.1579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76-3C40-B596-E5FA8D04C6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0.7368</c:v>
                </c:pt>
                <c:pt idx="1">
                  <c:v>0.7368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6-3C40-B596-E5FA8D04C6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C-6A43-879A-36F5AC50C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0.3333</c:v>
                </c:pt>
                <c:pt idx="1">
                  <c:v>0.3333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C-6A43-879A-36F5AC50C1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0.2381</c:v>
                </c:pt>
                <c:pt idx="1">
                  <c:v>0.2381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C-6A43-879A-36F5AC50C1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0.4286</c:v>
                </c:pt>
                <c:pt idx="1">
                  <c:v>0.4286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9C-6A43-879A-36F5AC50C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0.0714</c:v>
                </c:pt>
                <c:pt idx="1">
                  <c:v>0.0714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A-744E-957A-D8DA80FF87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0.1429</c:v>
                </c:pt>
                <c:pt idx="1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A-744E-957A-D8DA80FF87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0.2857</c:v>
                </c:pt>
                <c:pt idx="1">
                  <c:v>0.2857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A-744E-957A-D8DA80FF87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A-744E-957A-D8DA80FF87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C-4C4C-848B-9FAC805B7E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C-4C4C-848B-9FAC805B7E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0.1429</c:v>
                </c:pt>
                <c:pt idx="1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C-4C4C-848B-9FAC805B7E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0.8571</c:v>
                </c:pt>
                <c:pt idx="1">
                  <c:v>0.8571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2C-4C4C-848B-9FAC805B7E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2-9A4A-B694-3E800F85D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2-9A4A-B694-3E800F85D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2-9A4A-B694-3E800F85DC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72-9A4A-B694-3E800F85DC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0.0526</c:v>
                </c:pt>
                <c:pt idx="1">
                  <c:v>0.0526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B-2B49-BDFE-8DA26CBD9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B-2B49-BDFE-8DA26CBD99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0.1053</c:v>
                </c:pt>
                <c:pt idx="1">
                  <c:v>0.1053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B-2B49-BDFE-8DA26CBD99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0.8421</c:v>
                </c:pt>
                <c:pt idx="1">
                  <c:v>0.8421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CB-2B49-BDFE-8DA26CBD9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3040-98BD-E6356FFE7C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0-3040-98BD-E6356FFE7C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0.1905</c:v>
                </c:pt>
                <c:pt idx="1">
                  <c:v>0.1905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0-3040-98BD-E6356FFE7C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0.8095</c:v>
                </c:pt>
                <c:pt idx="1">
                  <c:v>0.8095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0-3040-98BD-E6356FFE7C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785434209291"/>
          <c:y val="0.10765524445456437"/>
          <c:w val="0.44448421992497744"/>
          <c:h val="0.8760096802370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Ösbyskolan</c:v>
                </c:pt>
              </c:strCache>
            </c:strRef>
          </c:tx>
          <c:spPr>
            <a:solidFill>
              <a:srgbClr val="008C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F-EB44-BC42-7A7D375AF8B4}"/>
              </c:ext>
            </c:extLst>
          </c:dPt>
          <c:dPt>
            <c:idx val="1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F-EB44-BC42-7A7D375AF8B4}"/>
              </c:ext>
            </c:extLst>
          </c:dPt>
          <c:dPt>
            <c:idx val="2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F-EB44-BC42-7A7D375AF8B4}"/>
              </c:ext>
            </c:extLst>
          </c:dPt>
          <c:dPt>
            <c:idx val="14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F-EB44-BC42-7A7D375AF8B4}"/>
              </c:ext>
            </c:extLst>
          </c:dPt>
          <c:dPt>
            <c:idx val="15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F-EB44-BC42-7A7D375AF8B4}"/>
              </c:ext>
            </c:extLst>
          </c:dPt>
          <c:dPt>
            <c:idx val="16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6F-EB44-BC42-7A7D375AF8B4}"/>
              </c:ext>
            </c:extLst>
          </c:dPt>
          <c:dPt>
            <c:idx val="17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6F-EB44-BC42-7A7D375AF8B4}"/>
              </c:ext>
            </c:extLst>
          </c:dPt>
          <c:dPt>
            <c:idx val="18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6F-EB44-BC42-7A7D375AF8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Mitt barn är tryggt i skolan</c:v>
                </c:pt>
                <c:pt idx="1">
                  <c:v>Mitt barn har en god arbetsmiljö</c:v>
                </c:pt>
                <c:pt idx="2">
                  <c:v>Skolan arbetar medvetet mot kränkande handlingar som t ex mobbning</c:v>
                </c:pt>
                <c:pt idx="3">
                  <c:v>Mitt barn trivs i skolan</c:v>
                </c:pt>
                <c:pt idx="4">
                  <c:v> </c:v>
                </c:pt>
                <c:pt idx="5">
                  <c:v>Jag har förtroende för rektor</c:v>
                </c:pt>
                <c:pt idx="6">
                  <c:v>Mitt barn har kompetenta lärare</c:v>
                </c:pt>
                <c:pt idx="7">
                  <c:v> </c:v>
                </c:pt>
                <c:pt idx="8">
                  <c:v>Skolan ger mig möjlighet att vara med och diskutera hur mitt barn stöds på bästa sätt</c:v>
                </c:pt>
                <c:pt idx="9">
                  <c:v>Skolan har informerat om läroplanen och annat som styr skolan</c:v>
                </c:pt>
                <c:pt idx="10">
                  <c:v>Jag vet vem på skolan jag ska vända mig till med olika frågor eller problem</c:v>
                </c:pt>
                <c:pt idx="11">
                  <c:v> </c:v>
                </c:pt>
                <c:pt idx="12">
                  <c:v>Personalen på mitt barns fritidshem är kompetent</c:v>
                </c:pt>
                <c:pt idx="13">
                  <c:v>Fritidshemmets verksamhet är stimulerande för mitt barns sociala utveckling</c:v>
                </c:pt>
                <c:pt idx="14">
                  <c:v>Fritidshemmets verksamhet är stimulerande och utvecklande för mitt barns lärande</c:v>
                </c:pt>
                <c:pt idx="15">
                  <c:v>Jag får information från fritidshemmet om mitt barns utveckling</c:v>
                </c:pt>
                <c:pt idx="16">
                  <c:v>Jag är nöjd med verksamheten på mitt barns fritidshem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1.0</c:v>
                </c:pt>
                <c:pt idx="1">
                  <c:v>0.95</c:v>
                </c:pt>
                <c:pt idx="2">
                  <c:v>0.9474</c:v>
                </c:pt>
                <c:pt idx="3">
                  <c:v>1.0</c:v>
                </c:pt>
                <c:pt idx="5">
                  <c:v>0.9048</c:v>
                </c:pt>
                <c:pt idx="6">
                  <c:v>0.95</c:v>
                </c:pt>
                <c:pt idx="8">
                  <c:v>0.8571</c:v>
                </c:pt>
                <c:pt idx="9">
                  <c:v>0.9048</c:v>
                </c:pt>
                <c:pt idx="10">
                  <c:v>0.9524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0.7</c:v>
                </c:pt>
                <c:pt idx="16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C6F-EB44-BC42-7A7D375AF8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Danderyd</c:v>
                </c:pt>
              </c:strCache>
            </c:strRef>
          </c:tx>
          <c:spPr>
            <a:solidFill>
              <a:srgbClr val="2AA8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6C6F-EB44-BC42-7A7D375AF8B4}"/>
              </c:ext>
            </c:extLst>
          </c:dPt>
          <c:dPt>
            <c:idx val="1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6C6F-EB44-BC42-7A7D375AF8B4}"/>
              </c:ext>
            </c:extLst>
          </c:dPt>
          <c:dPt>
            <c:idx val="2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6C6F-EB44-BC42-7A7D375AF8B4}"/>
              </c:ext>
            </c:extLst>
          </c:dPt>
          <c:dPt>
            <c:idx val="14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6C6F-EB44-BC42-7A7D375AF8B4}"/>
              </c:ext>
            </c:extLst>
          </c:dPt>
          <c:dPt>
            <c:idx val="15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C6F-EB44-BC42-7A7D375AF8B4}"/>
              </c:ext>
            </c:extLst>
          </c:dPt>
          <c:dPt>
            <c:idx val="16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C6F-EB44-BC42-7A7D375AF8B4}"/>
              </c:ext>
            </c:extLst>
          </c:dPt>
          <c:dPt>
            <c:idx val="17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6C6F-EB44-BC42-7A7D375AF8B4}"/>
              </c:ext>
            </c:extLst>
          </c:dPt>
          <c:dPt>
            <c:idx val="18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6C6F-EB44-BC42-7A7D375AF8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Mitt barn är tryggt i skolan</c:v>
                </c:pt>
                <c:pt idx="1">
                  <c:v>Mitt barn har en god arbetsmiljö</c:v>
                </c:pt>
                <c:pt idx="2">
                  <c:v>Skolan arbetar medvetet mot kränkande handlingar som t ex mobbning</c:v>
                </c:pt>
                <c:pt idx="3">
                  <c:v>Mitt barn trivs i skolan</c:v>
                </c:pt>
                <c:pt idx="4">
                  <c:v> </c:v>
                </c:pt>
                <c:pt idx="5">
                  <c:v>Jag har förtroende för rektor</c:v>
                </c:pt>
                <c:pt idx="6">
                  <c:v>Mitt barn har kompetenta lärare</c:v>
                </c:pt>
                <c:pt idx="7">
                  <c:v> </c:v>
                </c:pt>
                <c:pt idx="8">
                  <c:v>Skolan ger mig möjlighet att vara med och diskutera hur mitt barn stöds på bästa sätt</c:v>
                </c:pt>
                <c:pt idx="9">
                  <c:v>Skolan har informerat om läroplanen och annat som styr skolan</c:v>
                </c:pt>
                <c:pt idx="10">
                  <c:v>Jag vet vem på skolan jag ska vända mig till med olika frågor eller problem</c:v>
                </c:pt>
                <c:pt idx="11">
                  <c:v> </c:v>
                </c:pt>
                <c:pt idx="12">
                  <c:v>Personalen på mitt barns fritidshem är kompetent</c:v>
                </c:pt>
                <c:pt idx="13">
                  <c:v>Fritidshemmets verksamhet är stimulerande för mitt barns sociala utveckling</c:v>
                </c:pt>
                <c:pt idx="14">
                  <c:v>Fritidshemmets verksamhet är stimulerande och utvecklande för mitt barns lärande</c:v>
                </c:pt>
                <c:pt idx="15">
                  <c:v>Jag får information från fritidshemmet om mitt barns utveckling</c:v>
                </c:pt>
                <c:pt idx="16">
                  <c:v>Jag är nöjd med verksamheten på mitt barns fritidshem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0.9771</c:v>
                </c:pt>
                <c:pt idx="1">
                  <c:v>0.9379</c:v>
                </c:pt>
                <c:pt idx="2">
                  <c:v>0.9459</c:v>
                </c:pt>
                <c:pt idx="3">
                  <c:v>0.9943</c:v>
                </c:pt>
                <c:pt idx="5">
                  <c:v>0.9184</c:v>
                </c:pt>
                <c:pt idx="6">
                  <c:v>0.9578</c:v>
                </c:pt>
                <c:pt idx="8">
                  <c:v>0.8537</c:v>
                </c:pt>
                <c:pt idx="9">
                  <c:v>0.8765</c:v>
                </c:pt>
                <c:pt idx="10">
                  <c:v>0.9714</c:v>
                </c:pt>
                <c:pt idx="12">
                  <c:v>0.9938</c:v>
                </c:pt>
                <c:pt idx="13">
                  <c:v>0.949</c:v>
                </c:pt>
                <c:pt idx="14">
                  <c:v>0.9267</c:v>
                </c:pt>
                <c:pt idx="15">
                  <c:v>0.6265</c:v>
                </c:pt>
                <c:pt idx="16">
                  <c:v>0.9408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C6F-EB44-BC42-7A7D375AF8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1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3-1342-8CAB-3B2CFDF41E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3-1342-8CAB-3B2CFDF41E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0.1429</c:v>
                </c:pt>
                <c:pt idx="1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73-1342-8CAB-3B2CFDF41E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0.7619</c:v>
                </c:pt>
                <c:pt idx="1">
                  <c:v>0.7619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73-1342-8CAB-3B2CFDF41E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6-304E-AA49-DBE9A25DB3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6-304E-AA49-DBE9A25DB3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46-304E-AA49-DBE9A25DB3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46-304E-AA49-DBE9A25DB3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C-8943-AC7A-368C221A8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0.0952</c:v>
                </c:pt>
                <c:pt idx="1">
                  <c:v>0.0952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C-8943-AC7A-368C221A86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0.1905</c:v>
                </c:pt>
                <c:pt idx="1">
                  <c:v>0.1905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C-8943-AC7A-368C221A86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0.6667</c:v>
                </c:pt>
                <c:pt idx="1">
                  <c:v>0.6667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C-8943-AC7A-368C221A86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C-8A44-A631-4C8012A390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C-8A44-A631-4C8012A390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0.1429</c:v>
                </c:pt>
                <c:pt idx="1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C-8A44-A631-4C8012A390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0.7619</c:v>
                </c:pt>
                <c:pt idx="1">
                  <c:v>0.7619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C-8A44-A631-4C8012A390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0.0476</c:v>
                </c:pt>
                <c:pt idx="1">
                  <c:v>0.0476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8-8A49-9317-7D20BB0822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8-8A49-9317-7D20BB0822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0.1429</c:v>
                </c:pt>
                <c:pt idx="1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D8-8A49-9317-7D20BB0822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0.8095</c:v>
                </c:pt>
                <c:pt idx="1">
                  <c:v>0.8095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D8-8A49-9317-7D20BB0822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5-E340-8AF8-43FA531458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5-E340-8AF8-43FA531458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0.0556</c:v>
                </c:pt>
                <c:pt idx="1">
                  <c:v>0.0556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5-E340-8AF8-43FA531458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0.9444</c:v>
                </c:pt>
                <c:pt idx="1">
                  <c:v>0.9444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5-E340-8AF8-43FA53145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7-7C4A-876F-AE0F47BD8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7-7C4A-876F-AE0F47BD8E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0.1667</c:v>
                </c:pt>
                <c:pt idx="1">
                  <c:v>0.1667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A7-7C4A-876F-AE0F47BD8E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0.8333</c:v>
                </c:pt>
                <c:pt idx="1">
                  <c:v>0.8333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A7-7C4A-876F-AE0F47BD8E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5-F845-8DBC-D93EDB79B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5-F845-8DBC-D93EDB79B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0.2778</c:v>
                </c:pt>
                <c:pt idx="1">
                  <c:v>0.2778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B5-F845-8DBC-D93EDB79B6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0.7222</c:v>
                </c:pt>
                <c:pt idx="1">
                  <c:v>0.7222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B5-F845-8DBC-D93EDB79B6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5-334A-AE89-7F4712404E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5-334A-AE89-7F4712404E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5-334A-AE89-7F4712404E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5-334A-AE89-7F4712404E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7-ED46-8E9A-1DD7813924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7-ED46-8E9A-1DD7813924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7-ED46-8E9A-1DD7813924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87-ED46-8E9A-1DD7813924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785434209291"/>
          <c:y val="0.10765524445456437"/>
          <c:w val="0.44448421992497744"/>
          <c:h val="0.8760096802370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Ösbyskolan</c:v>
                </c:pt>
              </c:strCache>
            </c:strRef>
          </c:tx>
          <c:spPr>
            <a:solidFill>
              <a:srgbClr val="008C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F-EB44-BC42-7A7D375AF8B4}"/>
              </c:ext>
            </c:extLst>
          </c:dPt>
          <c:dPt>
            <c:idx val="1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F-EB44-BC42-7A7D375AF8B4}"/>
              </c:ext>
            </c:extLst>
          </c:dPt>
          <c:dPt>
            <c:idx val="2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F-EB44-BC42-7A7D375AF8B4}"/>
              </c:ext>
            </c:extLst>
          </c:dPt>
          <c:dPt>
            <c:idx val="14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F-EB44-BC42-7A7D375AF8B4}"/>
              </c:ext>
            </c:extLst>
          </c:dPt>
          <c:dPt>
            <c:idx val="15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F-EB44-BC42-7A7D375AF8B4}"/>
              </c:ext>
            </c:extLst>
          </c:dPt>
          <c:dPt>
            <c:idx val="16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6F-EB44-BC42-7A7D375AF8B4}"/>
              </c:ext>
            </c:extLst>
          </c:dPt>
          <c:dPt>
            <c:idx val="17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6F-EB44-BC42-7A7D375AF8B4}"/>
              </c:ext>
            </c:extLst>
          </c:dPt>
          <c:dPt>
            <c:idx val="18"/>
            <c:invertIfNegative val="0"/>
            <c:bubble3D val="0"/>
            <c:spPr>
              <a:solidFill>
                <a:srgbClr val="00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6F-EB44-BC42-7A7D375AF8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Personalen bemöter flickor och pojkar på samma sätt</c:v>
                </c:pt>
                <c:pt idx="1">
                  <c:v>Lärarna arbetar aktivt för att stimulera mitt barns språkutveckling</c:v>
                </c:pt>
                <c:pt idx="2">
                  <c:v>Jag får information om målen som styr fritidshemsverksamheten</c:v>
                </c:pt>
                <c:pt idx="3">
                  <c:v>Öppettiderna på fritidshemmet passar min familjs behov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1.0</c:v>
                </c:pt>
                <c:pt idx="1">
                  <c:v>0.8333</c:v>
                </c:pt>
                <c:pt idx="2">
                  <c:v>0.7778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C6F-EB44-BC42-7A7D375AF8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Danderyd</c:v>
                </c:pt>
              </c:strCache>
            </c:strRef>
          </c:tx>
          <c:spPr>
            <a:solidFill>
              <a:srgbClr val="2AA8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6C6F-EB44-BC42-7A7D375AF8B4}"/>
              </c:ext>
            </c:extLst>
          </c:dPt>
          <c:dPt>
            <c:idx val="1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6C6F-EB44-BC42-7A7D375AF8B4}"/>
              </c:ext>
            </c:extLst>
          </c:dPt>
          <c:dPt>
            <c:idx val="2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6C6F-EB44-BC42-7A7D375AF8B4}"/>
              </c:ext>
            </c:extLst>
          </c:dPt>
          <c:dPt>
            <c:idx val="14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6C6F-EB44-BC42-7A7D375AF8B4}"/>
              </c:ext>
            </c:extLst>
          </c:dPt>
          <c:dPt>
            <c:idx val="15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C6F-EB44-BC42-7A7D375AF8B4}"/>
              </c:ext>
            </c:extLst>
          </c:dPt>
          <c:dPt>
            <c:idx val="16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C6F-EB44-BC42-7A7D375AF8B4}"/>
              </c:ext>
            </c:extLst>
          </c:dPt>
          <c:dPt>
            <c:idx val="17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6C6F-EB44-BC42-7A7D375AF8B4}"/>
              </c:ext>
            </c:extLst>
          </c:dPt>
          <c:dPt>
            <c:idx val="18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6C6F-EB44-BC42-7A7D375AF8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Personalen bemöter flickor och pojkar på samma sätt</c:v>
                </c:pt>
                <c:pt idx="1">
                  <c:v>Lärarna arbetar aktivt för att stimulera mitt barns språkutveckling</c:v>
                </c:pt>
                <c:pt idx="2">
                  <c:v>Jag får information om målen som styr fritidshemsverksamheten</c:v>
                </c:pt>
                <c:pt idx="3">
                  <c:v>Öppettiderna på fritidshemmet passar min familjs behov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0.991</c:v>
                </c:pt>
                <c:pt idx="1">
                  <c:v>0.9357</c:v>
                </c:pt>
                <c:pt idx="2">
                  <c:v>0.6867</c:v>
                </c:pt>
                <c:pt idx="3">
                  <c:v>0.9593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C6F-EB44-BC42-7A7D375AF8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1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F-7642-A5A0-84A159611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F-7642-A5A0-84A1596110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0.1176</c:v>
                </c:pt>
                <c:pt idx="1">
                  <c:v>0.1176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F-7642-A5A0-84A1596110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0.8824</c:v>
                </c:pt>
                <c:pt idx="1">
                  <c:v>0.8824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4F-7642-A5A0-84A1596110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0.0556</c:v>
                </c:pt>
                <c:pt idx="1">
                  <c:v>0.0556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1-8348-9065-4B3CD07027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0.1111</c:v>
                </c:pt>
                <c:pt idx="1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1-8348-9065-4B3CD07027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0.2222</c:v>
                </c:pt>
                <c:pt idx="1">
                  <c:v>0.2222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1-8348-9065-4B3CD07027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0.6111</c:v>
                </c:pt>
                <c:pt idx="1">
                  <c:v>0.6111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1-8348-9065-4B3CD07027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0.0556</c:v>
                </c:pt>
                <c:pt idx="1">
                  <c:v>0.0556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8-A642-A539-C4A9918953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0.1667</c:v>
                </c:pt>
                <c:pt idx="1">
                  <c:v>0.1667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8-A642-A539-C4A9918953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0.1111</c:v>
                </c:pt>
                <c:pt idx="1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68-A642-A539-C4A9918953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0.6667</c:v>
                </c:pt>
                <c:pt idx="1">
                  <c:v>0.6667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68-A642-A539-C4A9918953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E-C747-AACD-5DFFD7A878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E-C747-AACD-5DFFD7A878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E-C747-AACD-5DFFD7A878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Ösbyskolan, totalt</c:v>
                </c:pt>
                <c:pt idx="1">
                  <c:v>Ösbyskolan, Freja</c:v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0.75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E-C747-AACD-5DFFD7A8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48134035706945"/>
          <c:y val="0.26688044522772492"/>
          <c:w val="0.4243476348839747"/>
          <c:h val="0.66250275970234773"/>
        </c:manualLayout>
      </c:layout>
      <c:radarChart>
        <c:radarStyle val="marker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C84108"/>
              </a:solidFill>
              <a:round/>
            </a:ln>
            <a:effectLst/>
          </c:spPr>
          <c:marker>
            <c:symbol val="none"/>
          </c:marker>
          <c:cat>
            <c:strRef>
              <c:f>Blad1!$B$1:$H$1</c:f>
              <c:strCache>
                <c:ptCount val="7"/>
                <c:pt idx="0">
                  <c:v>index_1_mean</c:v>
                </c:pt>
                <c:pt idx="1">
                  <c:v>index_2_mean</c:v>
                </c:pt>
                <c:pt idx="2">
                  <c:v>index_3_mean</c:v>
                </c:pt>
                <c:pt idx="3">
                  <c:v>index_4_mean</c:v>
                </c:pt>
                <c:pt idx="4">
                  <c:v>index_5_mean</c:v>
                </c:pt>
                <c:pt idx="5">
                  <c:v>index_6_mean</c:v>
                </c:pt>
                <c:pt idx="6">
                  <c:v>index_7_mean</c:v>
                </c:pt>
              </c:strCache>
            </c:strRef>
          </c:cat>
          <c:val>
            <c:numRef>
              <c:f>Blad1!$B$2:$H$2</c:f>
              <c:numCache>
                <c:formatCode>0.00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5-6A43-A032-28D3E736A98C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2021_p1</c:v>
                </c:pt>
              </c:strCache>
            </c:strRef>
          </c:tx>
          <c:spPr>
            <a:ln w="28575" cap="rnd">
              <a:solidFill>
                <a:srgbClr val="018C86"/>
              </a:solidFill>
              <a:round/>
            </a:ln>
            <a:effectLst/>
          </c:spPr>
          <c:marker>
            <c:symbol val="none"/>
          </c:marker>
          <c:cat>
            <c:strRef>
              <c:f>Blad1!$B$1:$H$1</c:f>
              <c:strCache>
                <c:ptCount val="7"/>
                <c:pt idx="0">
                  <c:v>index_1_mean</c:v>
                </c:pt>
                <c:pt idx="1">
                  <c:v>index_2_mean</c:v>
                </c:pt>
                <c:pt idx="2">
                  <c:v>index_3_mean</c:v>
                </c:pt>
                <c:pt idx="3">
                  <c:v>index_4_mean</c:v>
                </c:pt>
                <c:pt idx="4">
                  <c:v>index_5_mean</c:v>
                </c:pt>
                <c:pt idx="5">
                  <c:v>index_6_mean</c:v>
                </c:pt>
                <c:pt idx="6">
                  <c:v>index_7_mean</c:v>
                </c:pt>
              </c:strCache>
            </c:strRef>
          </c:cat>
          <c:val>
            <c:numRef>
              <c:f>Blad1!$B$3:$H$3</c:f>
              <c:numCache>
                <c:formatCode>0.00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5-6A43-A032-28D3E736A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02760"/>
        <c:axId val="554603088"/>
      </c:radarChart>
      <c:catAx>
        <c:axId val="55460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3088"/>
        <c:crosses val="autoZero"/>
        <c:auto val="1"/>
        <c:lblAlgn val="ctr"/>
        <c:lblOffset val="100"/>
        <c:noMultiLvlLbl val="0"/>
      </c:catAx>
      <c:valAx>
        <c:axId val="5546030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27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16633404870377"/>
          <c:y val="9.3191798356046907E-2"/>
          <c:w val="0.55667311467329528"/>
          <c:h val="6.42034382381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3-C544-984B-C284470244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0.0476</c:v>
                </c:pt>
                <c:pt idx="1">
                  <c:v>0.0345</c:v>
                </c:pt>
                <c:pt idx="2">
                  <c:v>0.0458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3-C544-984B-C284470244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0.2931</c:v>
                </c:pt>
                <c:pt idx="2">
                  <c:v>0.339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33-C544-984B-C284470244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0.8095</c:v>
                </c:pt>
                <c:pt idx="1">
                  <c:v>0.6724</c:v>
                </c:pt>
                <c:pt idx="2">
                  <c:v>0.5978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33-C544-984B-C284470244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0.0057</c:v>
                </c:pt>
                <c:pt idx="2">
                  <c:v>0.0252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2-EF42-976A-1693C3A9E3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2-EF42-976A-1693C3A9E3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0.0476</c:v>
                </c:pt>
                <c:pt idx="1">
                  <c:v>0.12</c:v>
                </c:pt>
                <c:pt idx="2">
                  <c:v>0.1583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2-EF42-976A-1693C3A9E3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0.9524</c:v>
                </c:pt>
                <c:pt idx="1">
                  <c:v>0.8743</c:v>
                </c:pt>
                <c:pt idx="2">
                  <c:v>0.7878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B2-EF42-976A-1693C3A9E3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0.0115</c:v>
                </c:pt>
                <c:pt idx="2">
                  <c:v>0.0272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5-E845-A145-EC744C375A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0.023</c:v>
                </c:pt>
                <c:pt idx="2">
                  <c:v>0.0412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5-E845-A145-EC744C375A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0.2184</c:v>
                </c:pt>
                <c:pt idx="2">
                  <c:v>0.2824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5-E845-A145-EC744C375A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0.9524</c:v>
                </c:pt>
                <c:pt idx="1">
                  <c:v>0.7471</c:v>
                </c:pt>
                <c:pt idx="2">
                  <c:v>0.6491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5-E845-A145-EC744C375A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0.0059</c:v>
                </c:pt>
                <c:pt idx="2">
                  <c:v>0.0089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0.0235</c:v>
                </c:pt>
                <c:pt idx="2">
                  <c:v>0.0296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0.3294</c:v>
                </c:pt>
                <c:pt idx="2">
                  <c:v>0.3641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0.75</c:v>
                </c:pt>
                <c:pt idx="1">
                  <c:v>0.6412</c:v>
                </c:pt>
                <c:pt idx="2">
                  <c:v>0.5974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0.006</c:v>
                </c:pt>
                <c:pt idx="2">
                  <c:v>0.0063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0.0298</c:v>
                </c:pt>
                <c:pt idx="2">
                  <c:v>0.0328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0.05</c:v>
                </c:pt>
                <c:pt idx="1">
                  <c:v>0.2798</c:v>
                </c:pt>
                <c:pt idx="2">
                  <c:v>0.3379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</c:v>
                </c:pt>
                <c:pt idx="1">
                  <c:v>0.6845</c:v>
                </c:pt>
                <c:pt idx="2">
                  <c:v>0.623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0.0061</c:v>
                </c:pt>
                <c:pt idx="2">
                  <c:v>0.0072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DB4E-ABFD-3D354827E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0.0526</c:v>
                </c:pt>
                <c:pt idx="1">
                  <c:v>0.0364</c:v>
                </c:pt>
                <c:pt idx="2">
                  <c:v>0.0262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8-DB4E-ABFD-3D354827E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0.2105</c:v>
                </c:pt>
                <c:pt idx="1">
                  <c:v>0.2424</c:v>
                </c:pt>
                <c:pt idx="2">
                  <c:v>0.3298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8-DB4E-ABFD-3D354827E5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0.7368</c:v>
                </c:pt>
                <c:pt idx="1">
                  <c:v>0.7152</c:v>
                </c:pt>
                <c:pt idx="2">
                  <c:v>0.6367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E8-DB4E-ABFD-3D354827E5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48134035706945"/>
          <c:y val="0.26688044522772492"/>
          <c:w val="0.4243476348839747"/>
          <c:h val="0.66250275970234773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C84108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Övergripande frågor</c:v>
                </c:pt>
                <c:pt idx="1">
                  <c:v>Omsorg, utveckling och lärande</c:v>
                </c:pt>
                <c:pt idx="2">
                  <c:v>Barns delaktighet och inflytande</c:v>
                </c:pt>
                <c:pt idx="3">
                  <c:v>Normer och värden</c:v>
                </c:pt>
                <c:pt idx="4">
                  <c:v>Styrning och ledning</c:v>
                </c:pt>
                <c:pt idx="5">
                  <c:v>Förskola och hem</c:v>
                </c:pt>
                <c:pt idx="6">
                  <c:v>Fritidshem</c:v>
                </c:pt>
                <c:pt idx="7">
                  <c:v>Kommunspecifika frågor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3.9167</c:v>
                </c:pt>
                <c:pt idx="1">
                  <c:v>3.6503</c:v>
                </c:pt>
                <c:pt idx="2">
                  <c:v>3.4118</c:v>
                </c:pt>
                <c:pt idx="3">
                  <c:v>3.7387</c:v>
                </c:pt>
                <c:pt idx="4">
                  <c:v>3.8036</c:v>
                </c:pt>
                <c:pt idx="5">
                  <c:v>3.8214</c:v>
                </c:pt>
                <c:pt idx="6">
                  <c:v>3.7381</c:v>
                </c:pt>
                <c:pt idx="7">
                  <c:v>3.787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E-284E-A168-5BABD24B7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018C8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Övergripande frågor</c:v>
                </c:pt>
                <c:pt idx="1">
                  <c:v>Omsorg, utveckling och lärande</c:v>
                </c:pt>
                <c:pt idx="2">
                  <c:v>Barns delaktighet och inflytande</c:v>
                </c:pt>
                <c:pt idx="3">
                  <c:v>Normer och värden</c:v>
                </c:pt>
                <c:pt idx="4">
                  <c:v>Styrning och ledning</c:v>
                </c:pt>
                <c:pt idx="5">
                  <c:v>Förskola och hem</c:v>
                </c:pt>
                <c:pt idx="6">
                  <c:v>Fritidshem</c:v>
                </c:pt>
                <c:pt idx="7">
                  <c:v>Kommunspecifika frågor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3.9333</c:v>
                </c:pt>
                <c:pt idx="1">
                  <c:v>3.7584</c:v>
                </c:pt>
                <c:pt idx="2">
                  <c:v>3.7</c:v>
                </c:pt>
                <c:pt idx="3">
                  <c:v>3.81</c:v>
                </c:pt>
                <c:pt idx="4">
                  <c:v>3.82</c:v>
                </c:pt>
                <c:pt idx="5">
                  <c:v>3.7703</c:v>
                </c:pt>
                <c:pt idx="6">
                  <c:v>3.9296</c:v>
                </c:pt>
                <c:pt idx="7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E-284E-A168-5BABD24B77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30954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Övergripande frågor</c:v>
                </c:pt>
                <c:pt idx="1">
                  <c:v>Omsorg, utveckling och lärande</c:v>
                </c:pt>
                <c:pt idx="2">
                  <c:v>Barns delaktighet och inflytande</c:v>
                </c:pt>
                <c:pt idx="3">
                  <c:v>Normer och värden</c:v>
                </c:pt>
                <c:pt idx="4">
                  <c:v>Styrning och ledning</c:v>
                </c:pt>
                <c:pt idx="5">
                  <c:v>Förskola och hem</c:v>
                </c:pt>
                <c:pt idx="6">
                  <c:v>Fritidshem</c:v>
                </c:pt>
                <c:pt idx="7">
                  <c:v>Kommunspecifika frågor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3.8</c:v>
                </c:pt>
                <c:pt idx="1">
                  <c:v>3.4901</c:v>
                </c:pt>
                <c:pt idx="2">
                  <c:v>3.5</c:v>
                </c:pt>
                <c:pt idx="3">
                  <c:v>3.5673</c:v>
                </c:pt>
                <c:pt idx="4">
                  <c:v>3.7115</c:v>
                </c:pt>
                <c:pt idx="5">
                  <c:v>3.6579</c:v>
                </c:pt>
                <c:pt idx="6">
                  <c:v>3.656</c:v>
                </c:pt>
                <c:pt idx="7">
                  <c:v>3.6562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D-D64D-A746-C6A5202DE3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6E18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Övergripande frågor</c:v>
                </c:pt>
                <c:pt idx="1">
                  <c:v>Omsorg, utveckling och lärande</c:v>
                </c:pt>
                <c:pt idx="2">
                  <c:v>Barns delaktighet och inflytande</c:v>
                </c:pt>
                <c:pt idx="3">
                  <c:v>Normer och värden</c:v>
                </c:pt>
                <c:pt idx="4">
                  <c:v>Styrning och ledning</c:v>
                </c:pt>
                <c:pt idx="5">
                  <c:v>Förskola och hem</c:v>
                </c:pt>
                <c:pt idx="6">
                  <c:v>Fritidshem</c:v>
                </c:pt>
                <c:pt idx="7">
                  <c:v>Kommunspecifika frågor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3.8571</c:v>
                </c:pt>
                <c:pt idx="1">
                  <c:v>3.5983</c:v>
                </c:pt>
                <c:pt idx="2">
                  <c:v>3.2143</c:v>
                </c:pt>
                <c:pt idx="3">
                  <c:v>3.8025</c:v>
                </c:pt>
                <c:pt idx="4">
                  <c:v>3.6829</c:v>
                </c:pt>
                <c:pt idx="5">
                  <c:v>3.6032</c:v>
                </c:pt>
                <c:pt idx="6">
                  <c:v>3.6596</c:v>
                </c:pt>
                <c:pt idx="7">
                  <c:v>3.5753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D-D64D-A746-C6A5202DE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02760"/>
        <c:axId val="554603088"/>
      </c:radarChart>
      <c:catAx>
        <c:axId val="55460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3088"/>
        <c:crosses val="autoZero"/>
        <c:auto val="1"/>
        <c:lblAlgn val="ctr"/>
        <c:lblOffset val="100"/>
        <c:noMultiLvlLbl val="0"/>
      </c:catAx>
      <c:valAx>
        <c:axId val="5546030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27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16633404870377"/>
          <c:y val="9.3191798356046907E-2"/>
          <c:w val="0.55667311467329528"/>
          <c:h val="6.42034382381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SE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0.0556</c:v>
                </c:pt>
                <c:pt idx="1">
                  <c:v>0.0126</c:v>
                </c:pt>
                <c:pt idx="2">
                  <c:v>0.018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A-9A4D-A34C-1B1B4B36D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0.044</c:v>
                </c:pt>
                <c:pt idx="2">
                  <c:v>0.0473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A-9A4D-A34C-1B1B4B36D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0.1111</c:v>
                </c:pt>
                <c:pt idx="1">
                  <c:v>0.283</c:v>
                </c:pt>
                <c:pt idx="2">
                  <c:v>0.3718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A-9A4D-A34C-1B1B4B36DC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0.8333</c:v>
                </c:pt>
                <c:pt idx="1">
                  <c:v>0.6604</c:v>
                </c:pt>
                <c:pt idx="2">
                  <c:v>0.5629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A-9A4D-A34C-1B1B4B36DC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0.0526</c:v>
                </c:pt>
                <c:pt idx="1">
                  <c:v>0.0311</c:v>
                </c:pt>
                <c:pt idx="2">
                  <c:v>0.0241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0.0526</c:v>
                </c:pt>
                <c:pt idx="1">
                  <c:v>0.0683</c:v>
                </c:pt>
                <c:pt idx="2">
                  <c:v>0.0695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0.1579</c:v>
                </c:pt>
                <c:pt idx="1">
                  <c:v>0.3043</c:v>
                </c:pt>
                <c:pt idx="2">
                  <c:v>0.3902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0.7368</c:v>
                </c:pt>
                <c:pt idx="1">
                  <c:v>0.5963</c:v>
                </c:pt>
                <c:pt idx="2">
                  <c:v>0.5162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0.046</c:v>
                </c:pt>
                <c:pt idx="2">
                  <c:v>0.085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0.3333</c:v>
                </c:pt>
                <c:pt idx="1">
                  <c:v>0.1092</c:v>
                </c:pt>
                <c:pt idx="2">
                  <c:v>0.1889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0.2381</c:v>
                </c:pt>
                <c:pt idx="1">
                  <c:v>0.4598</c:v>
                </c:pt>
                <c:pt idx="2">
                  <c:v>0.4186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0.4286</c:v>
                </c:pt>
                <c:pt idx="1">
                  <c:v>0.3851</c:v>
                </c:pt>
                <c:pt idx="2">
                  <c:v>0.3075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0.0714</c:v>
                </c:pt>
                <c:pt idx="1">
                  <c:v>0.0435</c:v>
                </c:pt>
                <c:pt idx="2">
                  <c:v>0.0388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0.1429</c:v>
                </c:pt>
                <c:pt idx="1">
                  <c:v>0.1087</c:v>
                </c:pt>
                <c:pt idx="2">
                  <c:v>0.1239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0.2857</c:v>
                </c:pt>
                <c:pt idx="1">
                  <c:v>0.4674</c:v>
                </c:pt>
                <c:pt idx="2">
                  <c:v>0.5003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0.5</c:v>
                </c:pt>
                <c:pt idx="1">
                  <c:v>0.3804</c:v>
                </c:pt>
                <c:pt idx="2">
                  <c:v>0.337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0.0114</c:v>
                </c:pt>
                <c:pt idx="2">
                  <c:v>0.0154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0.0114</c:v>
                </c:pt>
                <c:pt idx="2">
                  <c:v>0.0462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0.32</c:v>
                </c:pt>
                <c:pt idx="2">
                  <c:v>0.3302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0.8571</c:v>
                </c:pt>
                <c:pt idx="1">
                  <c:v>0.6571</c:v>
                </c:pt>
                <c:pt idx="2">
                  <c:v>0.6083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0.0062</c:v>
                </c:pt>
                <c:pt idx="2">
                  <c:v>0.0235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0.0559</c:v>
                </c:pt>
                <c:pt idx="2">
                  <c:v>0.0975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0.3478</c:v>
                </c:pt>
                <c:pt idx="2">
                  <c:v>0.4233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</c:v>
                </c:pt>
                <c:pt idx="1">
                  <c:v>0.5901</c:v>
                </c:pt>
                <c:pt idx="2">
                  <c:v>0.4558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0.0526</c:v>
                </c:pt>
                <c:pt idx="1">
                  <c:v>0.0203</c:v>
                </c:pt>
                <c:pt idx="2">
                  <c:v>0.0253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DB4E-ABFD-3D354827E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0.0338</c:v>
                </c:pt>
                <c:pt idx="2">
                  <c:v>0.057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8-DB4E-ABFD-3D354827E5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0.1053</c:v>
                </c:pt>
                <c:pt idx="1">
                  <c:v>0.2905</c:v>
                </c:pt>
                <c:pt idx="2">
                  <c:v>0.3473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8-DB4E-ABFD-3D354827E5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0.8421</c:v>
                </c:pt>
                <c:pt idx="1">
                  <c:v>0.6554</c:v>
                </c:pt>
                <c:pt idx="2">
                  <c:v>0.5705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E8-DB4E-ABFD-3D354827E5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A-9A4D-A34C-1B1B4B36D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0.0057</c:v>
                </c:pt>
                <c:pt idx="2">
                  <c:v>0.0306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A-9A4D-A34C-1B1B4B36D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0.1905</c:v>
                </c:pt>
                <c:pt idx="1">
                  <c:v>0.2759</c:v>
                </c:pt>
                <c:pt idx="2">
                  <c:v>0.3087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A-9A4D-A34C-1B1B4B36DC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0.8095</c:v>
                </c:pt>
                <c:pt idx="1">
                  <c:v>0.7184</c:v>
                </c:pt>
                <c:pt idx="2">
                  <c:v>0.653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A-9A4D-A34C-1B1B4B36DC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0.0272</c:v>
                </c:pt>
                <c:pt idx="2">
                  <c:v>0.0494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0C47-8999-276FA6363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0.0476</c:v>
                </c:pt>
                <c:pt idx="1">
                  <c:v>0.0544</c:v>
                </c:pt>
                <c:pt idx="2">
                  <c:v>0.0767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8-0C47-8999-276FA6363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0.4422</c:v>
                </c:pt>
                <c:pt idx="2">
                  <c:v>0.3935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8-0C47-8999-276FA6363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0.7619</c:v>
                </c:pt>
                <c:pt idx="1">
                  <c:v>0.4762</c:v>
                </c:pt>
                <c:pt idx="2">
                  <c:v>0.4804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0C47-8999-276FA6363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0.0241</c:v>
                </c:pt>
                <c:pt idx="2">
                  <c:v>0.0077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841-8EE7-F958D89B7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0.0181</c:v>
                </c:pt>
                <c:pt idx="2">
                  <c:v>0.0212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7-4841-8EE7-F958D89B73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0.1446</c:v>
                </c:pt>
                <c:pt idx="2">
                  <c:v>0.2204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7-4841-8EE7-F958D89B73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</c:v>
                </c:pt>
                <c:pt idx="1">
                  <c:v>0.8133</c:v>
                </c:pt>
                <c:pt idx="2">
                  <c:v>0.7507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7-4841-8EE7-F958D89B73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48134035706945"/>
          <c:y val="0.26688044522772492"/>
          <c:w val="0.4243476348839747"/>
          <c:h val="0.66250275970234773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C84108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Övergripande frågor</c:v>
                </c:pt>
                <c:pt idx="1">
                  <c:v>Omsorg, utveckling och lärande</c:v>
                </c:pt>
                <c:pt idx="2">
                  <c:v>Barns delaktighet och inflytande</c:v>
                </c:pt>
                <c:pt idx="3">
                  <c:v>Normer och värden</c:v>
                </c:pt>
                <c:pt idx="4">
                  <c:v>Styrning och ledning</c:v>
                </c:pt>
                <c:pt idx="5">
                  <c:v>Förskola och hem</c:v>
                </c:pt>
                <c:pt idx="6">
                  <c:v>Fritidshem</c:v>
                </c:pt>
                <c:pt idx="7">
                  <c:v>Kommunspecifika frågor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3.8571</c:v>
                </c:pt>
                <c:pt idx="1">
                  <c:v>3.5983</c:v>
                </c:pt>
                <c:pt idx="2">
                  <c:v>3.2143</c:v>
                </c:pt>
                <c:pt idx="3">
                  <c:v>3.8025</c:v>
                </c:pt>
                <c:pt idx="4">
                  <c:v>3.6829</c:v>
                </c:pt>
                <c:pt idx="5">
                  <c:v>3.6032</c:v>
                </c:pt>
                <c:pt idx="6">
                  <c:v>3.6596</c:v>
                </c:pt>
                <c:pt idx="7">
                  <c:v>3.5753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5-6A43-A032-28D3E736A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Danderyd</c:v>
                </c:pt>
              </c:strCache>
            </c:strRef>
          </c:tx>
          <c:spPr>
            <a:ln w="28575" cap="rnd">
              <a:solidFill>
                <a:srgbClr val="018C8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Övergripande frågor</c:v>
                </c:pt>
                <c:pt idx="1">
                  <c:v>Omsorg, utveckling och lärande</c:v>
                </c:pt>
                <c:pt idx="2">
                  <c:v>Barns delaktighet och inflytande</c:v>
                </c:pt>
                <c:pt idx="3">
                  <c:v>Normer och värden</c:v>
                </c:pt>
                <c:pt idx="4">
                  <c:v>Styrning och ledning</c:v>
                </c:pt>
                <c:pt idx="5">
                  <c:v>Förskola och hem</c:v>
                </c:pt>
                <c:pt idx="6">
                  <c:v>Fritidshem</c:v>
                </c:pt>
                <c:pt idx="7">
                  <c:v>Kommunspecifika frågor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3.7342</c:v>
                </c:pt>
                <c:pt idx="1">
                  <c:v>3.5236</c:v>
                </c:pt>
                <c:pt idx="2">
                  <c:v>3.1848</c:v>
                </c:pt>
                <c:pt idx="3">
                  <c:v>3.6125</c:v>
                </c:pt>
                <c:pt idx="4">
                  <c:v>3.5687</c:v>
                </c:pt>
                <c:pt idx="5">
                  <c:v>3.4597</c:v>
                </c:pt>
                <c:pt idx="6">
                  <c:v>3.4022</c:v>
                </c:pt>
                <c:pt idx="7">
                  <c:v>3.4921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5-6A43-A032-28D3E736A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02760"/>
        <c:axId val="554603088"/>
      </c:radarChart>
      <c:catAx>
        <c:axId val="55460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3088"/>
        <c:crosses val="autoZero"/>
        <c:auto val="1"/>
        <c:lblAlgn val="ctr"/>
        <c:lblOffset val="100"/>
        <c:noMultiLvlLbl val="0"/>
      </c:catAx>
      <c:valAx>
        <c:axId val="5546030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SE"/>
          </a:p>
        </c:txPr>
        <c:crossAx val="5546027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16633404870377"/>
          <c:y val="9.3191798356046907E-2"/>
          <c:w val="0.55667311467329528"/>
          <c:h val="6.42034382381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SE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0.0305</c:v>
                </c:pt>
                <c:pt idx="2">
                  <c:v>0.0671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8-1A46-A742-6125FA1AF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0.0952</c:v>
                </c:pt>
                <c:pt idx="1">
                  <c:v>0.1159</c:v>
                </c:pt>
                <c:pt idx="2">
                  <c:v>0.1286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8-1A46-A742-6125FA1AFF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0.1905</c:v>
                </c:pt>
                <c:pt idx="1">
                  <c:v>0.3293</c:v>
                </c:pt>
                <c:pt idx="2">
                  <c:v>0.3815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8-1A46-A742-6125FA1AFF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0.6667</c:v>
                </c:pt>
                <c:pt idx="1">
                  <c:v>0.5244</c:v>
                </c:pt>
                <c:pt idx="2">
                  <c:v>0.4228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8-1A46-A742-6125FA1AFF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0.0176</c:v>
                </c:pt>
                <c:pt idx="2">
                  <c:v>0.0353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A-F249-AFE8-CFA8D9859D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0.0476</c:v>
                </c:pt>
                <c:pt idx="1">
                  <c:v>0.1059</c:v>
                </c:pt>
                <c:pt idx="2">
                  <c:v>0.1027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A-F249-AFE8-CFA8D9859D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0.3588</c:v>
                </c:pt>
                <c:pt idx="2">
                  <c:v>0.3773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A-F249-AFE8-CFA8D9859D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0.7619</c:v>
                </c:pt>
                <c:pt idx="1">
                  <c:v>0.5176</c:v>
                </c:pt>
                <c:pt idx="2">
                  <c:v>0.4847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A-F249-AFE8-CFA8D9859D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0.0476</c:v>
                </c:pt>
                <c:pt idx="1">
                  <c:v>0.0057</c:v>
                </c:pt>
                <c:pt idx="2">
                  <c:v>0.0236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7-AF4E-B93F-6AB4AE7B28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0.0229</c:v>
                </c:pt>
                <c:pt idx="2">
                  <c:v>0.0723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7-AF4E-B93F-6AB4AE7B28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0.1429</c:v>
                </c:pt>
                <c:pt idx="1">
                  <c:v>0.2914</c:v>
                </c:pt>
                <c:pt idx="2">
                  <c:v>0.3222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7-AF4E-B93F-6AB4AE7B28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0.8095</c:v>
                </c:pt>
                <c:pt idx="1">
                  <c:v>0.68</c:v>
                </c:pt>
                <c:pt idx="2">
                  <c:v>0.582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7-AF4E-B93F-6AB4AE7B28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8-1A46-A742-6125FA1AF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0.0062</c:v>
                </c:pt>
                <c:pt idx="2">
                  <c:v>0.0429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8-1A46-A742-6125FA1AFF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0.0556</c:v>
                </c:pt>
                <c:pt idx="1">
                  <c:v>0.2733</c:v>
                </c:pt>
                <c:pt idx="2">
                  <c:v>0.3233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8-1A46-A742-6125FA1AFF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0.9444</c:v>
                </c:pt>
                <c:pt idx="1">
                  <c:v>0.7205</c:v>
                </c:pt>
                <c:pt idx="2">
                  <c:v>0.6197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8-1A46-A742-6125FA1AFF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0.0064</c:v>
                </c:pt>
                <c:pt idx="2">
                  <c:v>0.0144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A-F249-AFE8-CFA8D9859D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0.0446</c:v>
                </c:pt>
                <c:pt idx="2">
                  <c:v>0.0578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A-F249-AFE8-CFA8D9859D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0.1667</c:v>
                </c:pt>
                <c:pt idx="1">
                  <c:v>0.2866</c:v>
                </c:pt>
                <c:pt idx="2">
                  <c:v>0.3442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A-F249-AFE8-CFA8D9859D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0.8333</c:v>
                </c:pt>
                <c:pt idx="1">
                  <c:v>0.6624</c:v>
                </c:pt>
                <c:pt idx="2">
                  <c:v>0.5836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A-F249-AFE8-CFA8D9859D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0.0133</c:v>
                </c:pt>
                <c:pt idx="2">
                  <c:v>0.0216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7-AF4E-B93F-6AB4AE7B28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0.06</c:v>
                </c:pt>
                <c:pt idx="2">
                  <c:v>0.0743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7-AF4E-B93F-6AB4AE7B28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0.2778</c:v>
                </c:pt>
                <c:pt idx="1">
                  <c:v>0.3867</c:v>
                </c:pt>
                <c:pt idx="2">
                  <c:v>0.3891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7-AF4E-B93F-6AB4AE7B28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0.7222</c:v>
                </c:pt>
                <c:pt idx="1">
                  <c:v>0.54</c:v>
                </c:pt>
                <c:pt idx="2">
                  <c:v>0.5149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7-AF4E-B93F-6AB4AE7B28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0.15</c:v>
                </c:pt>
                <c:pt idx="1">
                  <c:v>0.1506</c:v>
                </c:pt>
                <c:pt idx="2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D-154F-BA52-8392171349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0.15</c:v>
                </c:pt>
                <c:pt idx="1">
                  <c:v>0.2229</c:v>
                </c:pt>
                <c:pt idx="2">
                  <c:v>0.2643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D-154F-BA52-8392171349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0.3675</c:v>
                </c:pt>
                <c:pt idx="2">
                  <c:v>0.3003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D-154F-BA52-8392171349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0.5</c:v>
                </c:pt>
                <c:pt idx="1">
                  <c:v>0.259</c:v>
                </c:pt>
                <c:pt idx="2">
                  <c:v>0.2464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D-154F-BA52-8392171349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0.0059</c:v>
                </c:pt>
                <c:pt idx="2">
                  <c:v>0.0223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8-1A46-A742-6125FA1AF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0.0533</c:v>
                </c:pt>
                <c:pt idx="2">
                  <c:v>0.0671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8-1A46-A742-6125FA1AFF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0.3491</c:v>
                </c:pt>
                <c:pt idx="2">
                  <c:v>0.3776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8-1A46-A742-6125FA1AFF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0.85</c:v>
                </c:pt>
                <c:pt idx="1">
                  <c:v>0.5917</c:v>
                </c:pt>
                <c:pt idx="2">
                  <c:v>0.533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8-1A46-A742-6125FA1AFF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0.009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3-A74F-B657-AD4A87CB5E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3-A74F-B657-AD4A87CB5E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0.1176</c:v>
                </c:pt>
                <c:pt idx="1">
                  <c:v>0.1982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3-A74F-B657-AD4A87CB5E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0.8824</c:v>
                </c:pt>
                <c:pt idx="1">
                  <c:v>0.7928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83-A74F-B657-AD4A87CB5E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0.0556</c:v>
                </c:pt>
                <c:pt idx="1">
                  <c:v>0.0214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A-3B4A-8990-021F3B4061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0.1111</c:v>
                </c:pt>
                <c:pt idx="1">
                  <c:v>0.0429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A-3B4A-8990-021F3B4061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0.2222</c:v>
                </c:pt>
                <c:pt idx="1">
                  <c:v>0.2714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A-3B4A-8990-021F3B4061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0.6111</c:v>
                </c:pt>
                <c:pt idx="1">
                  <c:v>0.6643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EA-3B4A-8990-021F3B4061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74572370809445"/>
          <c:y val="5.81628305901132E-2"/>
          <c:w val="0.41996476946847594"/>
          <c:h val="0.90900458384203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{{Kommun}}</c:v>
                </c:pt>
              </c:strCache>
            </c:strRef>
          </c:tx>
          <c:spPr>
            <a:solidFill>
              <a:srgbClr val="8CC4C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5-BA49-9BC7-D82F32BFEC2C}"/>
              </c:ext>
            </c:extLst>
          </c:dPt>
          <c:dPt>
            <c:idx val="1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5-BA49-9BC7-D82F32BFEC2C}"/>
              </c:ext>
            </c:extLst>
          </c:dPt>
          <c:dPt>
            <c:idx val="2"/>
            <c:invertIfNegative val="0"/>
            <c:bubble3D val="0"/>
            <c:spPr>
              <a:solidFill>
                <a:srgbClr val="8CC4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D5-BA49-9BC7-D82F32BFEC2C}"/>
              </c:ext>
            </c:extLst>
          </c:dPt>
          <c:dPt>
            <c:idx val="3"/>
            <c:invertIfNegative val="0"/>
            <c:bubble3D val="0"/>
            <c:spPr>
              <a:solidFill>
                <a:srgbClr val="8CC4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D5-AD4B-A2EB-6D7F42DAFB60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Danderyd</c:v>
                </c:pt>
                <c:pt idx="1">
                  <c:v>Ösbyskolan</c:v>
                </c:pt>
                <c:pt idx="2">
                  <c:v>Ösbyskolan, Freja</c:v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3.6695</c:v>
                </c:pt>
                <c:pt idx="1">
                  <c:v>3.8095</c:v>
                </c:pt>
                <c:pt idx="2">
                  <c:v>3.8095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D5-BA49-9BC7-D82F32BFEC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4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0.0556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F-2043-B7F3-9D8C6C622C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0.1667</c:v>
                </c:pt>
                <c:pt idx="1">
                  <c:v>0.1933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F-2043-B7F3-9D8C6C622C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0.1111</c:v>
                </c:pt>
                <c:pt idx="1">
                  <c:v>0.3067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F-2043-B7F3-9D8C6C622C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0.6667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F-2043-B7F3-9D8C6C622C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0.0174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7-B444-B876-1F576927C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0.0233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7-B444-B876-1F576927C2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7-B444-B876-1F576927C2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Ösbyskolan, 2021</c:v>
                </c:pt>
                <c:pt idx="1">
                  <c:v>Danderyd, 2021</c:v>
                </c:pt>
                <c:pt idx="2">
                  <c:v>Våga Visa, 2021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0.75</c:v>
                </c:pt>
                <c:pt idx="1">
                  <c:v>0.7733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7-B444-B876-1F576927C2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61784025247766E-2"/>
          <c:y val="6.385983903435441E-2"/>
          <c:w val="0.87894029531791384"/>
          <c:h val="0.767642457562085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{{Kommun}}</c:v>
                </c:pt>
              </c:strCache>
            </c:strRef>
          </c:tx>
          <c:spPr>
            <a:ln w="22225" cap="rnd">
              <a:solidFill>
                <a:srgbClr val="2AA8B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AA8B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2AA8B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2225" cap="rnd">
                <a:solidFill>
                  <a:srgbClr val="2AA8B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70-D543-82D8-39314D95D0C8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2AA8B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2225" cap="rnd">
                <a:solidFill>
                  <a:srgbClr val="2AA8B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70-D543-82D8-39314D95D0C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2AA8B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2225" cap="rnd">
                <a:solidFill>
                  <a:srgbClr val="2AA8B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70-D543-82D8-39314D95D0C8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3.9107</c:v>
                </c:pt>
                <c:pt idx="1">
                  <c:v>3.9</c:v>
                </c:pt>
                <c:pt idx="2">
                  <c:v>3.7037</c:v>
                </c:pt>
                <c:pt idx="3">
                  <c:v>3.8095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270-D543-82D8-39314D95D0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302768"/>
        <c:axId val="752388576"/>
      </c:lineChart>
      <c:catAx>
        <c:axId val="77830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bg1">
                <a:lumMod val="85000"/>
                <a:lumOff val="15000"/>
                <a:alpha val="30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4.5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0.037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6-1B48-AD50-31D3CF4136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6-1B48-AD50-31D3CF4136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0.1429</c:v>
                </c:pt>
                <c:pt idx="1">
                  <c:v>0.2593</c:v>
                </c:pt>
                <c:pt idx="2">
                  <c:v>0.12</c:v>
                </c:pt>
                <c:pt idx="3">
                  <c:v>0.1071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6-1B48-AD50-31D3CF4136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0.8095</c:v>
                </c:pt>
                <c:pt idx="1">
                  <c:v>0.7037</c:v>
                </c:pt>
                <c:pt idx="2">
                  <c:v>0.88</c:v>
                </c:pt>
                <c:pt idx="3">
                  <c:v>0.8929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6-1B48-AD50-31D3CF4136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6-1B48-AD50-31D3CF4136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0.037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6-1B48-AD50-31D3CF4136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</c:v>
                </c:pt>
                <c:pt idx="1">
                  <c:v>0.1481</c:v>
                </c:pt>
                <c:pt idx="2">
                  <c:v>0.08</c:v>
                </c:pt>
                <c:pt idx="3">
                  <c:v>0.0714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6-1B48-AD50-31D3CF4136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0.9524</c:v>
                </c:pt>
                <c:pt idx="1">
                  <c:v>0.8148</c:v>
                </c:pt>
                <c:pt idx="2">
                  <c:v>0.92</c:v>
                </c:pt>
                <c:pt idx="3">
                  <c:v>0.9286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6-1B48-AD50-31D3CF4136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61784025247766E-2"/>
          <c:y val="0.15928384428746467"/>
          <c:w val="0.87894029531791384"/>
          <c:h val="0.672217930107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rgbClr val="2AA8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6-0444-8FBE-BC623F2F94AE}"/>
              </c:ext>
            </c:extLst>
          </c:dPt>
          <c:dPt>
            <c:idx val="1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6-0444-8FBE-BC623F2F94A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Flicka</c:v>
                </c:pt>
                <c:pt idx="1">
                  <c:v>Pojke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3.95</c:v>
                </c:pt>
                <c:pt idx="1">
                  <c:v>3.8889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D6-0444-8FBE-BC623F2F94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778302768"/>
        <c:axId val="752388576"/>
      </c:barChart>
      <c:catAx>
        <c:axId val="77830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bg1">
                <a:lumMod val="85000"/>
                <a:lumOff val="15000"/>
                <a:alpha val="30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4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D-0B46-8D12-ABB712A216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D-0B46-8D12-ABB712A216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  <c:pt idx="3">
                  <c:v>0.0714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8D-0B46-8D12-ABB712A216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0.9524</c:v>
                </c:pt>
                <c:pt idx="1">
                  <c:v>1.0</c:v>
                </c:pt>
                <c:pt idx="2">
                  <c:v>1.0</c:v>
                </c:pt>
                <c:pt idx="3">
                  <c:v>0.9286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8D-0B46-8D12-ABB712A216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6-FD4A-9EA3-A62AE8B850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  <c:pt idx="3">
                  <c:v>0.0714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6-FD4A-9EA3-A62AE8B850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0.32</c:v>
                </c:pt>
                <c:pt idx="2">
                  <c:v>0.24</c:v>
                </c:pt>
                <c:pt idx="3">
                  <c:v>0.2857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D6-FD4A-9EA3-A62AE8B850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0.75</c:v>
                </c:pt>
                <c:pt idx="1">
                  <c:v>0.68</c:v>
                </c:pt>
                <c:pt idx="2">
                  <c:v>0.76</c:v>
                </c:pt>
                <c:pt idx="3">
                  <c:v>0.6429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6-FD4A-9EA3-A62AE8B850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A-DA40-A253-E1DE8D78F5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</c:v>
                </c:pt>
                <c:pt idx="1">
                  <c:v>0.08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A-DA40-A253-E1DE8D78F5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0.05</c:v>
                </c:pt>
                <c:pt idx="1">
                  <c:v>0.24</c:v>
                </c:pt>
                <c:pt idx="2">
                  <c:v>0.16</c:v>
                </c:pt>
                <c:pt idx="3">
                  <c:v>0.2222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A-DA40-A253-E1DE8D78F5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</c:v>
                </c:pt>
                <c:pt idx="1">
                  <c:v>0.68</c:v>
                </c:pt>
                <c:pt idx="2">
                  <c:v>0.84</c:v>
                </c:pt>
                <c:pt idx="3">
                  <c:v>0.7407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A-DA40-A253-E1DE8D78F5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4-4B4D-8D4B-9BBA42A011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0.0526</c:v>
                </c:pt>
                <c:pt idx="1">
                  <c:v>0.0769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4-4B4D-8D4B-9BBA42A011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0.2105</c:v>
                </c:pt>
                <c:pt idx="1">
                  <c:v>0.2308</c:v>
                </c:pt>
                <c:pt idx="2">
                  <c:v>0.2</c:v>
                </c:pt>
                <c:pt idx="3">
                  <c:v>0.1786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4-4B4D-8D4B-9BBA42A011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0.7368</c:v>
                </c:pt>
                <c:pt idx="1">
                  <c:v>0.6923</c:v>
                </c:pt>
                <c:pt idx="2">
                  <c:v>0.8</c:v>
                </c:pt>
                <c:pt idx="3">
                  <c:v>0.8214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04-4B4D-8D4B-9BBA42A011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0.0556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1-BC42-93F4-3F2C8E901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0.04</c:v>
                </c:pt>
                <c:pt idx="3">
                  <c:v>0.037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1-BC42-93F4-3F2C8E901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0.1111</c:v>
                </c:pt>
                <c:pt idx="1">
                  <c:v>0.12</c:v>
                </c:pt>
                <c:pt idx="2">
                  <c:v>0.16</c:v>
                </c:pt>
                <c:pt idx="3">
                  <c:v>0.1852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31-BC42-93F4-3F2C8E901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0.8333</c:v>
                </c:pt>
                <c:pt idx="1">
                  <c:v>0.68</c:v>
                </c:pt>
                <c:pt idx="2">
                  <c:v>0.8</c:v>
                </c:pt>
                <c:pt idx="3">
                  <c:v>0.7778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31-BC42-93F4-3F2C8E901A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0.0526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4-6944-9936-26CAEC3CE0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0.0526</c:v>
                </c:pt>
                <c:pt idx="1">
                  <c:v>0.1304</c:v>
                </c:pt>
                <c:pt idx="2">
                  <c:v>0.08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4-6944-9936-26CAEC3CE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0.1579</c:v>
                </c:pt>
                <c:pt idx="1">
                  <c:v>0.2609</c:v>
                </c:pt>
                <c:pt idx="2">
                  <c:v>0.12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4-6944-9936-26CAEC3CE0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0.7368</c:v>
                </c:pt>
                <c:pt idx="1">
                  <c:v>0.6087</c:v>
                </c:pt>
                <c:pt idx="2">
                  <c:v>0.8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84-6944-9936-26CAEC3CE0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0.1111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B-3140-AA71-B00B0A7236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0.3333</c:v>
                </c:pt>
                <c:pt idx="1">
                  <c:v>0.1111</c:v>
                </c:pt>
                <c:pt idx="2">
                  <c:v>0.125</c:v>
                </c:pt>
                <c:pt idx="3">
                  <c:v>0.1071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B-3140-AA71-B00B0A7236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0.2381</c:v>
                </c:pt>
                <c:pt idx="1">
                  <c:v>0.3333</c:v>
                </c:pt>
                <c:pt idx="2">
                  <c:v>0.0833</c:v>
                </c:pt>
                <c:pt idx="3">
                  <c:v>0.3571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B-3140-AA71-B00B0A7236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0.4286</c:v>
                </c:pt>
                <c:pt idx="1">
                  <c:v>0.4444</c:v>
                </c:pt>
                <c:pt idx="2">
                  <c:v>0.7917</c:v>
                </c:pt>
                <c:pt idx="3">
                  <c:v>0.5357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DB-3140-AA71-B00B0A7236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0.0714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B-0640-955E-B40242971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0.1429</c:v>
                </c:pt>
                <c:pt idx="1">
                  <c:v>0.1667</c:v>
                </c:pt>
                <c:pt idx="2">
                  <c:v>0.05</c:v>
                </c:pt>
                <c:pt idx="3">
                  <c:v>0.1176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B-0640-955E-B40242971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0.2857</c:v>
                </c:pt>
                <c:pt idx="1">
                  <c:v>0.1667</c:v>
                </c:pt>
                <c:pt idx="2">
                  <c:v>0.2</c:v>
                </c:pt>
                <c:pt idx="3">
                  <c:v>0.3529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7B-0640-955E-B40242971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0.5</c:v>
                </c:pt>
                <c:pt idx="1">
                  <c:v>0.6667</c:v>
                </c:pt>
                <c:pt idx="2">
                  <c:v>0.75</c:v>
                </c:pt>
                <c:pt idx="3">
                  <c:v>0.5294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7B-0640-955E-B40242971B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0.0385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3847-9102-08815E68B7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0.0385</c:v>
                </c:pt>
                <c:pt idx="2">
                  <c:v>0.0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7-3847-9102-08815E68B7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0.1429</c:v>
                </c:pt>
                <c:pt idx="1">
                  <c:v>0.1538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7-3847-9102-08815E68B7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0.8571</c:v>
                </c:pt>
                <c:pt idx="1">
                  <c:v>0.7692</c:v>
                </c:pt>
                <c:pt idx="2">
                  <c:v>0.8</c:v>
                </c:pt>
                <c:pt idx="3">
                  <c:v>0.7143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7-3847-9102-08815E68B7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0.0741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A-F74F-81E0-14C2E7AA2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</c:v>
                </c:pt>
                <c:pt idx="1">
                  <c:v>0.1111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A-F74F-81E0-14C2E7AA2F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</c:v>
                </c:pt>
                <c:pt idx="1">
                  <c:v>0.2222</c:v>
                </c:pt>
                <c:pt idx="2">
                  <c:v>0.2</c:v>
                </c:pt>
                <c:pt idx="3">
                  <c:v>0.2222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1A-F74F-81E0-14C2E7AA2F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0.85</c:v>
                </c:pt>
                <c:pt idx="1">
                  <c:v>0.5926</c:v>
                </c:pt>
                <c:pt idx="2">
                  <c:v>0.8</c:v>
                </c:pt>
                <c:pt idx="3">
                  <c:v>0.7778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1A-F74F-81E0-14C2E7AA2F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785941818413"/>
          <c:y val="5.81628305901132E-2"/>
          <c:w val="0.44448421992497744"/>
          <c:h val="0.8760096802370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C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B7-8946-99C7-0AFAA3A00794}"/>
              </c:ext>
            </c:extLst>
          </c:dPt>
          <c:dPt>
            <c:idx val="1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B7-8946-99C7-0AFAA3A00794}"/>
              </c:ext>
            </c:extLst>
          </c:dPt>
          <c:dPt>
            <c:idx val="2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B7-8946-99C7-0AFAA3A00794}"/>
              </c:ext>
            </c:extLst>
          </c:dPt>
          <c:dPt>
            <c:idx val="11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5234-2140-9557-C2B8AD9F4B31}"/>
              </c:ext>
            </c:extLst>
          </c:dPt>
          <c:dPt>
            <c:idx val="14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B7-8946-99C7-0AFAA3A00794}"/>
              </c:ext>
            </c:extLst>
          </c:dPt>
          <c:dPt>
            <c:idx val="15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B7-8946-99C7-0AFAA3A00794}"/>
              </c:ext>
            </c:extLst>
          </c:dPt>
          <c:dPt>
            <c:idx val="16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B7-8946-99C7-0AFAA3A00794}"/>
              </c:ext>
            </c:extLst>
          </c:dPt>
          <c:dPt>
            <c:idx val="17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B7-8946-99C7-0AFAA3A00794}"/>
              </c:ext>
            </c:extLst>
          </c:dPt>
          <c:dPt>
            <c:idx val="18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6B7-8946-99C7-0AFAA3A00794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Jag är nöjd med verksamheten i mitt barns skola</c:v>
                </c:pt>
                <c:pt idx="1">
                  <c:v>Jag kan rekommendera mitt barns skola</c:v>
                </c:pt>
                <c:pt idx="2">
                  <c:v>Mitt barn går på den skola som jag vill</c:v>
                </c:pt>
                <c:pt idx="3">
                  <c:v> </c:v>
                </c:pt>
                <c:pt idx="4">
                  <c:v>Skolarbetet är stimulerande för mitt barn</c:v>
                </c:pt>
                <c:pt idx="5">
                  <c:v>Lärarna är bra på att väcka mitt barns intresse för skolarbete</c:v>
                </c:pt>
                <c:pt idx="6">
                  <c:v>Lärarna är engagerade i mitt barns utveckling</c:v>
                </c:pt>
                <c:pt idx="7">
                  <c:v>Mitt barn får det stöd och den hjälp som behövs</c:v>
                </c:pt>
                <c:pt idx="8">
                  <c:v>Mitt barn får utmaningar i skolarbetet</c:v>
                </c:pt>
                <c:pt idx="9">
                  <c:v>Jag får tydlig information om hur mitt barn utvecklas</c:v>
                </c:pt>
                <c:pt idx="10">
                  <c:v> </c:v>
                </c:pt>
                <c:pt idx="11">
                  <c:v>Mitt barn är med och planerar sitt eget skolarbete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3.7619</c:v>
                </c:pt>
                <c:pt idx="1">
                  <c:v>3.8571</c:v>
                </c:pt>
                <c:pt idx="2">
                  <c:v>3.9524</c:v>
                </c:pt>
                <c:pt idx="4">
                  <c:v>3.7</c:v>
                </c:pt>
                <c:pt idx="5">
                  <c:v>3.85</c:v>
                </c:pt>
                <c:pt idx="6">
                  <c:v>3.6842</c:v>
                </c:pt>
                <c:pt idx="7">
                  <c:v>3.7222</c:v>
                </c:pt>
                <c:pt idx="8">
                  <c:v>3.5789</c:v>
                </c:pt>
                <c:pt idx="9">
                  <c:v>3.0952</c:v>
                </c:pt>
                <c:pt idx="11">
                  <c:v>3.2143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B7-8946-99C7-0AFAA3A007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AA8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6B7-8946-99C7-0AFAA3A00794}"/>
              </c:ext>
            </c:extLst>
          </c:dPt>
          <c:dPt>
            <c:idx val="1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6B7-8946-99C7-0AFAA3A00794}"/>
              </c:ext>
            </c:extLst>
          </c:dPt>
          <c:dPt>
            <c:idx val="2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6B7-8946-99C7-0AFAA3A00794}"/>
              </c:ext>
            </c:extLst>
          </c:dPt>
          <c:dPt>
            <c:idx val="11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5234-2140-9557-C2B8AD9F4B31}"/>
              </c:ext>
            </c:extLst>
          </c:dPt>
          <c:dPt>
            <c:idx val="14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6B7-8946-99C7-0AFAA3A00794}"/>
              </c:ext>
            </c:extLst>
          </c:dPt>
          <c:dPt>
            <c:idx val="15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6B7-8946-99C7-0AFAA3A00794}"/>
              </c:ext>
            </c:extLst>
          </c:dPt>
          <c:dPt>
            <c:idx val="16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6B7-8946-99C7-0AFAA3A00794}"/>
              </c:ext>
            </c:extLst>
          </c:dPt>
          <c:dPt>
            <c:idx val="17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6B7-8946-99C7-0AFAA3A00794}"/>
              </c:ext>
            </c:extLst>
          </c:dPt>
          <c:dPt>
            <c:idx val="18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6B7-8946-99C7-0AFAA3A00794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Jag är nöjd med verksamheten i mitt barns skola</c:v>
                </c:pt>
                <c:pt idx="1">
                  <c:v>Jag kan rekommendera mitt barns skola</c:v>
                </c:pt>
                <c:pt idx="2">
                  <c:v>Mitt barn går på den skola som jag vill</c:v>
                </c:pt>
                <c:pt idx="3">
                  <c:v> </c:v>
                </c:pt>
                <c:pt idx="4">
                  <c:v>Skolarbetet är stimulerande för mitt barn</c:v>
                </c:pt>
                <c:pt idx="5">
                  <c:v>Lärarna är bra på att väcka mitt barns intresse för skolarbete</c:v>
                </c:pt>
                <c:pt idx="6">
                  <c:v>Lärarna är engagerade i mitt barns utveckling</c:v>
                </c:pt>
                <c:pt idx="7">
                  <c:v>Mitt barn får det stöd och den hjälp som behövs</c:v>
                </c:pt>
                <c:pt idx="8">
                  <c:v>Mitt barn får utmaningar i skolarbetet</c:v>
                </c:pt>
                <c:pt idx="9">
                  <c:v>Jag får tydlig information om hur mitt barn utvecklas</c:v>
                </c:pt>
                <c:pt idx="10">
                  <c:v> </c:v>
                </c:pt>
                <c:pt idx="11">
                  <c:v>Mitt barn är med och planerar sitt eget skolarbete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3.6296</c:v>
                </c:pt>
                <c:pt idx="1">
                  <c:v>3.7778</c:v>
                </c:pt>
                <c:pt idx="2">
                  <c:v>4.0</c:v>
                </c:pt>
                <c:pt idx="4">
                  <c:v>3.68</c:v>
                </c:pt>
                <c:pt idx="5">
                  <c:v>3.6</c:v>
                </c:pt>
                <c:pt idx="6">
                  <c:v>3.6154</c:v>
                </c:pt>
                <c:pt idx="7">
                  <c:v>3.48</c:v>
                </c:pt>
                <c:pt idx="8">
                  <c:v>3.4783</c:v>
                </c:pt>
                <c:pt idx="9">
                  <c:v>3.1111</c:v>
                </c:pt>
                <c:pt idx="1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6B7-8946-99C7-0AFAA3A007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DC5C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6B7-8946-99C7-0AFAA3A00794}"/>
              </c:ext>
            </c:extLst>
          </c:dPt>
          <c:dPt>
            <c:idx val="1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6B7-8946-99C7-0AFAA3A00794}"/>
              </c:ext>
            </c:extLst>
          </c:dPt>
          <c:dPt>
            <c:idx val="2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6B7-8946-99C7-0AFAA3A00794}"/>
              </c:ext>
            </c:extLst>
          </c:dPt>
          <c:dPt>
            <c:idx val="11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5234-2140-9557-C2B8AD9F4B31}"/>
              </c:ext>
            </c:extLst>
          </c:dPt>
          <c:dPt>
            <c:idx val="14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6B7-8946-99C7-0AFAA3A00794}"/>
              </c:ext>
            </c:extLst>
          </c:dPt>
          <c:dPt>
            <c:idx val="15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6B7-8946-99C7-0AFAA3A00794}"/>
              </c:ext>
            </c:extLst>
          </c:dPt>
          <c:dPt>
            <c:idx val="16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6B7-8946-99C7-0AFAA3A00794}"/>
              </c:ext>
            </c:extLst>
          </c:dPt>
          <c:dPt>
            <c:idx val="17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6B7-8946-99C7-0AFAA3A00794}"/>
              </c:ext>
            </c:extLst>
          </c:dPt>
          <c:dPt>
            <c:idx val="18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6B7-8946-99C7-0AFAA3A00794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Jag är nöjd med verksamheten i mitt barns skola</c:v>
                </c:pt>
                <c:pt idx="1">
                  <c:v>Jag kan rekommendera mitt barns skola</c:v>
                </c:pt>
                <c:pt idx="2">
                  <c:v>Mitt barn går på den skola som jag vill</c:v>
                </c:pt>
                <c:pt idx="3">
                  <c:v> </c:v>
                </c:pt>
                <c:pt idx="4">
                  <c:v>Skolarbetet är stimulerande för mitt barn</c:v>
                </c:pt>
                <c:pt idx="5">
                  <c:v>Lärarna är bra på att väcka mitt barns intresse för skolarbete</c:v>
                </c:pt>
                <c:pt idx="6">
                  <c:v>Lärarna är engagerade i mitt barns utveckling</c:v>
                </c:pt>
                <c:pt idx="7">
                  <c:v>Mitt barn får det stöd och den hjälp som behövs</c:v>
                </c:pt>
                <c:pt idx="8">
                  <c:v>Mitt barn får utmaningar i skolarbetet</c:v>
                </c:pt>
                <c:pt idx="9">
                  <c:v>Jag får tydlig information om hur mitt barn utvecklas</c:v>
                </c:pt>
                <c:pt idx="10">
                  <c:v> </c:v>
                </c:pt>
                <c:pt idx="11">
                  <c:v>Mitt barn är med och planerar sitt eget skolarbete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3.88</c:v>
                </c:pt>
                <c:pt idx="1">
                  <c:v>3.92</c:v>
                </c:pt>
                <c:pt idx="2">
                  <c:v>4.0</c:v>
                </c:pt>
                <c:pt idx="4">
                  <c:v>3.76</c:v>
                </c:pt>
                <c:pt idx="5">
                  <c:v>3.84</c:v>
                </c:pt>
                <c:pt idx="6">
                  <c:v>3.8</c:v>
                </c:pt>
                <c:pt idx="7">
                  <c:v>3.76</c:v>
                </c:pt>
                <c:pt idx="8">
                  <c:v>3.72</c:v>
                </c:pt>
                <c:pt idx="9">
                  <c:v>3.6667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46B7-8946-99C7-0AFAA3A007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E4E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46B7-8946-99C7-0AFAA3A00794}"/>
              </c:ext>
            </c:extLst>
          </c:dPt>
          <c:dPt>
            <c:idx val="1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46B7-8946-99C7-0AFAA3A00794}"/>
              </c:ext>
            </c:extLst>
          </c:dPt>
          <c:dPt>
            <c:idx val="2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46B7-8946-99C7-0AFAA3A00794}"/>
              </c:ext>
            </c:extLst>
          </c:dPt>
          <c:dPt>
            <c:idx val="11"/>
            <c:invertIfNegative val="0"/>
            <c:bubble3D val="0"/>
            <c:spPr>
              <a:solidFill>
                <a:srgbClr val="D4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5234-2140-9557-C2B8AD9F4B31}"/>
              </c:ext>
            </c:extLst>
          </c:dPt>
          <c:dPt>
            <c:idx val="14"/>
            <c:invertIfNegative val="0"/>
            <c:bubble3D val="0"/>
            <c:spPr>
              <a:solidFill>
                <a:srgbClr val="D5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46B7-8946-99C7-0AFAA3A00794}"/>
              </c:ext>
            </c:extLst>
          </c:dPt>
          <c:dPt>
            <c:idx val="15"/>
            <c:invertIfNegative val="0"/>
            <c:bubble3D val="0"/>
            <c:spPr>
              <a:solidFill>
                <a:srgbClr val="D5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46B7-8946-99C7-0AFAA3A00794}"/>
              </c:ext>
            </c:extLst>
          </c:dPt>
          <c:dPt>
            <c:idx val="16"/>
            <c:invertIfNegative val="0"/>
            <c:bubble3D val="0"/>
            <c:spPr>
              <a:solidFill>
                <a:srgbClr val="D5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46B7-8946-99C7-0AFAA3A00794}"/>
              </c:ext>
            </c:extLst>
          </c:dPt>
          <c:dPt>
            <c:idx val="17"/>
            <c:invertIfNegative val="0"/>
            <c:bubble3D val="0"/>
            <c:spPr>
              <a:solidFill>
                <a:srgbClr val="D5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46B7-8946-99C7-0AFAA3A00794}"/>
              </c:ext>
            </c:extLst>
          </c:dPt>
          <c:dPt>
            <c:idx val="18"/>
            <c:invertIfNegative val="0"/>
            <c:bubble3D val="0"/>
            <c:spPr>
              <a:solidFill>
                <a:srgbClr val="D5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46B7-8946-99C7-0AFAA3A00794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Jag är nöjd med verksamheten i mitt barns skola</c:v>
                </c:pt>
                <c:pt idx="1">
                  <c:v>Jag kan rekommendera mitt barns skola</c:v>
                </c:pt>
                <c:pt idx="2">
                  <c:v>Mitt barn går på den skola som jag vill</c:v>
                </c:pt>
                <c:pt idx="3">
                  <c:v> </c:v>
                </c:pt>
                <c:pt idx="4">
                  <c:v>Skolarbetet är stimulerande för mitt barn</c:v>
                </c:pt>
                <c:pt idx="5">
                  <c:v>Lärarna är bra på att väcka mitt barns intresse för skolarbete</c:v>
                </c:pt>
                <c:pt idx="6">
                  <c:v>Lärarna är engagerade i mitt barns utveckling</c:v>
                </c:pt>
                <c:pt idx="7">
                  <c:v>Mitt barn får det stöd och den hjälp som behövs</c:v>
                </c:pt>
                <c:pt idx="8">
                  <c:v>Mitt barn får utmaningar i skolarbetet</c:v>
                </c:pt>
                <c:pt idx="9">
                  <c:v>Jag får tydlig information om hur mitt barn utvecklas</c:v>
                </c:pt>
                <c:pt idx="10">
                  <c:v> </c:v>
                </c:pt>
                <c:pt idx="11">
                  <c:v>Mitt barn är med och planerar sitt eget skolarbete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3.8929</c:v>
                </c:pt>
                <c:pt idx="1">
                  <c:v>3.9286</c:v>
                </c:pt>
                <c:pt idx="2">
                  <c:v>3.9286</c:v>
                </c:pt>
                <c:pt idx="4">
                  <c:v>3.5714</c:v>
                </c:pt>
                <c:pt idx="5">
                  <c:v>3.6667</c:v>
                </c:pt>
                <c:pt idx="6">
                  <c:v>3.8214</c:v>
                </c:pt>
                <c:pt idx="7">
                  <c:v>3.7407</c:v>
                </c:pt>
                <c:pt idx="8">
                  <c:v>3.68</c:v>
                </c:pt>
                <c:pt idx="9">
                  <c:v>3.4286</c:v>
                </c:pt>
                <c:pt idx="11">
                  <c:v>3.4118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46B7-8946-99C7-0AFAA3A007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4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0.0526</c:v>
                </c:pt>
                <c:pt idx="1">
                  <c:v>0.0417</c:v>
                </c:pt>
                <c:pt idx="2">
                  <c:v>0.04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7-7F44-A004-CD3B72BBAE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0.0833</c:v>
                </c:pt>
                <c:pt idx="2">
                  <c:v>0.0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7-7F44-A004-CD3B72BBAE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0.1053</c:v>
                </c:pt>
                <c:pt idx="1">
                  <c:v>0.2083</c:v>
                </c:pt>
                <c:pt idx="2">
                  <c:v>0.12</c:v>
                </c:pt>
                <c:pt idx="3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57-7F44-A004-CD3B72BBAE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0.8421</c:v>
                </c:pt>
                <c:pt idx="1">
                  <c:v>0.6667</c:v>
                </c:pt>
                <c:pt idx="2">
                  <c:v>0.84</c:v>
                </c:pt>
                <c:pt idx="3">
                  <c:v>0.8214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57-7F44-A004-CD3B72BBAE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D-184D-9838-2EC17AB605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0.037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D-184D-9838-2EC17AB605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0.1905</c:v>
                </c:pt>
                <c:pt idx="1">
                  <c:v>0.1481</c:v>
                </c:pt>
                <c:pt idx="2">
                  <c:v>0.12</c:v>
                </c:pt>
                <c:pt idx="3">
                  <c:v>0.2857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8D-184D-9838-2EC17AB605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0.8095</c:v>
                </c:pt>
                <c:pt idx="1">
                  <c:v>0.8148</c:v>
                </c:pt>
                <c:pt idx="2">
                  <c:v>0.88</c:v>
                </c:pt>
                <c:pt idx="3">
                  <c:v>0.7143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8D-184D-9838-2EC17AB605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C-2B45-A4DC-7875F0FDA0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0.0476</c:v>
                </c:pt>
                <c:pt idx="1">
                  <c:v>0.1154</c:v>
                </c:pt>
                <c:pt idx="2">
                  <c:v>0.04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C-2B45-A4DC-7875F0FDA0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0.1429</c:v>
                </c:pt>
                <c:pt idx="1">
                  <c:v>0.1538</c:v>
                </c:pt>
                <c:pt idx="2">
                  <c:v>0.08</c:v>
                </c:pt>
                <c:pt idx="3">
                  <c:v>0.1071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C-2B45-A4DC-7875F0FDA0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0.7619</c:v>
                </c:pt>
                <c:pt idx="1">
                  <c:v>0.7308</c:v>
                </c:pt>
                <c:pt idx="2">
                  <c:v>0.88</c:v>
                </c:pt>
                <c:pt idx="3">
                  <c:v>0.8571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C-2B45-A4DC-7875F0FDA0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0-0C4C-ACA7-F2FE3EB02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0.04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0-0C4C-ACA7-F2FE3EB026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</c:v>
                </c:pt>
                <c:pt idx="1">
                  <c:v>0.1923</c:v>
                </c:pt>
                <c:pt idx="2">
                  <c:v>0.12</c:v>
                </c:pt>
                <c:pt idx="3">
                  <c:v>0.2143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30-0C4C-ACA7-F2FE3EB026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0.85</c:v>
                </c:pt>
                <c:pt idx="1">
                  <c:v>0.8077</c:v>
                </c:pt>
                <c:pt idx="2">
                  <c:v>0.84</c:v>
                </c:pt>
                <c:pt idx="3">
                  <c:v>0.7857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30-0C4C-ACA7-F2FE3EB026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0.0476</c:v>
                </c:pt>
                <c:pt idx="1">
                  <c:v>0.087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C-FE43-B5A3-89B3995016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0.0952</c:v>
                </c:pt>
                <c:pt idx="1">
                  <c:v>0.087</c:v>
                </c:pt>
                <c:pt idx="2">
                  <c:v>0.04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C-FE43-B5A3-89B3995016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0.1905</c:v>
                </c:pt>
                <c:pt idx="1">
                  <c:v>0.1304</c:v>
                </c:pt>
                <c:pt idx="2">
                  <c:v>0.24</c:v>
                </c:pt>
                <c:pt idx="3">
                  <c:v>0.3214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C-FE43-B5A3-89B3995016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0.6667</c:v>
                </c:pt>
                <c:pt idx="1">
                  <c:v>0.6957</c:v>
                </c:pt>
                <c:pt idx="2">
                  <c:v>0.72</c:v>
                </c:pt>
                <c:pt idx="3">
                  <c:v>0.6429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C-FE43-B5A3-89B3995016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8-BC46-B0FF-F8E5447E01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0.0476</c:v>
                </c:pt>
                <c:pt idx="1">
                  <c:v>0.0385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8-BC46-B0FF-F8E5447E01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0.1429</c:v>
                </c:pt>
                <c:pt idx="1">
                  <c:v>0.1538</c:v>
                </c:pt>
                <c:pt idx="2">
                  <c:v>0.125</c:v>
                </c:pt>
                <c:pt idx="3">
                  <c:v>0.1071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D8-BC46-B0FF-F8E5447E01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0.7619</c:v>
                </c:pt>
                <c:pt idx="1">
                  <c:v>0.8077</c:v>
                </c:pt>
                <c:pt idx="2">
                  <c:v>0.875</c:v>
                </c:pt>
                <c:pt idx="3">
                  <c:v>0.8929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D8-BC46-B0FF-F8E5447E01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0.0476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B-2E48-BD07-A4D0FB135D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0.0741</c:v>
                </c:pt>
                <c:pt idx="2">
                  <c:v>0.04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B-2E48-BD07-A4D0FB135D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0.1429</c:v>
                </c:pt>
                <c:pt idx="1">
                  <c:v>0.1111</c:v>
                </c:pt>
                <c:pt idx="2">
                  <c:v>0.16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B-2E48-BD07-A4D0FB135D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0.8095</c:v>
                </c:pt>
                <c:pt idx="1">
                  <c:v>0.8148</c:v>
                </c:pt>
                <c:pt idx="2">
                  <c:v>0.8</c:v>
                </c:pt>
                <c:pt idx="3">
                  <c:v>0.9643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0B-2E48-BD07-A4D0FB135D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A-DE42-B058-54704342BB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0.0385</c:v>
                </c:pt>
                <c:pt idx="2">
                  <c:v>0.0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A-DE42-B058-54704342BB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0.0556</c:v>
                </c:pt>
                <c:pt idx="1">
                  <c:v>0.1923</c:v>
                </c:pt>
                <c:pt idx="2">
                  <c:v>0.0417</c:v>
                </c:pt>
                <c:pt idx="3">
                  <c:v>0.1786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8A-DE42-B058-54704342BB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0.9444</c:v>
                </c:pt>
                <c:pt idx="1">
                  <c:v>0.7692</c:v>
                </c:pt>
                <c:pt idx="2">
                  <c:v>0.9583</c:v>
                </c:pt>
                <c:pt idx="3">
                  <c:v>0.7857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8A-DE42-B058-54704342BB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F-0D4C-958A-E58F417FC2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F-0D4C-958A-E58F417FC2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0.1667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3F-0D4C-958A-E58F417FC2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0.8333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3F-0D4C-958A-E58F417FC2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B-704A-B7EC-F7242831A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B-704A-B7EC-F7242831A9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0.2778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B-704A-B7EC-F7242831A9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0.7222</c:v>
                </c:pt>
                <c:pt idx="1">
                  <c:v>0.7917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6B-704A-B7EC-F7242831A9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785941818413"/>
          <c:y val="5.81628305901132E-2"/>
          <c:w val="0.44448421992497744"/>
          <c:h val="0.8760096802370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841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B-4F48-A729-5E310262888C}"/>
              </c:ext>
            </c:extLst>
          </c:dPt>
          <c:dPt>
            <c:idx val="1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B-4F48-A729-5E310262888C}"/>
              </c:ext>
            </c:extLst>
          </c:dPt>
          <c:dPt>
            <c:idx val="2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2B-4F48-A729-5E310262888C}"/>
              </c:ext>
            </c:extLst>
          </c:dPt>
          <c:dPt>
            <c:idx val="3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2B-4F48-A729-5E310262888C}"/>
              </c:ext>
            </c:extLst>
          </c:dPt>
          <c:dPt>
            <c:idx val="4"/>
            <c:invertIfNegative val="0"/>
            <c:bubble3D val="0"/>
            <c:spPr>
              <a:solidFill>
                <a:srgbClr val="C841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2B-4F48-A729-5E310262888C}"/>
              </c:ext>
            </c:extLst>
          </c:dPt>
          <c:dPt>
            <c:idx val="5"/>
            <c:invertIfNegative val="0"/>
            <c:bubble3D val="0"/>
            <c:spPr>
              <a:solidFill>
                <a:srgbClr val="13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2B-4F48-A729-5E310262888C}"/>
              </c:ext>
            </c:extLst>
          </c:dPt>
          <c:dPt>
            <c:idx val="6"/>
            <c:invertIfNegative val="0"/>
            <c:bubble3D val="0"/>
            <c:spPr>
              <a:solidFill>
                <a:srgbClr val="138C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2B-4F48-A729-5E310262888C}"/>
              </c:ext>
            </c:extLst>
          </c:dPt>
          <c:dPt>
            <c:idx val="8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B94C-AD42-87EC-2C9476B151ED}"/>
              </c:ext>
            </c:extLst>
          </c:dPt>
          <c:dPt>
            <c:idx val="9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B94C-AD42-87EC-2C9476B151ED}"/>
              </c:ext>
            </c:extLst>
          </c:dPt>
          <c:dPt>
            <c:idx val="10"/>
            <c:invertIfNegative val="0"/>
            <c:bubble3D val="0"/>
            <c:spPr>
              <a:solidFill>
                <a:srgbClr val="309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B94C-AD42-87EC-2C9476B151E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Mitt barn är tryggt i skolan</c:v>
                </c:pt>
                <c:pt idx="1">
                  <c:v>Mitt barn har en god arbetsmiljö</c:v>
                </c:pt>
                <c:pt idx="2">
                  <c:v>Skolan arbetar medvetet mot kränkande handlingar som t ex mobbning</c:v>
                </c:pt>
                <c:pt idx="3">
                  <c:v>Mitt barn trivs i skolan</c:v>
                </c:pt>
                <c:pt idx="4">
                  <c:v> </c:v>
                </c:pt>
                <c:pt idx="5">
                  <c:v>Jag har förtroende för rektor</c:v>
                </c:pt>
                <c:pt idx="6">
                  <c:v>Mitt barn har kompetenta lärare</c:v>
                </c:pt>
                <c:pt idx="7">
                  <c:v> </c:v>
                </c:pt>
                <c:pt idx="8">
                  <c:v>Skolan ger mig möjlighet att vara med och diskutera hur mitt barn stöds på bästa sätt</c:v>
                </c:pt>
                <c:pt idx="9">
                  <c:v>Skolan har informerat om läroplanen och annat som styr skolan</c:v>
                </c:pt>
                <c:pt idx="10">
                  <c:v>Jag vet vem på skolan jag ska vända mig till med olika frågor eller problem</c:v>
                </c:pt>
                <c:pt idx="11">
                  <c:v> </c:v>
                </c:pt>
                <c:pt idx="12">
                  <c:v>Personalen på mitt barns fritidshem är kompetent</c:v>
                </c:pt>
                <c:pt idx="13">
                  <c:v>Fritidshemmets verksamhet är stimulerande för mitt barns sociala utveckling</c:v>
                </c:pt>
                <c:pt idx="14">
                  <c:v>Fritidshemmets verksamhet är stimulerande och utvecklande för mitt barns lärande</c:v>
                </c:pt>
                <c:pt idx="15">
                  <c:v>Jag får information från fritidshemmet om mitt barns utveckling</c:v>
                </c:pt>
                <c:pt idx="16">
                  <c:v>Jag är nöjd med verksamheten på mitt barns fritidshem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3.8571</c:v>
                </c:pt>
                <c:pt idx="1">
                  <c:v>3.8</c:v>
                </c:pt>
                <c:pt idx="2">
                  <c:v>3.7368</c:v>
                </c:pt>
                <c:pt idx="3">
                  <c:v>3.8095</c:v>
                </c:pt>
                <c:pt idx="5">
                  <c:v>3.619</c:v>
                </c:pt>
                <c:pt idx="6">
                  <c:v>3.75</c:v>
                </c:pt>
                <c:pt idx="8">
                  <c:v>3.4762</c:v>
                </c:pt>
                <c:pt idx="9">
                  <c:v>3.619</c:v>
                </c:pt>
                <c:pt idx="10">
                  <c:v>3.7143</c:v>
                </c:pt>
                <c:pt idx="12">
                  <c:v>3.9444</c:v>
                </c:pt>
                <c:pt idx="13">
                  <c:v>3.8333</c:v>
                </c:pt>
                <c:pt idx="14">
                  <c:v>3.7222</c:v>
                </c:pt>
                <c:pt idx="15">
                  <c:v>3.05</c:v>
                </c:pt>
                <c:pt idx="1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2B-4F48-A729-5E31026288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A58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52B-4F48-A729-5E310262888C}"/>
              </c:ext>
            </c:extLst>
          </c:dPt>
          <c:dPt>
            <c:idx val="1"/>
            <c:invertIfNegative val="0"/>
            <c:bubble3D val="0"/>
            <c:spPr>
              <a:solidFill>
                <a:srgbClr val="EA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2B-4F48-A729-5E310262888C}"/>
              </c:ext>
            </c:extLst>
          </c:dPt>
          <c:dPt>
            <c:idx val="2"/>
            <c:invertIfNegative val="0"/>
            <c:bubble3D val="0"/>
            <c:spPr>
              <a:solidFill>
                <a:srgbClr val="EA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52B-4F48-A729-5E310262888C}"/>
              </c:ext>
            </c:extLst>
          </c:dPt>
          <c:dPt>
            <c:idx val="3"/>
            <c:invertIfNegative val="0"/>
            <c:bubble3D val="0"/>
            <c:spPr>
              <a:solidFill>
                <a:srgbClr val="EA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52B-4F48-A729-5E310262888C}"/>
              </c:ext>
            </c:extLst>
          </c:dPt>
          <c:dPt>
            <c:idx val="4"/>
            <c:invertIfNegative val="0"/>
            <c:bubble3D val="0"/>
            <c:spPr>
              <a:solidFill>
                <a:srgbClr val="EA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52B-4F48-A729-5E310262888C}"/>
              </c:ext>
            </c:extLst>
          </c:dPt>
          <c:dPt>
            <c:idx val="5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52B-4F48-A729-5E310262888C}"/>
              </c:ext>
            </c:extLst>
          </c:dPt>
          <c:dPt>
            <c:idx val="6"/>
            <c:invertIfNegative val="0"/>
            <c:bubble3D val="0"/>
            <c:spPr>
              <a:solidFill>
                <a:srgbClr val="2AA8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52B-4F48-A729-5E310262888C}"/>
              </c:ext>
            </c:extLst>
          </c:dPt>
          <c:dPt>
            <c:idx val="8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B94C-AD42-87EC-2C9476B151ED}"/>
              </c:ext>
            </c:extLst>
          </c:dPt>
          <c:dPt>
            <c:idx val="9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B94C-AD42-87EC-2C9476B151ED}"/>
              </c:ext>
            </c:extLst>
          </c:dPt>
          <c:dPt>
            <c:idx val="10"/>
            <c:invertIfNegative val="0"/>
            <c:bubble3D val="0"/>
            <c:spPr>
              <a:solidFill>
                <a:srgbClr val="64B4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B94C-AD42-87EC-2C9476B151E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Mitt barn är tryggt i skolan</c:v>
                </c:pt>
                <c:pt idx="1">
                  <c:v>Mitt barn har en god arbetsmiljö</c:v>
                </c:pt>
                <c:pt idx="2">
                  <c:v>Skolan arbetar medvetet mot kränkande handlingar som t ex mobbning</c:v>
                </c:pt>
                <c:pt idx="3">
                  <c:v>Mitt barn trivs i skolan</c:v>
                </c:pt>
                <c:pt idx="4">
                  <c:v> </c:v>
                </c:pt>
                <c:pt idx="5">
                  <c:v>Jag har förtroende för rektor</c:v>
                </c:pt>
                <c:pt idx="6">
                  <c:v>Mitt barn har kompetenta lärare</c:v>
                </c:pt>
                <c:pt idx="7">
                  <c:v> </c:v>
                </c:pt>
                <c:pt idx="8">
                  <c:v>Skolan ger mig möjlighet att vara med och diskutera hur mitt barn stöds på bästa sätt</c:v>
                </c:pt>
                <c:pt idx="9">
                  <c:v>Skolan har informerat om läroplanen och annat som styr skolan</c:v>
                </c:pt>
                <c:pt idx="10">
                  <c:v>Jag vet vem på skolan jag ska vända mig till med olika frågor eller problem</c:v>
                </c:pt>
                <c:pt idx="11">
                  <c:v> </c:v>
                </c:pt>
                <c:pt idx="12">
                  <c:v>Personalen på mitt barns fritidshem är kompetent</c:v>
                </c:pt>
                <c:pt idx="13">
                  <c:v>Fritidshemmets verksamhet är stimulerande för mitt barns sociala utveckling</c:v>
                </c:pt>
                <c:pt idx="14">
                  <c:v>Fritidshemmets verksamhet är stimulerande och utvecklande för mitt barns lärande</c:v>
                </c:pt>
                <c:pt idx="15">
                  <c:v>Jag får information från fritidshemmet om mitt barns utveckling</c:v>
                </c:pt>
                <c:pt idx="16">
                  <c:v>Jag är nöjd med verksamheten på mitt barns fritidshem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3.6538</c:v>
                </c:pt>
                <c:pt idx="1">
                  <c:v>3.3333</c:v>
                </c:pt>
                <c:pt idx="2">
                  <c:v>3.5</c:v>
                </c:pt>
                <c:pt idx="3">
                  <c:v>3.7778</c:v>
                </c:pt>
                <c:pt idx="5">
                  <c:v>3.6154</c:v>
                </c:pt>
                <c:pt idx="6">
                  <c:v>3.8077</c:v>
                </c:pt>
                <c:pt idx="8">
                  <c:v>3.4348</c:v>
                </c:pt>
                <c:pt idx="9">
                  <c:v>3.7692</c:v>
                </c:pt>
                <c:pt idx="10">
                  <c:v>3.7407</c:v>
                </c:pt>
                <c:pt idx="12">
                  <c:v>3.7308</c:v>
                </c:pt>
                <c:pt idx="13">
                  <c:v>3.76</c:v>
                </c:pt>
                <c:pt idx="14">
                  <c:v>3.7083</c:v>
                </c:pt>
                <c:pt idx="15">
                  <c:v>3.32</c:v>
                </c:pt>
                <c:pt idx="16">
                  <c:v>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52B-4F48-A729-5E31026288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2B-4F48-A729-5E310262888C}"/>
              </c:ext>
            </c:extLst>
          </c:dPt>
          <c:dPt>
            <c:idx val="1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52B-4F48-A729-5E310262888C}"/>
              </c:ext>
            </c:extLst>
          </c:dPt>
          <c:dPt>
            <c:idx val="2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52B-4F48-A729-5E310262888C}"/>
              </c:ext>
            </c:extLst>
          </c:dPt>
          <c:dPt>
            <c:idx val="3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52B-4F48-A729-5E310262888C}"/>
              </c:ext>
            </c:extLst>
          </c:dPt>
          <c:dPt>
            <c:idx val="4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52B-4F48-A729-5E310262888C}"/>
              </c:ext>
            </c:extLst>
          </c:dPt>
          <c:dPt>
            <c:idx val="5"/>
            <c:invertIfNegative val="0"/>
            <c:bubble3D val="0"/>
            <c:spPr>
              <a:solidFill>
                <a:srgbClr val="8DC5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52B-4F48-A729-5E310262888C}"/>
              </c:ext>
            </c:extLst>
          </c:dPt>
          <c:dPt>
            <c:idx val="6"/>
            <c:invertIfNegative val="0"/>
            <c:bubble3D val="0"/>
            <c:spPr>
              <a:solidFill>
                <a:srgbClr val="8DC5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52B-4F48-A729-5E310262888C}"/>
              </c:ext>
            </c:extLst>
          </c:dPt>
          <c:dPt>
            <c:idx val="8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B94C-AD42-87EC-2C9476B151ED}"/>
              </c:ext>
            </c:extLst>
          </c:dPt>
          <c:dPt>
            <c:idx val="9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B94C-AD42-87EC-2C9476B151ED}"/>
              </c:ext>
            </c:extLst>
          </c:dPt>
          <c:dPt>
            <c:idx val="10"/>
            <c:invertIfNegative val="0"/>
            <c:bubble3D val="0"/>
            <c:spPr>
              <a:solidFill>
                <a:srgbClr val="9DC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B94C-AD42-87EC-2C9476B151E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Mitt barn är tryggt i skolan</c:v>
                </c:pt>
                <c:pt idx="1">
                  <c:v>Mitt barn har en god arbetsmiljö</c:v>
                </c:pt>
                <c:pt idx="2">
                  <c:v>Skolan arbetar medvetet mot kränkande handlingar som t ex mobbning</c:v>
                </c:pt>
                <c:pt idx="3">
                  <c:v>Mitt barn trivs i skolan</c:v>
                </c:pt>
                <c:pt idx="4">
                  <c:v> </c:v>
                </c:pt>
                <c:pt idx="5">
                  <c:v>Jag har förtroende för rektor</c:v>
                </c:pt>
                <c:pt idx="6">
                  <c:v>Mitt barn har kompetenta lärare</c:v>
                </c:pt>
                <c:pt idx="7">
                  <c:v> </c:v>
                </c:pt>
                <c:pt idx="8">
                  <c:v>Skolan ger mig möjlighet att vara med och diskutera hur mitt barn stöds på bästa sätt</c:v>
                </c:pt>
                <c:pt idx="9">
                  <c:v>Skolan har informerat om läroplanen och annat som styr skolan</c:v>
                </c:pt>
                <c:pt idx="10">
                  <c:v>Jag vet vem på skolan jag ska vända mig till med olika frågor eller problem</c:v>
                </c:pt>
                <c:pt idx="11">
                  <c:v> </c:v>
                </c:pt>
                <c:pt idx="12">
                  <c:v>Personalen på mitt barns fritidshem är kompetent</c:v>
                </c:pt>
                <c:pt idx="13">
                  <c:v>Fritidshemmets verksamhet är stimulerande för mitt barns sociala utveckling</c:v>
                </c:pt>
                <c:pt idx="14">
                  <c:v>Fritidshemmets verksamhet är stimulerande och utvecklande för mitt barns lärande</c:v>
                </c:pt>
                <c:pt idx="15">
                  <c:v>Jag får information från fritidshemmet om mitt barns utveckling</c:v>
                </c:pt>
                <c:pt idx="16">
                  <c:v>Jag är nöjd med verksamheten på mitt barns fritidshem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3.8</c:v>
                </c:pt>
                <c:pt idx="1">
                  <c:v>3.8</c:v>
                </c:pt>
                <c:pt idx="2">
                  <c:v>3.76</c:v>
                </c:pt>
                <c:pt idx="3">
                  <c:v>3.88</c:v>
                </c:pt>
                <c:pt idx="5">
                  <c:v>3.84</c:v>
                </c:pt>
                <c:pt idx="6">
                  <c:v>3.8</c:v>
                </c:pt>
                <c:pt idx="8">
                  <c:v>3.68</c:v>
                </c:pt>
                <c:pt idx="9">
                  <c:v>3.875</c:v>
                </c:pt>
                <c:pt idx="10">
                  <c:v>3.76</c:v>
                </c:pt>
                <c:pt idx="12">
                  <c:v>3.9583</c:v>
                </c:pt>
                <c:pt idx="15">
                  <c:v>3.8696</c:v>
                </c:pt>
                <c:pt idx="16">
                  <c:v>3.9583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152B-4F48-A729-5E31026288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BD1A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52B-4F48-A729-5E310262888C}"/>
              </c:ext>
            </c:extLst>
          </c:dPt>
          <c:dPt>
            <c:idx val="1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52B-4F48-A729-5E310262888C}"/>
              </c:ext>
            </c:extLst>
          </c:dPt>
          <c:dPt>
            <c:idx val="2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52B-4F48-A729-5E310262888C}"/>
              </c:ext>
            </c:extLst>
          </c:dPt>
          <c:dPt>
            <c:idx val="3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52B-4F48-A729-5E310262888C}"/>
              </c:ext>
            </c:extLst>
          </c:dPt>
          <c:dPt>
            <c:idx val="4"/>
            <c:invertIfNegative val="0"/>
            <c:bubble3D val="0"/>
            <c:spPr>
              <a:solidFill>
                <a:srgbClr val="FBD1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52B-4F48-A729-5E310262888C}"/>
              </c:ext>
            </c:extLst>
          </c:dPt>
          <c:dPt>
            <c:idx val="5"/>
            <c:invertIfNegative val="0"/>
            <c:bubble3D val="0"/>
            <c:spPr>
              <a:solidFill>
                <a:srgbClr val="C3E4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52B-4F48-A729-5E310262888C}"/>
              </c:ext>
            </c:extLst>
          </c:dPt>
          <c:dPt>
            <c:idx val="6"/>
            <c:invertIfNegative val="0"/>
            <c:bubble3D val="0"/>
            <c:spPr>
              <a:solidFill>
                <a:srgbClr val="C3E4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52B-4F48-A729-5E310262888C}"/>
              </c:ext>
            </c:extLst>
          </c:dPt>
          <c:dPt>
            <c:idx val="8"/>
            <c:invertIfNegative val="0"/>
            <c:bubble3D val="0"/>
            <c:spPr>
              <a:solidFill>
                <a:srgbClr val="D4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B94C-AD42-87EC-2C9476B151ED}"/>
              </c:ext>
            </c:extLst>
          </c:dPt>
          <c:dPt>
            <c:idx val="9"/>
            <c:invertIfNegative val="0"/>
            <c:bubble3D val="0"/>
            <c:spPr>
              <a:solidFill>
                <a:srgbClr val="D4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B94C-AD42-87EC-2C9476B151ED}"/>
              </c:ext>
            </c:extLst>
          </c:dPt>
          <c:dPt>
            <c:idx val="10"/>
            <c:invertIfNegative val="0"/>
            <c:bubble3D val="0"/>
            <c:spPr>
              <a:solidFill>
                <a:srgbClr val="D4E8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B94C-AD42-87EC-2C9476B151E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Mitt barn är tryggt i skolan</c:v>
                </c:pt>
                <c:pt idx="1">
                  <c:v>Mitt barn har en god arbetsmiljö</c:v>
                </c:pt>
                <c:pt idx="2">
                  <c:v>Skolan arbetar medvetet mot kränkande handlingar som t ex mobbning</c:v>
                </c:pt>
                <c:pt idx="3">
                  <c:v>Mitt barn trivs i skolan</c:v>
                </c:pt>
                <c:pt idx="4">
                  <c:v> </c:v>
                </c:pt>
                <c:pt idx="5">
                  <c:v>Jag har förtroende för rektor</c:v>
                </c:pt>
                <c:pt idx="6">
                  <c:v>Mitt barn har kompetenta lärare</c:v>
                </c:pt>
                <c:pt idx="7">
                  <c:v> </c:v>
                </c:pt>
                <c:pt idx="8">
                  <c:v>Skolan ger mig möjlighet att vara med och diskutera hur mitt barn stöds på bästa sätt</c:v>
                </c:pt>
                <c:pt idx="9">
                  <c:v>Skolan har informerat om läroplanen och annat som styr skolan</c:v>
                </c:pt>
                <c:pt idx="10">
                  <c:v>Jag vet vem på skolan jag ska vända mig till med olika frågor eller problem</c:v>
                </c:pt>
                <c:pt idx="11">
                  <c:v> </c:v>
                </c:pt>
                <c:pt idx="12">
                  <c:v>Personalen på mitt barns fritidshem är kompetent</c:v>
                </c:pt>
                <c:pt idx="13">
                  <c:v>Fritidshemmets verksamhet är stimulerande för mitt barns sociala utveckling</c:v>
                </c:pt>
                <c:pt idx="14">
                  <c:v>Fritidshemmets verksamhet är stimulerande och utvecklande för mitt barns lärande</c:v>
                </c:pt>
                <c:pt idx="15">
                  <c:v>Jag får information från fritidshemmet om mitt barns utveckling</c:v>
                </c:pt>
                <c:pt idx="16">
                  <c:v>Jag är nöjd med verksamheten på mitt barns fritidshem</c:v>
                </c:pt>
                <c:pt idx="17">
                  <c:v> </c:v>
                </c:pt>
                <c:pt idx="18">
                  <c:v> 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3.6786</c:v>
                </c:pt>
                <c:pt idx="1">
                  <c:v>3.7778</c:v>
                </c:pt>
                <c:pt idx="2">
                  <c:v>3.7857</c:v>
                </c:pt>
                <c:pt idx="3">
                  <c:v>3.7143</c:v>
                </c:pt>
                <c:pt idx="5">
                  <c:v>3.8214</c:v>
                </c:pt>
                <c:pt idx="6">
                  <c:v>3.7857</c:v>
                </c:pt>
                <c:pt idx="8">
                  <c:v>3.6071</c:v>
                </c:pt>
                <c:pt idx="9">
                  <c:v>3.8929</c:v>
                </c:pt>
                <c:pt idx="10">
                  <c:v>3.9643</c:v>
                </c:pt>
                <c:pt idx="12">
                  <c:v>3.75</c:v>
                </c:pt>
                <c:pt idx="15">
                  <c:v>3.5357</c:v>
                </c:pt>
                <c:pt idx="16">
                  <c:v>3.9286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152B-4F48-A729-5E31026288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78302768"/>
        <c:axId val="752388576"/>
      </c:barChart>
      <c:catAx>
        <c:axId val="77830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752388576"/>
        <c:crosses val="autoZero"/>
        <c:auto val="1"/>
        <c:lblAlgn val="ctr"/>
        <c:lblOffset val="100"/>
        <c:noMultiLvlLbl val="0"/>
      </c:catAx>
      <c:valAx>
        <c:axId val="752388576"/>
        <c:scaling>
          <c:orientation val="minMax"/>
          <c:max val="4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7830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0.08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2-3848-9DB0-FEEAD7F167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0.15</c:v>
                </c:pt>
                <c:pt idx="1">
                  <c:v>0.12</c:v>
                </c:pt>
                <c:pt idx="2">
                  <c:v>0.0</c:v>
                </c:pt>
                <c:pt idx="3">
                  <c:v>0.0714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2-3848-9DB0-FEEAD7F167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0.1304</c:v>
                </c:pt>
                <c:pt idx="3">
                  <c:v>0.3214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2-3848-9DB0-FEEAD7F167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0.8696</c:v>
                </c:pt>
                <c:pt idx="3">
                  <c:v>0.6071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2-3848-9DB0-FEEAD7F167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9-EC49-BE27-4E4F822ADB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</c:v>
                </c:pt>
                <c:pt idx="1">
                  <c:v>0.04</c:v>
                </c:pt>
                <c:pt idx="2">
                  <c:v>0.0</c:v>
                </c:pt>
                <c:pt idx="3">
                  <c:v>0.0357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9-EC49-BE27-4E4F822ADB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</c:v>
                </c:pt>
                <c:pt idx="1">
                  <c:v>0.16</c:v>
                </c:pt>
                <c:pt idx="2">
                  <c:v>0.0417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69-EC49-BE27-4E4F822ADB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0.85</c:v>
                </c:pt>
                <c:pt idx="1">
                  <c:v>0.8</c:v>
                </c:pt>
                <c:pt idx="2">
                  <c:v>0.9583</c:v>
                </c:pt>
                <c:pt idx="3">
                  <c:v>0.9643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9-EC49-BE27-4E4F822ADB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0.0455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7-C84E-A7A4-1405100CE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0.0455</c:v>
                </c:pt>
                <c:pt idx="2">
                  <c:v>0.0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7-C84E-A7A4-1405100CE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0.1176</c:v>
                </c:pt>
                <c:pt idx="1">
                  <c:v>0.0455</c:v>
                </c:pt>
                <c:pt idx="2">
                  <c:v>0.0952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7-C84E-A7A4-1405100CE1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0.8824</c:v>
                </c:pt>
                <c:pt idx="1">
                  <c:v>0.8636</c:v>
                </c:pt>
                <c:pt idx="2">
                  <c:v>0.9048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7-C84E-A7A4-1405100CE1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0.0556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A-E946-891E-186F56879B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0.1111</c:v>
                </c:pt>
                <c:pt idx="1">
                  <c:v>0.0455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A-E946-891E-186F56879B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0.2222</c:v>
                </c:pt>
                <c:pt idx="1">
                  <c:v>0.3182</c:v>
                </c:pt>
                <c:pt idx="2">
                  <c:v>0.12</c:v>
                </c:pt>
                <c:pt idx="3">
                  <c:v>0.2963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1A-E946-891E-186F56879B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0.6111</c:v>
                </c:pt>
                <c:pt idx="1">
                  <c:v>0.6364</c:v>
                </c:pt>
                <c:pt idx="2">
                  <c:v>0.88</c:v>
                </c:pt>
                <c:pt idx="3">
                  <c:v>0.7037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1A-E946-891E-186F56879B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0.0556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4-F146-A8FC-AC884D83D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0.1667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4-F146-A8FC-AC884D83D0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0.1111</c:v>
                </c:pt>
                <c:pt idx="1">
                  <c:v>0.16</c:v>
                </c:pt>
                <c:pt idx="2">
                  <c:v>0.08</c:v>
                </c:pt>
                <c:pt idx="3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4-F146-A8FC-AC884D83D0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0.6667</c:v>
                </c:pt>
                <c:pt idx="1">
                  <c:v>0.84</c:v>
                </c:pt>
                <c:pt idx="2">
                  <c:v>0.92</c:v>
                </c:pt>
                <c:pt idx="3">
                  <c:v>0.8571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84-F146-A8FC-AC884D83D0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599845676304"/>
          <c:y val="0.16982400117024352"/>
          <c:w val="0.4597303113417377"/>
          <c:h val="0.634623890217909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Stämmer mycket dåligt</c:v>
                </c:pt>
              </c:strCache>
            </c:strRef>
          </c:tx>
          <c:spPr>
            <a:solidFill>
              <a:srgbClr val="EA5901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0.037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0-8945-AE65-CE1BE57A6F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Stämmer ganska dåligt</c:v>
                </c:pt>
              </c:strCache>
            </c:strRef>
          </c:tx>
          <c:spPr>
            <a:solidFill>
              <a:srgbClr val="F2955A"/>
            </a:solidFill>
            <a:ln>
              <a:noFill/>
            </a:ln>
            <a:effectLst/>
          </c:spPr>
          <c:invertIfNegative val="0"/>
          <c:dLbls>
            <c:numFmt formatCode="0%;0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0.1481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0-8945-AE65-CE1BE57A6F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Stämmer ganska bra</c:v>
                </c:pt>
              </c:strCache>
            </c:strRef>
          </c:tx>
          <c:spPr>
            <a:solidFill>
              <a:srgbClr val="9DCC8F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0.1111</c:v>
                </c:pt>
                <c:pt idx="2">
                  <c:v>0.2</c:v>
                </c:pt>
                <c:pt idx="3">
                  <c:v>0.1786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0-8945-AE65-CE1BE57A6F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Stämmer mycket bra</c:v>
                </c:pt>
              </c:strCache>
            </c:strRef>
          </c:tx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Ösbyskolan, 2021</c:v>
                </c:pt>
                <c:pt idx="1">
                  <c:v>Ösbyskolan, 2020</c:v>
                </c:pt>
                <c:pt idx="2">
                  <c:v>Ösbyskolan, 2019</c:v>
                </c:pt>
                <c:pt idx="3">
                  <c:v>Ösbyskolan, 2018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0.75</c:v>
                </c:pt>
                <c:pt idx="1">
                  <c:v>0.7037</c:v>
                </c:pt>
                <c:pt idx="2">
                  <c:v>0.8</c:v>
                </c:pt>
                <c:pt idx="3">
                  <c:v>0.8214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F0-8945-AE65-CE1BE57A6F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3717184"/>
        <c:axId val="158973584"/>
      </c:barChart>
      <c:catAx>
        <c:axId val="23371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lumOff val="5000"/>
                <a:alpha val="3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8973584"/>
        <c:crosses val="autoZero"/>
        <c:auto val="1"/>
        <c:lblAlgn val="ctr"/>
        <c:lblOffset val="100"/>
        <c:noMultiLvlLbl val="0"/>
      </c:catAx>
      <c:valAx>
        <c:axId val="158973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  <a:lumOff val="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371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64586236001527"/>
          <c:y val="0.80944350642495455"/>
          <c:w val="0.57292226985064532"/>
          <c:h val="0.19055649357504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0.06518</cdr:y>
    </cdr:to>
    <cdr:sp macro="" textlink="">
      <cdr:nvSpPr>
        <cdr:cNvPr id="5" name="textruta 4">
          <a:extLst xmlns:a="http://schemas.openxmlformats.org/drawingml/2006/main">
            <a:ext uri="{FF2B5EF4-FFF2-40B4-BE49-F238E27FC236}">
              <a16:creationId xmlns:a16="http://schemas.microsoft.com/office/drawing/2014/main" id="{A9BFE704-E6D2-9F47-BA5F-F99586FFEBC9}"/>
            </a:ext>
          </a:extLst>
        </cdr:cNvPr>
        <cdr:cNvSpPr txBox="1"/>
      </cdr:nvSpPr>
      <cdr:spPr>
        <a:xfrm xmlns:a="http://schemas.openxmlformats.org/drawingml/2006/main">
          <a:off x="0" y="0"/>
          <a:ext cx="4893502" cy="204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sz="1100"/>
        </a:p>
      </cdr:txBody>
    </cdr:sp>
  </cdr:relSizeAnchor>
</c:userShapes>
</file>

<file path=ppt/drawings/drawing10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0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0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</cdr:x>
      <cdr:y>0.0707</cdr:y>
    </cdr:from>
    <cdr:to>
      <cdr:x>0.98994</cdr:x>
      <cdr:y>0.11639</cdr:y>
    </cdr:to>
    <cdr:sp macro="" textlink="">
      <cdr:nvSpPr>
        <cdr:cNvPr id="4" name="textruta 22">
          <a:extLst xmlns:a="http://schemas.openxmlformats.org/drawingml/2006/main">
            <a:ext uri="{FF2B5EF4-FFF2-40B4-BE49-F238E27FC236}">
              <a16:creationId xmlns:a16="http://schemas.microsoft.com/office/drawing/2014/main" id="{4B90AE17-58B4-BC4B-8C70-415AC9FB110F}"/>
            </a:ext>
          </a:extLst>
        </cdr:cNvPr>
        <cdr:cNvSpPr txBox="1"/>
      </cdr:nvSpPr>
      <cdr:spPr>
        <a:xfrm xmlns:a="http://schemas.openxmlformats.org/drawingml/2006/main">
          <a:off x="4128338" y="381000"/>
          <a:ext cx="4045275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Övergripande frågor</a:t>
          </a:r>
        </a:p>
      </cdr:txBody>
    </cdr:sp>
  </cdr:relSizeAnchor>
  <cdr:relSizeAnchor xmlns:cdr="http://schemas.openxmlformats.org/drawingml/2006/chartDrawing">
    <cdr:from>
      <cdr:x>0.5</cdr:x>
      <cdr:y>0.25428</cdr:y>
    </cdr:from>
    <cdr:to>
      <cdr:x>0.98994</cdr:x>
      <cdr:y>0.29997</cdr:y>
    </cdr:to>
    <cdr:sp macro="" textlink="">
      <cdr:nvSpPr>
        <cdr:cNvPr id="6" name="textruta 22">
          <a:extLst xmlns:a="http://schemas.openxmlformats.org/drawingml/2006/main">
            <a:ext uri="{FF2B5EF4-FFF2-40B4-BE49-F238E27FC236}">
              <a16:creationId xmlns:a16="http://schemas.microsoft.com/office/drawing/2014/main" id="{F09A6E24-EB41-4B4D-849A-4F1140F93D80}"/>
            </a:ext>
          </a:extLst>
        </cdr:cNvPr>
        <cdr:cNvSpPr txBox="1"/>
      </cdr:nvSpPr>
      <cdr:spPr>
        <a:xfrm xmlns:a="http://schemas.openxmlformats.org/drawingml/2006/main">
          <a:off x="4128338" y="1370259"/>
          <a:ext cx="4045275" cy="2462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Kunskaper</a:t>
          </a:r>
        </a:p>
      </cdr:txBody>
    </cdr:sp>
  </cdr:relSizeAnchor>
  <cdr:relSizeAnchor xmlns:cdr="http://schemas.openxmlformats.org/drawingml/2006/chartDrawing">
    <cdr:from>
      <cdr:x>0.5</cdr:x>
      <cdr:y>0.57884</cdr:y>
    </cdr:from>
    <cdr:to>
      <cdr:x>0.98994</cdr:x>
      <cdr:y>0.62453</cdr:y>
    </cdr:to>
    <cdr:sp macro="" textlink="">
      <cdr:nvSpPr>
        <cdr:cNvPr id="7" name="textruta 22">
          <a:extLst xmlns:a="http://schemas.openxmlformats.org/drawingml/2006/main">
            <a:ext uri="{FF2B5EF4-FFF2-40B4-BE49-F238E27FC236}">
              <a16:creationId xmlns:a16="http://schemas.microsoft.com/office/drawing/2014/main" id="{079A7EEC-EA9F-CE4B-891D-52023F5BEA38}"/>
            </a:ext>
          </a:extLst>
        </cdr:cNvPr>
        <cdr:cNvSpPr txBox="1"/>
      </cdr:nvSpPr>
      <cdr:spPr>
        <a:xfrm xmlns:a="http://schemas.openxmlformats.org/drawingml/2006/main">
          <a:off x="4128337" y="3119224"/>
          <a:ext cx="4045275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Elevernas ansvar och inflytande</a:t>
          </a:r>
        </a:p>
      </cdr:txBody>
    </cdr:sp>
  </cdr:relSizeAnchor>
</c:userShapes>
</file>

<file path=ppt/drawings/drawing11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1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</cdr:x>
      <cdr:y>0.0707</cdr:y>
    </cdr:from>
    <cdr:to>
      <cdr:x>0.98994</cdr:x>
      <cdr:y>0.11639</cdr:y>
    </cdr:to>
    <cdr:sp macro="" textlink="">
      <cdr:nvSpPr>
        <cdr:cNvPr id="4" name="textruta 22">
          <a:extLst xmlns:a="http://schemas.openxmlformats.org/drawingml/2006/main">
            <a:ext uri="{FF2B5EF4-FFF2-40B4-BE49-F238E27FC236}">
              <a16:creationId xmlns:a16="http://schemas.microsoft.com/office/drawing/2014/main" id="{4B90AE17-58B4-BC4B-8C70-415AC9FB110F}"/>
            </a:ext>
          </a:extLst>
        </cdr:cNvPr>
        <cdr:cNvSpPr txBox="1"/>
      </cdr:nvSpPr>
      <cdr:spPr>
        <a:xfrm xmlns:a="http://schemas.openxmlformats.org/drawingml/2006/main">
          <a:off x="4128338" y="381000"/>
          <a:ext cx="4045275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Normer och värden</a:t>
          </a:r>
        </a:p>
      </cdr:txBody>
    </cdr:sp>
  </cdr:relSizeAnchor>
  <cdr:relSizeAnchor xmlns:cdr="http://schemas.openxmlformats.org/drawingml/2006/chartDrawing">
    <cdr:from>
      <cdr:x>0.5</cdr:x>
      <cdr:y>0.29467</cdr:y>
    </cdr:from>
    <cdr:to>
      <cdr:x>0.98994</cdr:x>
      <cdr:y>0.34036</cdr:y>
    </cdr:to>
    <cdr:sp macro="" textlink="">
      <cdr:nvSpPr>
        <cdr:cNvPr id="6" name="textruta 22">
          <a:extLst xmlns:a="http://schemas.openxmlformats.org/drawingml/2006/main">
            <a:ext uri="{FF2B5EF4-FFF2-40B4-BE49-F238E27FC236}">
              <a16:creationId xmlns:a16="http://schemas.microsoft.com/office/drawing/2014/main" id="{F09A6E24-EB41-4B4D-849A-4F1140F93D80}"/>
            </a:ext>
          </a:extLst>
        </cdr:cNvPr>
        <cdr:cNvSpPr txBox="1"/>
      </cdr:nvSpPr>
      <cdr:spPr>
        <a:xfrm xmlns:a="http://schemas.openxmlformats.org/drawingml/2006/main">
          <a:off x="4128337" y="1587885"/>
          <a:ext cx="4045275" cy="2462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Styrning och ledning</a:t>
          </a:r>
        </a:p>
      </cdr:txBody>
    </cdr:sp>
  </cdr:relSizeAnchor>
  <cdr:relSizeAnchor xmlns:cdr="http://schemas.openxmlformats.org/drawingml/2006/chartDrawing">
    <cdr:from>
      <cdr:x>0.5</cdr:x>
      <cdr:y>0.44032</cdr:y>
    </cdr:from>
    <cdr:to>
      <cdr:x>0.98994</cdr:x>
      <cdr:y>0.48601</cdr:y>
    </cdr:to>
    <cdr:sp macro="" textlink="">
      <cdr:nvSpPr>
        <cdr:cNvPr id="5" name="textruta 22">
          <a:extLst xmlns:a="http://schemas.openxmlformats.org/drawingml/2006/main">
            <a:ext uri="{FF2B5EF4-FFF2-40B4-BE49-F238E27FC236}">
              <a16:creationId xmlns:a16="http://schemas.microsoft.com/office/drawing/2014/main" id="{DA850AD5-F529-0046-A4D1-F0F82280C7D2}"/>
            </a:ext>
          </a:extLst>
        </cdr:cNvPr>
        <cdr:cNvSpPr txBox="1"/>
      </cdr:nvSpPr>
      <cdr:spPr>
        <a:xfrm xmlns:a="http://schemas.openxmlformats.org/drawingml/2006/main">
          <a:off x="4128337" y="2372766"/>
          <a:ext cx="4045275" cy="2462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Skola och hem</a:t>
          </a:r>
        </a:p>
      </cdr:txBody>
    </cdr:sp>
  </cdr:relSizeAnchor>
  <cdr:relSizeAnchor xmlns:cdr="http://schemas.openxmlformats.org/drawingml/2006/chartDrawing">
    <cdr:from>
      <cdr:x>0.5</cdr:x>
      <cdr:y>0.62349</cdr:y>
    </cdr:from>
    <cdr:to>
      <cdr:x>0.98994</cdr:x>
      <cdr:y>0.66919</cdr:y>
    </cdr:to>
    <cdr:sp macro="" textlink="">
      <cdr:nvSpPr>
        <cdr:cNvPr id="7" name="textruta 22">
          <a:extLst xmlns:a="http://schemas.openxmlformats.org/drawingml/2006/main">
            <a:ext uri="{FF2B5EF4-FFF2-40B4-BE49-F238E27FC236}">
              <a16:creationId xmlns:a16="http://schemas.microsoft.com/office/drawing/2014/main" id="{B9FBF88E-6AEC-7F4A-A61B-D027C6A16F82}"/>
            </a:ext>
          </a:extLst>
        </cdr:cNvPr>
        <cdr:cNvSpPr txBox="1"/>
      </cdr:nvSpPr>
      <cdr:spPr>
        <a:xfrm xmlns:a="http://schemas.openxmlformats.org/drawingml/2006/main">
          <a:off x="4128337" y="3359834"/>
          <a:ext cx="4045275" cy="2462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Fritidshem</a:t>
          </a:r>
        </a:p>
      </cdr:txBody>
    </cdr:sp>
  </cdr:relSizeAnchor>
</c:userShapes>
</file>

<file path=ppt/drawings/drawing12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2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</cdr:x>
      <cdr:y>0.0707</cdr:y>
    </cdr:from>
    <cdr:to>
      <cdr:x>0.98994</cdr:x>
      <cdr:y>0.11639</cdr:y>
    </cdr:to>
    <cdr:sp macro="" textlink="">
      <cdr:nvSpPr>
        <cdr:cNvPr id="4" name="textruta 22">
          <a:extLst xmlns:a="http://schemas.openxmlformats.org/drawingml/2006/main">
            <a:ext uri="{FF2B5EF4-FFF2-40B4-BE49-F238E27FC236}">
              <a16:creationId xmlns:a16="http://schemas.microsoft.com/office/drawing/2014/main" id="{4B90AE17-58B4-BC4B-8C70-415AC9FB110F}"/>
            </a:ext>
          </a:extLst>
        </cdr:cNvPr>
        <cdr:cNvSpPr txBox="1"/>
      </cdr:nvSpPr>
      <cdr:spPr>
        <a:xfrm xmlns:a="http://schemas.openxmlformats.org/drawingml/2006/main">
          <a:off x="4128338" y="381000"/>
          <a:ext cx="4045275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Kommunspecifika frågor: Danderyd</a:t>
          </a:r>
        </a:p>
      </cdr:txBody>
    </cdr:sp>
  </cdr:relSizeAnchor>
</c:userShapes>
</file>

<file path=ppt/drawings/drawing13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3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3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3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3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7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0.06518</cdr:y>
    </cdr:to>
    <cdr:sp macro="" textlink="">
      <cdr:nvSpPr>
        <cdr:cNvPr id="5" name="textruta 4">
          <a:extLst xmlns:a="http://schemas.openxmlformats.org/drawingml/2006/main">
            <a:ext uri="{FF2B5EF4-FFF2-40B4-BE49-F238E27FC236}">
              <a16:creationId xmlns:a16="http://schemas.microsoft.com/office/drawing/2014/main" id="{A9BFE704-E6D2-9F47-BA5F-F99586FFEBC9}"/>
            </a:ext>
          </a:extLst>
        </cdr:cNvPr>
        <cdr:cNvSpPr txBox="1"/>
      </cdr:nvSpPr>
      <cdr:spPr>
        <a:xfrm xmlns:a="http://schemas.openxmlformats.org/drawingml/2006/main">
          <a:off x="0" y="0"/>
          <a:ext cx="4893502" cy="204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sz="110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0.01658</cdr:y>
    </cdr:from>
    <cdr:to>
      <cdr:x>0.98994</cdr:x>
      <cdr:y>0.06227</cdr:y>
    </cdr:to>
    <cdr:sp macro="" textlink="">
      <cdr:nvSpPr>
        <cdr:cNvPr id="4" name="textruta 22">
          <a:extLst xmlns:a="http://schemas.openxmlformats.org/drawingml/2006/main">
            <a:ext uri="{FF2B5EF4-FFF2-40B4-BE49-F238E27FC236}">
              <a16:creationId xmlns:a16="http://schemas.microsoft.com/office/drawing/2014/main" id="{4B90AE17-58B4-BC4B-8C70-415AC9FB110F}"/>
            </a:ext>
          </a:extLst>
        </cdr:cNvPr>
        <cdr:cNvSpPr txBox="1"/>
      </cdr:nvSpPr>
      <cdr:spPr>
        <a:xfrm xmlns:a="http://schemas.openxmlformats.org/drawingml/2006/main">
          <a:off x="3493218" y="89346"/>
          <a:ext cx="34229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Övergripande frågor</a:t>
          </a:r>
        </a:p>
      </cdr:txBody>
    </cdr:sp>
  </cdr:relSizeAnchor>
  <cdr:relSizeAnchor xmlns:cdr="http://schemas.openxmlformats.org/drawingml/2006/chartDrawing">
    <cdr:from>
      <cdr:x>0.5</cdr:x>
      <cdr:y>0.20016</cdr:y>
    </cdr:from>
    <cdr:to>
      <cdr:x>0.94446</cdr:x>
      <cdr:y>0.24585</cdr:y>
    </cdr:to>
    <cdr:sp macro="" textlink="">
      <cdr:nvSpPr>
        <cdr:cNvPr id="6" name="textruta 22">
          <a:extLst xmlns:a="http://schemas.openxmlformats.org/drawingml/2006/main">
            <a:ext uri="{FF2B5EF4-FFF2-40B4-BE49-F238E27FC236}">
              <a16:creationId xmlns:a16="http://schemas.microsoft.com/office/drawing/2014/main" id="{F09A6E24-EB41-4B4D-849A-4F1140F93D80}"/>
            </a:ext>
          </a:extLst>
        </cdr:cNvPr>
        <cdr:cNvSpPr txBox="1"/>
      </cdr:nvSpPr>
      <cdr:spPr>
        <a:xfrm xmlns:a="http://schemas.openxmlformats.org/drawingml/2006/main">
          <a:off x="3493218" y="1078616"/>
          <a:ext cx="310521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Kunskaper</a:t>
          </a:r>
        </a:p>
      </cdr:txBody>
    </cdr:sp>
  </cdr:relSizeAnchor>
  <cdr:relSizeAnchor xmlns:cdr="http://schemas.openxmlformats.org/drawingml/2006/chartDrawing">
    <cdr:from>
      <cdr:x>0.5</cdr:x>
      <cdr:y>0.52557</cdr:y>
    </cdr:from>
    <cdr:to>
      <cdr:x>0.98994</cdr:x>
      <cdr:y>0.57126</cdr:y>
    </cdr:to>
    <cdr:sp macro="" textlink="">
      <cdr:nvSpPr>
        <cdr:cNvPr id="7" name="textruta 22">
          <a:extLst xmlns:a="http://schemas.openxmlformats.org/drawingml/2006/main">
            <a:ext uri="{FF2B5EF4-FFF2-40B4-BE49-F238E27FC236}">
              <a16:creationId xmlns:a16="http://schemas.microsoft.com/office/drawing/2014/main" id="{079A7EEC-EA9F-CE4B-891D-52023F5BEA38}"/>
            </a:ext>
          </a:extLst>
        </cdr:cNvPr>
        <cdr:cNvSpPr txBox="1"/>
      </cdr:nvSpPr>
      <cdr:spPr>
        <a:xfrm xmlns:a="http://schemas.openxmlformats.org/drawingml/2006/main">
          <a:off x="3493218" y="2832144"/>
          <a:ext cx="3422934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Elevernas ansvar och inflytande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0.01658</cdr:y>
    </cdr:from>
    <cdr:to>
      <cdr:x>0.98994</cdr:x>
      <cdr:y>0.06227</cdr:y>
    </cdr:to>
    <cdr:sp macro="" textlink="">
      <cdr:nvSpPr>
        <cdr:cNvPr id="4" name="textruta 22">
          <a:extLst xmlns:a="http://schemas.openxmlformats.org/drawingml/2006/main">
            <a:ext uri="{FF2B5EF4-FFF2-40B4-BE49-F238E27FC236}">
              <a16:creationId xmlns:a16="http://schemas.microsoft.com/office/drawing/2014/main" id="{4B90AE17-58B4-BC4B-8C70-415AC9FB110F}"/>
            </a:ext>
          </a:extLst>
        </cdr:cNvPr>
        <cdr:cNvSpPr txBox="1"/>
      </cdr:nvSpPr>
      <cdr:spPr>
        <a:xfrm xmlns:a="http://schemas.openxmlformats.org/drawingml/2006/main">
          <a:off x="3493218" y="89346"/>
          <a:ext cx="34229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Normer och värden</a:t>
          </a:r>
        </a:p>
      </cdr:txBody>
    </cdr:sp>
  </cdr:relSizeAnchor>
  <cdr:relSizeAnchor xmlns:cdr="http://schemas.openxmlformats.org/drawingml/2006/chartDrawing">
    <cdr:from>
      <cdr:x>0.5</cdr:x>
      <cdr:y>0.24824</cdr:y>
    </cdr:from>
    <cdr:to>
      <cdr:x>0.98994</cdr:x>
      <cdr:y>0.29393</cdr:y>
    </cdr:to>
    <cdr:sp macro="" textlink="">
      <cdr:nvSpPr>
        <cdr:cNvPr id="6" name="textruta 22">
          <a:extLst xmlns:a="http://schemas.openxmlformats.org/drawingml/2006/main">
            <a:ext uri="{FF2B5EF4-FFF2-40B4-BE49-F238E27FC236}">
              <a16:creationId xmlns:a16="http://schemas.microsoft.com/office/drawing/2014/main" id="{F09A6E24-EB41-4B4D-849A-4F1140F93D80}"/>
            </a:ext>
          </a:extLst>
        </cdr:cNvPr>
        <cdr:cNvSpPr txBox="1"/>
      </cdr:nvSpPr>
      <cdr:spPr>
        <a:xfrm xmlns:a="http://schemas.openxmlformats.org/drawingml/2006/main">
          <a:off x="3493218" y="1337715"/>
          <a:ext cx="3422934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Styrning och ledning</a:t>
          </a:r>
        </a:p>
      </cdr:txBody>
    </cdr:sp>
  </cdr:relSizeAnchor>
  <cdr:relSizeAnchor xmlns:cdr="http://schemas.openxmlformats.org/drawingml/2006/chartDrawing">
    <cdr:from>
      <cdr:x>0.5</cdr:x>
      <cdr:y>0.38684</cdr:y>
    </cdr:from>
    <cdr:to>
      <cdr:x>0.98994</cdr:x>
      <cdr:y>0.43253</cdr:y>
    </cdr:to>
    <cdr:sp macro="" textlink="">
      <cdr:nvSpPr>
        <cdr:cNvPr id="5" name="textruta 22">
          <a:extLst xmlns:a="http://schemas.openxmlformats.org/drawingml/2006/main">
            <a:ext uri="{FF2B5EF4-FFF2-40B4-BE49-F238E27FC236}">
              <a16:creationId xmlns:a16="http://schemas.microsoft.com/office/drawing/2014/main" id="{B2952DBF-D61E-7240-BE32-518597F60BE6}"/>
            </a:ext>
          </a:extLst>
        </cdr:cNvPr>
        <cdr:cNvSpPr txBox="1"/>
      </cdr:nvSpPr>
      <cdr:spPr>
        <a:xfrm xmlns:a="http://schemas.openxmlformats.org/drawingml/2006/main">
          <a:off x="3493218" y="2084591"/>
          <a:ext cx="3422934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Skola och hem</a:t>
          </a:r>
        </a:p>
      </cdr:txBody>
    </cdr:sp>
  </cdr:relSizeAnchor>
  <cdr:relSizeAnchor xmlns:cdr="http://schemas.openxmlformats.org/drawingml/2006/chartDrawing">
    <cdr:from>
      <cdr:x>0.5</cdr:x>
      <cdr:y>0.5731</cdr:y>
    </cdr:from>
    <cdr:to>
      <cdr:x>0.98994</cdr:x>
      <cdr:y>0.61879</cdr:y>
    </cdr:to>
    <cdr:sp macro="" textlink="">
      <cdr:nvSpPr>
        <cdr:cNvPr id="7" name="textruta 22">
          <a:extLst xmlns:a="http://schemas.openxmlformats.org/drawingml/2006/main">
            <a:ext uri="{FF2B5EF4-FFF2-40B4-BE49-F238E27FC236}">
              <a16:creationId xmlns:a16="http://schemas.microsoft.com/office/drawing/2014/main" id="{5E93172A-FD04-3E46-B36F-6ACCC01BEE7D}"/>
            </a:ext>
          </a:extLst>
        </cdr:cNvPr>
        <cdr:cNvSpPr txBox="1"/>
      </cdr:nvSpPr>
      <cdr:spPr>
        <a:xfrm xmlns:a="http://schemas.openxmlformats.org/drawingml/2006/main">
          <a:off x="3493218" y="3088283"/>
          <a:ext cx="3422934" cy="246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Fritidshem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0.01658</cdr:y>
    </cdr:from>
    <cdr:to>
      <cdr:x>0.98994</cdr:x>
      <cdr:y>0.06227</cdr:y>
    </cdr:to>
    <cdr:sp macro="" textlink="">
      <cdr:nvSpPr>
        <cdr:cNvPr id="4" name="textruta 22">
          <a:extLst xmlns:a="http://schemas.openxmlformats.org/drawingml/2006/main">
            <a:ext uri="{FF2B5EF4-FFF2-40B4-BE49-F238E27FC236}">
              <a16:creationId xmlns:a16="http://schemas.microsoft.com/office/drawing/2014/main" id="{4B90AE17-58B4-BC4B-8C70-415AC9FB110F}"/>
            </a:ext>
          </a:extLst>
        </cdr:cNvPr>
        <cdr:cNvSpPr txBox="1"/>
      </cdr:nvSpPr>
      <cdr:spPr>
        <a:xfrm xmlns:a="http://schemas.openxmlformats.org/drawingml/2006/main">
          <a:off x="3493218" y="89346"/>
          <a:ext cx="34229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437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87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31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74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18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620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056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1493" algn="l" defTabSz="1042873" rtl="0" eaLnBrk="1" latinLnBrk="0" hangingPunct="1">
            <a:defRPr sz="20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rPr>
            <a:t>Kommunspecifika frågor: Danderyd</a:t>
          </a:r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7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1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2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3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4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5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6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7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8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89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90.xml><?xml version="1.0" encoding="utf-8"?>
<c:userShapes xmlns:c="http://schemas.openxmlformats.org/drawingml/2006/chart">
  <cdr:relSizeAnchor xmlns:cdr="http://schemas.openxmlformats.org/drawingml/2006/chartDrawing">
    <cdr:from>
      <cdr:x>0.93859</cdr:x>
      <cdr:y>0</cdr:y>
    </cdr:from>
    <cdr:to>
      <cdr:x>1</cdr:x>
      <cdr:y>0.07501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88A7A5C-FA6B-CF4A-BFAB-3D58C00D9017}"/>
            </a:ext>
          </a:extLst>
        </cdr:cNvPr>
        <cdr:cNvSpPr txBox="1"/>
      </cdr:nvSpPr>
      <cdr:spPr>
        <a:xfrm xmlns:a="http://schemas.openxmlformats.org/drawingml/2006/main">
          <a:off x="9111810" y="0"/>
          <a:ext cx="596212" cy="108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sz="1100"/>
        </a:p>
      </cdr:txBody>
    </cdr:sp>
  </cdr:relSizeAnchor>
  <cdr:relSizeAnchor xmlns:cdr="http://schemas.openxmlformats.org/drawingml/2006/chartDrawing">
    <cdr:from>
      <cdr:x>0.92442</cdr:x>
      <cdr:y>0</cdr:y>
    </cdr:from>
    <cdr:to>
      <cdr:x>1</cdr:x>
      <cdr:y>0.13972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D44AB247-40DC-4C42-ABCA-C5D9E6361868}"/>
            </a:ext>
          </a:extLst>
        </cdr:cNvPr>
        <cdr:cNvSpPr txBox="1"/>
      </cdr:nvSpPr>
      <cdr:spPr>
        <a:xfrm xmlns:a="http://schemas.openxmlformats.org/drawingml/2006/main">
          <a:off x="8974330" y="0"/>
          <a:ext cx="733691" cy="20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600" i="1">
              <a:solidFill>
                <a:schemeClr val="bg1">
                  <a:lumMod val="85000"/>
                  <a:lumOff val="15000"/>
                </a:schemeClr>
              </a:solidFill>
            </a:rPr>
            <a:t>Andel ”Vet inte”</a:t>
          </a:r>
          <a:endParaRPr sz="600" i="1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A00A9DD-4962-6547-81AE-7AA768CE72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19249C-2BD3-1F42-B730-84E4E6839D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87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2952AF-6B89-BC40-872B-377D137A8AFF}" type="datetimeFigureOut">
              <a:rPr lang="sv-SE"/>
              <a:pPr>
                <a:defRPr/>
              </a:pPr>
              <a:t>2021-04-22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C9C5BC43-FC3D-544D-81AE-952A750045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3716AD22-95CD-5640-8C7E-B9FA447C9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514494-6029-C144-9AE8-51CC80D298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66658B-FD0A-D94F-A191-3FDAACEAD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87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128438-2BF2-1448-98AA-4D4A4118A1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14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10414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0414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0414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041400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7.xml.rels><?xml version='1.0' encoding='UTF-8' standalone='yes'?>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'1.0' encoding='UTF-8' standalone='yes'?>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'1.0' encoding='UTF-8' standalone='yes'?>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'1.0' encoding='UTF-8' standalone='yes'?>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'1.0' encoding='UTF-8' standalone='yes'?>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'1.0' encoding='UTF-8' standalone='yes'?>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'1.0' encoding='UTF-8' standalone='yes'?>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1.xml.rels><?xml version='1.0' encoding='UTF-8' standalone='yes'?>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'1.0' encoding='UTF-8' standalone='yes'?>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'1.0' encoding='UTF-8' standalone='yes'?>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'1.0' encoding='UTF-8' standalone='yes'?>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'1.0' encoding='UTF-8' standalone='yes'?>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'1.0' encoding='UTF-8' standalone='yes'?>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5.xml.rels><?xml version='1.0' encoding='UTF-8' standalone='yes'?>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'1.0' encoding='UTF-8' standalone='yes'?>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'1.0' encoding='UTF-8' standalone='yes'?>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'1.0' encoding='UTF-8' standalone='yes'?>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'1.0' encoding='UTF-8' standalone='yes'?>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'1.0' encoding='UTF-8' standalone='yes'?>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Platshållare för bildobjekt 1">
            <a:extLst>
              <a:ext uri="{FF2B5EF4-FFF2-40B4-BE49-F238E27FC236}">
                <a16:creationId xmlns:a16="http://schemas.microsoft.com/office/drawing/2014/main" id="{5DE87899-88B8-3547-9253-C07D6BDFD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C5E546-CBBA-FC4C-9A57-B9560F857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 dirty="0"/>
          </a:p>
        </p:txBody>
      </p:sp>
      <p:sp>
        <p:nvSpPr>
          <p:cNvPr id="9219" name="Platshållare för bildnummer 3">
            <a:extLst>
              <a:ext uri="{FF2B5EF4-FFF2-40B4-BE49-F238E27FC236}">
                <a16:creationId xmlns:a16="http://schemas.microsoft.com/office/drawing/2014/main" id="{D3242640-5221-FC49-B5EA-E1139A57D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CFEBF37C-A96B-D44F-8936-524987D9C343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tshållare för bildobjekt 1">
            <a:extLst>
              <a:ext uri="{FF2B5EF4-FFF2-40B4-BE49-F238E27FC236}">
                <a16:creationId xmlns:a16="http://schemas.microsoft.com/office/drawing/2014/main" id="{128CEAC0-2DE9-1941-B2BC-7D886421F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1CE2B0-7C3C-4D43-BF0A-0B859E766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/>
          </a:p>
        </p:txBody>
      </p:sp>
      <p:sp>
        <p:nvSpPr>
          <p:cNvPr id="38915" name="Platshållare för bildnummer 3">
            <a:extLst>
              <a:ext uri="{FF2B5EF4-FFF2-40B4-BE49-F238E27FC236}">
                <a16:creationId xmlns:a16="http://schemas.microsoft.com/office/drawing/2014/main" id="{790537E5-C69D-C64A-A351-8E908163E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B84311F3-A9FF-404F-BBBD-31A714B380C2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tshållare för bildobjekt 1">
            <a:extLst>
              <a:ext uri="{FF2B5EF4-FFF2-40B4-BE49-F238E27FC236}">
                <a16:creationId xmlns:a16="http://schemas.microsoft.com/office/drawing/2014/main" id="{C51BAC9E-F5D3-9244-A31C-34A9CDB82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C215B3C-C00B-6043-9025-2ACACA49C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/>
          </a:p>
        </p:txBody>
      </p:sp>
      <p:sp>
        <p:nvSpPr>
          <p:cNvPr id="40963" name="Platshållare för bildnummer 3">
            <a:extLst>
              <a:ext uri="{FF2B5EF4-FFF2-40B4-BE49-F238E27FC236}">
                <a16:creationId xmlns:a16="http://schemas.microsoft.com/office/drawing/2014/main" id="{1EA8D6F9-9AEB-4D48-8258-47A6049B0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C2C9809A-AE6A-9C49-A1B3-9C5731291F5A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tshållare för bildobjekt 1">
            <a:extLst>
              <a:ext uri="{FF2B5EF4-FFF2-40B4-BE49-F238E27FC236}">
                <a16:creationId xmlns:a16="http://schemas.microsoft.com/office/drawing/2014/main" id="{C51BAC9E-F5D3-9244-A31C-34A9CDB82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C215B3C-C00B-6043-9025-2ACACA49C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/>
          </a:p>
        </p:txBody>
      </p:sp>
      <p:sp>
        <p:nvSpPr>
          <p:cNvPr id="40963" name="Platshållare för bildnummer 3">
            <a:extLst>
              <a:ext uri="{FF2B5EF4-FFF2-40B4-BE49-F238E27FC236}">
                <a16:creationId xmlns:a16="http://schemas.microsoft.com/office/drawing/2014/main" id="{1EA8D6F9-9AEB-4D48-8258-47A6049B0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C2C9809A-AE6A-9C49-A1B3-9C5731291F5A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1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Platshållare för bildobjekt 1">
            <a:extLst>
              <a:ext uri="{FF2B5EF4-FFF2-40B4-BE49-F238E27FC236}">
                <a16:creationId xmlns:a16="http://schemas.microsoft.com/office/drawing/2014/main" id="{D5411ABE-8D24-C343-BEC9-974B5B25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1CB13CE-153F-4A47-962C-DA1F3055D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 dirty="0"/>
          </a:p>
        </p:txBody>
      </p:sp>
      <p:sp>
        <p:nvSpPr>
          <p:cNvPr id="12291" name="Platshållare för bildnummer 3">
            <a:extLst>
              <a:ext uri="{FF2B5EF4-FFF2-40B4-BE49-F238E27FC236}">
                <a16:creationId xmlns:a16="http://schemas.microsoft.com/office/drawing/2014/main" id="{6B52258F-01A0-4D42-AA60-BF9C9898A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97C0D3B6-697C-3649-ADE6-1261C36BD99F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571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099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036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016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452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847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02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latshållare för bildobjekt 1">
            <a:extLst>
              <a:ext uri="{FF2B5EF4-FFF2-40B4-BE49-F238E27FC236}">
                <a16:creationId xmlns:a16="http://schemas.microsoft.com/office/drawing/2014/main" id="{9541C4F6-817A-2545-9E66-432700071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91757E3-7B7D-8A4C-A770-00601C30A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/>
          </a:p>
        </p:txBody>
      </p:sp>
      <p:sp>
        <p:nvSpPr>
          <p:cNvPr id="14339" name="Platshållare för bildnummer 3">
            <a:extLst>
              <a:ext uri="{FF2B5EF4-FFF2-40B4-BE49-F238E27FC236}">
                <a16:creationId xmlns:a16="http://schemas.microsoft.com/office/drawing/2014/main" id="{D98DEFB1-A09C-1C45-87B4-8CC8D7619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125BFBE6-8CB9-1A48-B2E8-971AA206D703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23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602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82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696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9781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595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3671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5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7234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7499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9600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485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3217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47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6923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1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2130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75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5992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4302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77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30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78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6192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79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71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3884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80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5733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C3B8D-7141-954A-9EE2-0A3BF8E80BF3}" type="slidenum">
              <a:rPr lang="sv-SE" smtClean="0"/>
              <a:t>84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00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tshållare för bildobjekt 1">
            <a:extLst>
              <a:ext uri="{FF2B5EF4-FFF2-40B4-BE49-F238E27FC236}">
                <a16:creationId xmlns:a16="http://schemas.microsoft.com/office/drawing/2014/main" id="{1925E33F-C24F-AE44-BAC3-E28DD61778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F077BEA-6D59-8F49-9FB9-5A9110FD9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 dirty="0"/>
          </a:p>
        </p:txBody>
      </p:sp>
      <p:sp>
        <p:nvSpPr>
          <p:cNvPr id="24579" name="Platshållare för bildnummer 3">
            <a:extLst>
              <a:ext uri="{FF2B5EF4-FFF2-40B4-BE49-F238E27FC236}">
                <a16:creationId xmlns:a16="http://schemas.microsoft.com/office/drawing/2014/main" id="{D08321ED-BFE2-184D-9C3F-DF2DA736A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E135A61E-DAAC-BC42-8B61-C1C69B268012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tshållare för bildobjekt 1">
            <a:extLst>
              <a:ext uri="{FF2B5EF4-FFF2-40B4-BE49-F238E27FC236}">
                <a16:creationId xmlns:a16="http://schemas.microsoft.com/office/drawing/2014/main" id="{7D3B3528-9EC0-C046-A43E-675087830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9E1A9A9-6F22-654B-9E55-51BDEE2B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69" dirty="0"/>
          </a:p>
        </p:txBody>
      </p:sp>
      <p:sp>
        <p:nvSpPr>
          <p:cNvPr id="26627" name="Platshållare för bildnummer 3">
            <a:extLst>
              <a:ext uri="{FF2B5EF4-FFF2-40B4-BE49-F238E27FC236}">
                <a16:creationId xmlns:a16="http://schemas.microsoft.com/office/drawing/2014/main" id="{125D2662-E6DF-4A41-A38A-EA9818A63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5DA8BB67-83AA-C447-8DF0-B33DE0A1D2B3}" type="slidenum">
              <a:rPr lang="sv-SE" altLang="en-SE" sz="1200">
                <a:latin typeface="Calibri" panose="020F0502020204030204" pitchFamily="34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v-SE" altLang="en-S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bg>
      <p:bgPr>
        <a:solidFill>
          <a:srgbClr val="AE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3">
            <a:extLst>
              <a:ext uri="{FF2B5EF4-FFF2-40B4-BE49-F238E27FC236}">
                <a16:creationId xmlns:a16="http://schemas.microsoft.com/office/drawing/2014/main" id="{A1D90281-98A8-DB46-BC8C-4D6A4F4FCF65}"/>
              </a:ext>
            </a:extLst>
          </p:cNvPr>
          <p:cNvSpPr/>
          <p:nvPr userDrawn="1"/>
        </p:nvSpPr>
        <p:spPr>
          <a:xfrm>
            <a:off x="758825" y="655638"/>
            <a:ext cx="4456113" cy="4398962"/>
          </a:xfrm>
          <a:prstGeom prst="ellipse">
            <a:avLst/>
          </a:prstGeom>
          <a:solidFill>
            <a:srgbClr val="E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sp>
        <p:nvSpPr>
          <p:cNvPr id="4" name="Rektangel 4">
            <a:extLst>
              <a:ext uri="{FF2B5EF4-FFF2-40B4-BE49-F238E27FC236}">
                <a16:creationId xmlns:a16="http://schemas.microsoft.com/office/drawing/2014/main" id="{7383B835-C451-374D-A975-17C8F818E94C}"/>
              </a:ext>
            </a:extLst>
          </p:cNvPr>
          <p:cNvSpPr/>
          <p:nvPr userDrawn="1"/>
        </p:nvSpPr>
        <p:spPr>
          <a:xfrm rot="5400000">
            <a:off x="4494213" y="1362075"/>
            <a:ext cx="1703387" cy="10691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pic>
        <p:nvPicPr>
          <p:cNvPr id="5" name="Bildobjekt 7" descr="En bild som visar text, tecken, clipart&#10;&#10;Automatiskt genererad beskrivning">
            <a:extLst>
              <a:ext uri="{FF2B5EF4-FFF2-40B4-BE49-F238E27FC236}">
                <a16:creationId xmlns:a16="http://schemas.microsoft.com/office/drawing/2014/main" id="{A1211CA9-4E97-404A-AE58-9D3E7A2674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r="56329"/>
          <a:stretch>
            <a:fillRect/>
          </a:stretch>
        </p:blipFill>
        <p:spPr bwMode="auto">
          <a:xfrm>
            <a:off x="8612188" y="5957888"/>
            <a:ext cx="19034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B04E0061-D176-4642-A935-9330313D6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6084888"/>
            <a:ext cx="14668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406365" y="5958474"/>
            <a:ext cx="2205186" cy="1522475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0994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B9BB94D3-213E-4449-9D27-7FE96166C7C9}"/>
              </a:ext>
            </a:extLst>
          </p:cNvPr>
          <p:cNvSpPr/>
          <p:nvPr userDrawn="1"/>
        </p:nvSpPr>
        <p:spPr>
          <a:xfrm>
            <a:off x="6242756" y="0"/>
            <a:ext cx="4449057" cy="7559675"/>
          </a:xfrm>
          <a:prstGeom prst="rect">
            <a:avLst/>
          </a:prstGeom>
          <a:solidFill>
            <a:srgbClr val="C3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C7CEB53B-DFE3-2041-A218-3E9D5DCD7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6738938"/>
            <a:ext cx="5667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7">
            <a:extLst>
              <a:ext uri="{FF2B5EF4-FFF2-40B4-BE49-F238E27FC236}">
                <a16:creationId xmlns:a16="http://schemas.microsoft.com/office/drawing/2014/main" id="{05A86000-E69B-454E-9F38-E485E0E4C73D}"/>
              </a:ext>
            </a:extLst>
          </p:cNvPr>
          <p:cNvSpPr/>
          <p:nvPr userDrawn="1"/>
        </p:nvSpPr>
        <p:spPr>
          <a:xfrm>
            <a:off x="6681614" y="2027238"/>
            <a:ext cx="3589338" cy="3505200"/>
          </a:xfrm>
          <a:prstGeom prst="ellipse">
            <a:avLst/>
          </a:prstGeom>
          <a:solidFill>
            <a:srgbClr val="E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5943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>
            <a:extLst>
              <a:ext uri="{FF2B5EF4-FFF2-40B4-BE49-F238E27FC236}">
                <a16:creationId xmlns:a16="http://schemas.microsoft.com/office/drawing/2014/main" id="{F2B3BAFD-5303-D045-8C49-B7ABF38D4580}"/>
              </a:ext>
            </a:extLst>
          </p:cNvPr>
          <p:cNvSpPr/>
          <p:nvPr userDrawn="1"/>
        </p:nvSpPr>
        <p:spPr>
          <a:xfrm rot="5400000">
            <a:off x="3455988" y="323850"/>
            <a:ext cx="3779837" cy="10691813"/>
          </a:xfrm>
          <a:prstGeom prst="rect">
            <a:avLst/>
          </a:prstGeom>
          <a:solidFill>
            <a:srgbClr val="C3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C3DB81-7C49-A046-9A6B-E8919619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40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66842BB-F986-4F4B-BDFC-DB4B38D0B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6738938"/>
            <a:ext cx="5667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7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033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49BE807-607B-DB46-902B-A4DE1C8AD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1165225"/>
            <a:ext cx="77295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mall för rubrikformat</a:t>
            </a:r>
            <a:endParaRPr lang="en-US" altLang="en-S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0648BA-9ECA-D845-97C9-97015C9FE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652303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Redigera format för bakgrundstext
Nivå två
Nivå tre
Nivå fyra
Nivå fem</a:t>
            </a:r>
            <a:endParaRPr lang="en-US" alt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D7A21-1CE3-4C4D-B33F-B0454CD81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5437FCB2-6630-D143-B706-65DE79E63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42873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9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6.xml.rels><?xml version='1.0' encoding='UTF-8' standalone='yes'?>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2.xml"/></Relationships>
</file>

<file path=ppt/slides/_rels/slide27.xml.rels><?xml version='1.0' encoding='UTF-8' standalone='yes'?>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'1.0' encoding='UTF-8' standalone='yes'?>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9.xml.rels><?xml version='1.0' encoding='UTF-8' standalone='yes'?>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9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2.xml"/></Relationships>
</file>

<file path=ppt/slides/_rels/slide31.xml.rels><?xml version='1.0' encoding='UTF-8' standalone='yes'?>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33.xml.rels><?xml version='1.0' encoding='UTF-8' standalone='yes'?>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1.xml.rels><?xml version='1.0' encoding='UTF-8' standalone='yes'?>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42.xml.rels><?xml version='1.0' encoding='UTF-8' standalone='yes'?>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43.xml.rels><?xml version='1.0' encoding='UTF-8' standalone='yes'?>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6.xml"/></Relationships>
</file>

<file path=ppt/slides/_rels/slide44.xml.rels><?xml version='1.0' encoding='UTF-8' standalone='yes'?>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'1.0' encoding='UTF-8' standalone='yes'?>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46.xml.rels><?xml version='1.0' encoding='UTF-8' standalone='yes'?>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3.xml"/></Relationships>
</file>

<file path=ppt/slides/_rels/slide47.xml.rels><?xml version='1.0' encoding='UTF-8' standalone='yes'?>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6.xml"/></Relationships>
</file>

<file path=ppt/slides/_rels/slide48.xml.rels><?xml version='1.0' encoding='UTF-8' standalone='yes'?>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49.xml.rels><?xml version='1.0' encoding='UTF-8' standalone='yes'?>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4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0.xml.rels><?xml version='1.0' encoding='UTF-8' standalone='yes'?>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5.xml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58.xml.rels><?xml version='1.0' encoding='UTF-8' standalone='yes'?>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4.xml"/><Relationship Id="rId4" Type="http://schemas.openxmlformats.org/officeDocument/2006/relationships/chart" Target="../charts/chart113.xml"/></Relationships>
</file>

<file path=ppt/slides/_rels/slide59.xml.rels><?xml version='1.0' encoding='UTF-8' standalone='yes'?>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8.xml"/><Relationship Id="rId5" Type="http://schemas.openxmlformats.org/officeDocument/2006/relationships/chart" Target="../charts/chart117.xml"/><Relationship Id="rId4" Type="http://schemas.openxmlformats.org/officeDocument/2006/relationships/chart" Target="../charts/chart116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0.xml.rels><?xml version='1.0' encoding='UTF-8' standalone='yes'?>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0.xml"/></Relationships>
</file>

<file path=ppt/slides/_rels/slide61.xml.rels><?xml version='1.0' encoding='UTF-8' standalone='yes'?>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2.xml.rels><?xml version='1.0' encoding='UTF-8' standalone='yes'?>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5.xml"/><Relationship Id="rId5" Type="http://schemas.openxmlformats.org/officeDocument/2006/relationships/chart" Target="../charts/chart124.xml"/><Relationship Id="rId4" Type="http://schemas.openxmlformats.org/officeDocument/2006/relationships/chart" Target="../charts/chart123.xml"/></Relationships>
</file>

<file path=ppt/slides/_rels/slide63.xml.rels><?xml version='1.0' encoding='UTF-8' standalone='yes'?>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7.xml"/></Relationships>
</file>

<file path=ppt/slides/_rels/slide64.xml.rels><?xml version='1.0' encoding='UTF-8' standalone='yes'?>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0.xml"/></Relationships>
</file>

<file path=ppt/slides/_rels/slide65.xml.rels><?xml version='1.0' encoding='UTF-8' standalone='yes'?>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/Relationships>
</file>

<file path=ppt/slides/_rels/slide66.xml.rels><?xml version='1.0' encoding='UTF-8' standalone='yes'?>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4.xml"/></Relationships>
</file>

<file path=ppt/slides/_rels/slide67.xml.rels><?xml version='1.0' encoding='UTF-8' standalone='yes'?>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9.xml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75.xml.rels><?xml version='1.0' encoding='UTF-8' standalone='yes'?>
<Relationships xmlns="http://schemas.openxmlformats.org/package/2006/relationships"><Relationship Id="rId3" Type="http://schemas.openxmlformats.org/officeDocument/2006/relationships/chart" Target="../charts/chart15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58.xml"/><Relationship Id="rId4" Type="http://schemas.openxmlformats.org/officeDocument/2006/relationships/chart" Target="../charts/chart157.xml"/></Relationships>
</file>

<file path=ppt/slides/_rels/slide76.xml.rels><?xml version='1.0' encoding='UTF-8' standalone='yes'?>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2.xml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77.xml.rels><?xml version='1.0' encoding='UTF-8' standalone='yes'?>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4.xml"/></Relationships>
</file>

<file path=ppt/slides/_rels/slide78.xml.rels><?xml version='1.0' encoding='UTF-8' standalone='yes'?>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9.xml.rels><?xml version='1.0' encoding='UTF-8' standalone='yes'?>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9.xml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'1.0' encoding='UTF-8' standalone='yes'?>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1.xml"/></Relationships>
</file>

<file path=ppt/slides/_rels/slide81.xml.rels><?xml version='1.0' encoding='UTF-8' standalone='yes'?>
<Relationships xmlns="http://schemas.openxmlformats.org/package/2006/relationships"><Relationship Id="rId3" Type="http://schemas.openxmlformats.org/officeDocument/2006/relationships/chart" Target="../charts/chart173.xml"/><Relationship Id="rId2" Type="http://schemas.openxmlformats.org/officeDocument/2006/relationships/chart" Target="../charts/chart17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4.xml"/></Relationships>
</file>

<file path=ppt/slides/_rels/slide82.xml.rels><?xml version='1.0' encoding='UTF-8' standalone='yes'?>
<Relationships xmlns="http://schemas.openxmlformats.org/package/2006/relationships"><Relationship Id="rId3" Type="http://schemas.openxmlformats.org/officeDocument/2006/relationships/chart" Target="../charts/chart176.xml"/><Relationship Id="rId2" Type="http://schemas.openxmlformats.org/officeDocument/2006/relationships/chart" Target="../charts/chart17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8.xml"/><Relationship Id="rId4" Type="http://schemas.openxmlformats.org/officeDocument/2006/relationships/chart" Target="../charts/chart177.xml"/></Relationships>
</file>

<file path=ppt/slides/_rels/slide83.xml.rels><?xml version='1.0' encoding='UTF-8' standalone='yes'?>
<Relationships xmlns="http://schemas.openxmlformats.org/package/2006/relationships"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4.xml"/></Relationships>
</file>

<file path=ppt/slides/_rels/slide84.xml.rels><?xml version='1.0' encoding='UTF-8' standalone='yes'?>
<Relationships xmlns="http://schemas.openxmlformats.org/package/2006/relationships"><Relationship Id="rId3" Type="http://schemas.openxmlformats.org/officeDocument/2006/relationships/chart" Target="../charts/chart180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83.xml"/><Relationship Id="rId5" Type="http://schemas.openxmlformats.org/officeDocument/2006/relationships/chart" Target="../charts/chart182.xml"/><Relationship Id="rId4" Type="http://schemas.openxmlformats.org/officeDocument/2006/relationships/chart" Target="../charts/chart181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A7C9D905-7A04-3B4E-9A01-D0AAE5EC9445}"/>
              </a:ext>
            </a:extLst>
          </p:cNvPr>
          <p:cNvSpPr txBox="1"/>
          <p:nvPr/>
        </p:nvSpPr>
        <p:spPr>
          <a:xfrm>
            <a:off x="1134045" y="1273810"/>
            <a:ext cx="3692324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bg1"/>
                </a:solidFill>
                <a:cs typeface="Arial" panose="020B0604020202020204" pitchFamily="34" charset="0"/>
              </a:rPr>
              <a:t>Resultat från Våga Visa 2021</a:t>
            </a:r>
          </a:p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>
                <a:solidFill>
                  <a:schemeClr val="bg1"/>
                </a:solidFill>
                <a:cs typeface="Arial" panose="020B0604020202020204" pitchFamily="34" charset="0"/>
              </a:rPr>
              <a:t>Förskoleklass</a:t>
            </a:r>
            <a:br>
              <a:rPr lang="sv-SE" sz="1400" b="1" dirty="0">
                <a:solidFill>
                  <a:schemeClr val="bg1"/>
                </a:solidFill>
                <a:highlight>
                  <a:srgbClr val="FF0000"/>
                </a:highlight>
                <a:cs typeface="Arial" panose="020B0604020202020204" pitchFamily="34" charset="0"/>
              </a:rPr>
            </a:br>
            <a:r>
              <a:rPr lang="sv-SE" sz="1400" b="1" dirty="0">
                <a:solidFill>
                  <a:schemeClr val="bg1"/>
                </a:solidFill>
                <a:cs typeface="Arial" panose="020B0604020202020204" pitchFamily="34" charset="0"/>
              </a:rPr>
              <a:t>Vårdnadshavare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B459938-BF14-1248-BA28-A763B6EDC43F}"/>
              </a:ext>
            </a:extLst>
          </p:cNvPr>
          <p:cNvSpPr txBox="1"/>
          <p:nvPr/>
        </p:nvSpPr>
        <p:spPr>
          <a:xfrm>
            <a:off x="1057568" y="2412365"/>
            <a:ext cx="376880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b="1" dirty="0" err="1">
                <a:solidFill>
                  <a:srgbClr val="000000"/>
                </a:solidFill>
                <a:ea typeface="+mj-ea"/>
                <a:cs typeface="Arial" panose="020B0604020202020204" pitchFamily="34" charset="0"/>
              </a:rPr>
              <a:t>Ösbyskolan</a:t>
            </a:r>
            <a:endParaRPr lang="sv-SE" sz="2400" b="1" dirty="0">
              <a:cs typeface="Arial" panose="020B0604020202020204" pitchFamily="34" charset="0"/>
            </a:endParaRPr>
          </a:p>
        </p:txBody>
      </p:sp>
      <p:pic>
        <p:nvPicPr>
          <p:cNvPr id="16" name="Picture 15" descr="Dandery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6" y="6206032"/>
            <a:ext cx="2540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ruta 2">
            <a:extLst>
              <a:ext uri="{FF2B5EF4-FFF2-40B4-BE49-F238E27FC236}">
                <a16:creationId xmlns:a16="http://schemas.microsoft.com/office/drawing/2014/main" id="{3E4474C8-1858-4647-9036-EA003B28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71488"/>
            <a:ext cx="6424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3.3 Alla målområden samt enskilda frågor – jämförelse över tid</a:t>
            </a:r>
          </a:p>
        </p:txBody>
      </p:sp>
      <p:sp>
        <p:nvSpPr>
          <p:cNvPr id="25602" name="textruta 4">
            <a:extLst>
              <a:ext uri="{FF2B5EF4-FFF2-40B4-BE49-F238E27FC236}">
                <a16:creationId xmlns:a16="http://schemas.microsoft.com/office/drawing/2014/main" id="{1FCB882F-9AE0-BD4C-8525-A1F76957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14375"/>
            <a:ext cx="4532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Ösbyskolan, förskoleklass</a:t>
            </a:r>
          </a:p>
        </p:txBody>
      </p:sp>
      <p:sp>
        <p:nvSpPr>
          <p:cNvPr id="25604" name="textruta 24">
            <a:extLst>
              <a:ext uri="{FF2B5EF4-FFF2-40B4-BE49-F238E27FC236}">
                <a16:creationId xmlns:a16="http://schemas.microsoft.com/office/drawing/2014/main" id="{532A9274-709A-0A41-B536-09A40270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554038"/>
            <a:ext cx="5730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900">
                <a:solidFill>
                  <a:schemeClr val="bg1"/>
                </a:solidFill>
                <a:latin typeface="+mn-lt"/>
              </a:rPr>
              <a:t>2021</a:t>
            </a:r>
          </a:p>
        </p:txBody>
      </p:sp>
      <p:sp>
        <p:nvSpPr>
          <p:cNvPr id="25605" name="textruta 25">
            <a:extLst>
              <a:ext uri="{FF2B5EF4-FFF2-40B4-BE49-F238E27FC236}">
                <a16:creationId xmlns:a16="http://schemas.microsoft.com/office/drawing/2014/main" id="{0461578E-7500-E244-9704-BBA6B928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1016000"/>
            <a:ext cx="5730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900">
                <a:solidFill>
                  <a:schemeClr val="bg1"/>
                </a:solidFill>
                <a:latin typeface="+mn-lt"/>
              </a:rPr>
              <a:t>2018</a:t>
            </a:r>
          </a:p>
        </p:txBody>
      </p: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24ABDED3-0A63-6147-A1DF-F1BAE9C56612}"/>
              </a:ext>
            </a:extLst>
          </p:cNvPr>
          <p:cNvCxnSpPr/>
          <p:nvPr/>
        </p:nvCxnSpPr>
        <p:spPr>
          <a:xfrm>
            <a:off x="7751763" y="781050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Ellips 29">
            <a:extLst>
              <a:ext uri="{FF2B5EF4-FFF2-40B4-BE49-F238E27FC236}">
                <a16:creationId xmlns:a16="http://schemas.microsoft.com/office/drawing/2014/main" id="{63832924-7E55-D748-B4A9-4703C6A8AD87}"/>
              </a:ext>
            </a:extLst>
          </p:cNvPr>
          <p:cNvSpPr/>
          <p:nvPr/>
        </p:nvSpPr>
        <p:spPr>
          <a:xfrm>
            <a:off x="8435975" y="1964672"/>
            <a:ext cx="995363" cy="949325"/>
          </a:xfrm>
          <a:prstGeom prst="ellipse">
            <a:avLst/>
          </a:prstGeom>
          <a:solidFill>
            <a:srgbClr val="C84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AC0CDDF3-57A5-1944-8051-9782BB8EAB83}"/>
              </a:ext>
            </a:extLst>
          </p:cNvPr>
          <p:cNvCxnSpPr>
            <a:cxnSpLocks/>
          </p:cNvCxnSpPr>
          <p:nvPr/>
        </p:nvCxnSpPr>
        <p:spPr>
          <a:xfrm>
            <a:off x="7715250" y="2000250"/>
            <a:ext cx="0" cy="987316"/>
          </a:xfrm>
          <a:prstGeom prst="line">
            <a:avLst/>
          </a:prstGeom>
          <a:ln w="38100">
            <a:solidFill>
              <a:srgbClr val="C84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>
            <a:extLst>
              <a:ext uri="{FF2B5EF4-FFF2-40B4-BE49-F238E27FC236}">
                <a16:creationId xmlns:a16="http://schemas.microsoft.com/office/drawing/2014/main" id="{6B87891B-B597-2547-B3FC-6FD535EB05E7}"/>
              </a:ext>
            </a:extLst>
          </p:cNvPr>
          <p:cNvCxnSpPr>
            <a:cxnSpLocks/>
          </p:cNvCxnSpPr>
          <p:nvPr/>
        </p:nvCxnSpPr>
        <p:spPr>
          <a:xfrm>
            <a:off x="7729538" y="2496485"/>
            <a:ext cx="511175" cy="12700"/>
          </a:xfrm>
          <a:prstGeom prst="straightConnector1">
            <a:avLst/>
          </a:prstGeom>
          <a:ln w="50800">
            <a:solidFill>
              <a:srgbClr val="C841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E706FF53-7A4A-DD4D-B070-B8D069A86255}"/>
              </a:ext>
            </a:extLst>
          </p:cNvPr>
          <p:cNvSpPr txBox="1"/>
          <p:nvPr/>
        </p:nvSpPr>
        <p:spPr>
          <a:xfrm>
            <a:off x="8318500" y="2251565"/>
            <a:ext cx="1230313" cy="725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53" b="1" dirty="0">
                <a:latin typeface="+mj-lt"/>
              </a:rPr>
              <a:t>3,58</a:t>
            </a:r>
          </a:p>
        </p:txBody>
      </p:sp>
      <p:graphicFrame>
        <p:nvGraphicFramePr>
          <p:cNvPr id="14" name="Diagram 13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ED5F6CEC-6008-CB42-A210-D25A28147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024684"/>
              </p:ext>
            </p:extLst>
          </p:nvPr>
        </p:nvGraphicFramePr>
        <p:xfrm>
          <a:off x="387595" y="1703205"/>
          <a:ext cx="6986437" cy="53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DF169F21-3AE1-8543-9659-D3BBB9DEB23A}"/>
              </a:ext>
            </a:extLst>
          </p:cNvPr>
          <p:cNvSpPr/>
          <p:nvPr/>
        </p:nvSpPr>
        <p:spPr>
          <a:xfrm>
            <a:off x="8054975" y="476250"/>
            <a:ext cx="2193925" cy="1047750"/>
          </a:xfrm>
          <a:prstGeom prst="roundRect">
            <a:avLst/>
          </a:prstGeom>
          <a:solidFill>
            <a:srgbClr val="78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Resultaten går från 2021 (överst och mörkast färg) till 2018 (nederst och ljusast färg).</a:t>
            </a:r>
          </a:p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I cirklarna redovisas medelvärdet för hela området 2021.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ruta 1">
            <a:extLst>
              <a:ext uri="{FF2B5EF4-FFF2-40B4-BE49-F238E27FC236}">
                <a16:creationId xmlns:a16="http://schemas.microsoft.com/office/drawing/2014/main" id="{969CE5CB-21CC-E740-A944-1EBF76E6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5625"/>
            <a:ext cx="872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200">
                <a:solidFill>
                  <a:schemeClr val="bg1"/>
                </a:solidFill>
                <a:latin typeface="+mn-lt"/>
              </a:rPr>
              <a:t>På denna sida och följande redovisas alla enskilda frågor för Ösbyskolan förskoleklass samt för Danderyds kommun förskoleklass. Resultatet visar andelen som svarat att de instämmer.</a:t>
            </a:r>
          </a:p>
        </p:txBody>
      </p:sp>
      <p:sp>
        <p:nvSpPr>
          <p:cNvPr id="37891" name="textruta 2">
            <a:extLst>
              <a:ext uri="{FF2B5EF4-FFF2-40B4-BE49-F238E27FC236}">
                <a16:creationId xmlns:a16="http://schemas.microsoft.com/office/drawing/2014/main" id="{CDE3ACCC-C67D-B44E-A6B2-D733FA45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52525"/>
            <a:ext cx="561441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3.4 Alla enskilda frågor – jämförelse med kommunen</a:t>
            </a:r>
          </a:p>
        </p:txBody>
      </p:sp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0D64C3D4-7CF9-7A4A-9F0B-0EADE234347D}"/>
              </a:ext>
            </a:extLst>
          </p:cNvPr>
          <p:cNvSpPr/>
          <p:nvPr/>
        </p:nvSpPr>
        <p:spPr>
          <a:xfrm>
            <a:off x="8424863" y="1023938"/>
            <a:ext cx="1884362" cy="635000"/>
          </a:xfrm>
          <a:prstGeom prst="roundRect">
            <a:avLst/>
          </a:prstGeom>
          <a:solidFill>
            <a:srgbClr val="78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Här redovisas andelen som instämmer!</a:t>
            </a:r>
          </a:p>
        </p:txBody>
      </p:sp>
      <p:pic>
        <p:nvPicPr>
          <p:cNvPr id="37893" name="Bildobjekt 9">
            <a:extLst>
              <a:ext uri="{FF2B5EF4-FFF2-40B4-BE49-F238E27FC236}">
                <a16:creationId xmlns:a16="http://schemas.microsoft.com/office/drawing/2014/main" id="{19E6D189-5314-6D47-9C2E-10A68158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2636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0CE471AD-3AB0-3943-B4E1-FA5D4E6AC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178698"/>
              </p:ext>
            </p:extLst>
          </p:nvPr>
        </p:nvGraphicFramePr>
        <p:xfrm>
          <a:off x="387595" y="1703205"/>
          <a:ext cx="8256675" cy="53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ruta 2">
            <a:extLst>
              <a:ext uri="{FF2B5EF4-FFF2-40B4-BE49-F238E27FC236}">
                <a16:creationId xmlns:a16="http://schemas.microsoft.com/office/drawing/2014/main" id="{09A8E0EC-326E-7641-BBCF-82930BFD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571500"/>
            <a:ext cx="4973129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3.4 Alla enskilda frågor – jämförelse med kommunen</a:t>
            </a:r>
          </a:p>
        </p:txBody>
      </p: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CC230507-1937-864E-9FA5-D5D30B6E1AE6}"/>
              </a:ext>
            </a:extLst>
          </p:cNvPr>
          <p:cNvSpPr/>
          <p:nvPr/>
        </p:nvSpPr>
        <p:spPr>
          <a:xfrm>
            <a:off x="8424863" y="1023938"/>
            <a:ext cx="1884362" cy="635000"/>
          </a:xfrm>
          <a:prstGeom prst="roundRect">
            <a:avLst/>
          </a:prstGeom>
          <a:solidFill>
            <a:srgbClr val="78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Här redovisas andelen som instämmer!</a:t>
            </a:r>
          </a:p>
        </p:txBody>
      </p:sp>
      <p:pic>
        <p:nvPicPr>
          <p:cNvPr id="39940" name="Bildobjekt 15">
            <a:extLst>
              <a:ext uri="{FF2B5EF4-FFF2-40B4-BE49-F238E27FC236}">
                <a16:creationId xmlns:a16="http://schemas.microsoft.com/office/drawing/2014/main" id="{0AB718E3-82BC-0347-B423-740FD909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2636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D7B78BAE-AAB3-5C45-8F26-6C9522328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130837"/>
              </p:ext>
            </p:extLst>
          </p:nvPr>
        </p:nvGraphicFramePr>
        <p:xfrm>
          <a:off x="387595" y="1703205"/>
          <a:ext cx="8256675" cy="53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ruta 2">
            <a:extLst>
              <a:ext uri="{FF2B5EF4-FFF2-40B4-BE49-F238E27FC236}">
                <a16:creationId xmlns:a16="http://schemas.microsoft.com/office/drawing/2014/main" id="{09A8E0EC-326E-7641-BBCF-82930BFD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571500"/>
            <a:ext cx="4973129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3.4 Alla enskilda frågor – jämförelse med kommunen</a:t>
            </a:r>
          </a:p>
        </p:txBody>
      </p: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CC230507-1937-864E-9FA5-D5D30B6E1AE6}"/>
              </a:ext>
            </a:extLst>
          </p:cNvPr>
          <p:cNvSpPr/>
          <p:nvPr/>
        </p:nvSpPr>
        <p:spPr>
          <a:xfrm>
            <a:off x="8424863" y="1023938"/>
            <a:ext cx="1884362" cy="635000"/>
          </a:xfrm>
          <a:prstGeom prst="roundRect">
            <a:avLst/>
          </a:prstGeom>
          <a:solidFill>
            <a:srgbClr val="78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Här redovisas andelen som instämmer!</a:t>
            </a:r>
          </a:p>
        </p:txBody>
      </p:sp>
      <p:pic>
        <p:nvPicPr>
          <p:cNvPr id="39940" name="Bildobjekt 15">
            <a:extLst>
              <a:ext uri="{FF2B5EF4-FFF2-40B4-BE49-F238E27FC236}">
                <a16:creationId xmlns:a16="http://schemas.microsoft.com/office/drawing/2014/main" id="{0AB718E3-82BC-0347-B423-740FD909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2636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D7B78BAE-AAB3-5C45-8F26-6C9522328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853924"/>
              </p:ext>
            </p:extLst>
          </p:nvPr>
        </p:nvGraphicFramePr>
        <p:xfrm>
          <a:off x="387595" y="1703205"/>
          <a:ext cx="8256675" cy="53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144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ubrik 1">
            <a:extLst>
              <a:ext uri="{FF2B5EF4-FFF2-40B4-BE49-F238E27FC236}">
                <a16:creationId xmlns:a16="http://schemas.microsoft.com/office/drawing/2014/main" id="{8C9A310E-F652-814A-8F27-8810895A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98475"/>
            <a:ext cx="66103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sv-SE" altLang="en-SE"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Innehållsförteckning</a:t>
            </a:r>
          </a:p>
        </p:txBody>
      </p:sp>
      <p:sp>
        <p:nvSpPr>
          <p:cNvPr id="10242" name="Rubrik 1">
            <a:extLst>
              <a:ext uri="{FF2B5EF4-FFF2-40B4-BE49-F238E27FC236}">
                <a16:creationId xmlns:a16="http://schemas.microsoft.com/office/drawing/2014/main" id="{8BE914E0-8ECD-0C48-87C3-EDEBB0F4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730375"/>
            <a:ext cx="725328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FontTx/>
              <a:buAutoNum type="arabicPeriod"/>
            </a:pP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Bakgrund</a:t>
            </a: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	</a:t>
            </a:r>
            <a:b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endParaRPr lang="sv-SE" altLang="en-SE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buFontTx/>
              <a:buAutoNum type="arabicPeriod"/>
            </a:pP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snabb överblick</a:t>
            </a: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</a:t>
            </a:r>
            <a:b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endParaRPr lang="sv-SE" altLang="en-SE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buFontTx/>
              <a:buAutoNum type="arabicPeriod"/>
            </a:pP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/>
            </a: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Sammanfattning</a:t>
            </a: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</a:t>
            </a:r>
            <a:b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endParaRPr lang="sv-SE" altLang="en-SE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buFontTx/>
              <a:buAutoNum type="arabicPeriod"/>
            </a:pP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Resultat</a:t>
            </a:r>
            <a:r>
              <a:rPr lang="sv-SE" altLang="en-SE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A0F5529-BAF3-304B-81F8-9E3A76A4F834}"/>
              </a:ext>
            </a:extLst>
          </p:cNvPr>
          <p:cNvSpPr txBox="1"/>
          <p:nvPr/>
        </p:nvSpPr>
        <p:spPr>
          <a:xfrm>
            <a:off x="478316" y="1196830"/>
            <a:ext cx="8194197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+mj-lt"/>
              </a:rPr>
              <a:t>4.1.    Jämförelse med kommun + Våga Visa totalt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78316" y="1692006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Övergripande frågor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84D9DBC-A7F1-5C4E-BAB0-2B6808281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601260"/>
              </p:ext>
            </p:extLst>
          </p:nvPr>
        </p:nvGraphicFramePr>
        <p:xfrm>
          <a:off x="460614" y="2194055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DEF47999-9F07-5E49-A2EF-1CE6AE25A9E2}"/>
              </a:ext>
            </a:extLst>
          </p:cNvPr>
          <p:cNvSpPr txBox="1"/>
          <p:nvPr/>
        </p:nvSpPr>
        <p:spPr>
          <a:xfrm>
            <a:off x="523177" y="21940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är nöjd med verksamheten i mitt barns skola,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274B46F-FE68-4F46-BFEF-62683F6CCB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614" y="563154"/>
            <a:ext cx="6611049" cy="633676"/>
          </a:xfrm>
        </p:spPr>
        <p:txBody>
          <a:bodyPr/>
          <a:lstStyle/>
          <a:p>
            <a:r>
              <a:rPr lang="sv-SE" dirty="0"/>
              <a:t>4. Resultat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B0ACE69-7164-0A4C-8811-ACFFE8367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784443"/>
              </p:ext>
            </p:extLst>
          </p:nvPr>
        </p:nvGraphicFramePr>
        <p:xfrm>
          <a:off x="460614" y="5308695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A34F901-A4D9-7F41-A56D-D6C04EE88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679418"/>
              </p:ext>
            </p:extLst>
          </p:nvPr>
        </p:nvGraphicFramePr>
        <p:xfrm>
          <a:off x="460614" y="3751375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ruta 1">
            <a:extLst>
              <a:ext uri="{FF2B5EF4-FFF2-40B4-BE49-F238E27FC236}">
                <a16:creationId xmlns:a16="http://schemas.microsoft.com/office/drawing/2014/main" id="{F0BCEAAF-A4A1-9A44-A4ED-32A8DF11B9AC}"/>
              </a:ext>
            </a:extLst>
          </p:cNvPr>
          <p:cNvSpPr txBox="1"/>
          <p:nvPr/>
        </p:nvSpPr>
        <p:spPr>
          <a:xfrm>
            <a:off x="9434904" y="249213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ruta 2">
            <a:extLst>
              <a:ext uri="{FF2B5EF4-FFF2-40B4-BE49-F238E27FC236}">
                <a16:creationId xmlns:a16="http://schemas.microsoft.com/office/drawing/2014/main" id="{00FAC349-C026-E24B-B83E-43ECAD524854}"/>
              </a:ext>
            </a:extLst>
          </p:cNvPr>
          <p:cNvSpPr txBox="1"/>
          <p:nvPr/>
        </p:nvSpPr>
        <p:spPr>
          <a:xfrm>
            <a:off x="9434904" y="310867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2 %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ruta 3">
            <a:extLst>
              <a:ext uri="{FF2B5EF4-FFF2-40B4-BE49-F238E27FC236}">
                <a16:creationId xmlns:a16="http://schemas.microsoft.com/office/drawing/2014/main" id="{0E119A13-8B12-8C4D-B155-41BDBB9357CF}"/>
              </a:ext>
            </a:extLst>
          </p:cNvPr>
          <p:cNvSpPr txBox="1"/>
          <p:nvPr/>
        </p:nvSpPr>
        <p:spPr>
          <a:xfrm>
            <a:off x="9434904" y="281765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1">
            <a:extLst>
              <a:ext uri="{FF2B5EF4-FFF2-40B4-BE49-F238E27FC236}">
                <a16:creationId xmlns:a16="http://schemas.microsoft.com/office/drawing/2014/main" id="{1C87F473-0416-FF44-867A-DB2B3FD00805}"/>
              </a:ext>
            </a:extLst>
          </p:cNvPr>
          <p:cNvSpPr txBox="1"/>
          <p:nvPr/>
        </p:nvSpPr>
        <p:spPr>
          <a:xfrm>
            <a:off x="9434904" y="400015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2">
            <a:extLst>
              <a:ext uri="{FF2B5EF4-FFF2-40B4-BE49-F238E27FC236}">
                <a16:creationId xmlns:a16="http://schemas.microsoft.com/office/drawing/2014/main" id="{0ACA787B-ED5B-7443-B885-8C5DD3050EB9}"/>
              </a:ext>
            </a:extLst>
          </p:cNvPr>
          <p:cNvSpPr txBox="1"/>
          <p:nvPr/>
        </p:nvSpPr>
        <p:spPr>
          <a:xfrm>
            <a:off x="9434904" y="461668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3 %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3">
            <a:extLst>
              <a:ext uri="{FF2B5EF4-FFF2-40B4-BE49-F238E27FC236}">
                <a16:creationId xmlns:a16="http://schemas.microsoft.com/office/drawing/2014/main" id="{FAA38A82-1CE5-E54B-B6CE-EBAA1A17C0E3}"/>
              </a:ext>
            </a:extLst>
          </p:cNvPr>
          <p:cNvSpPr txBox="1"/>
          <p:nvPr/>
        </p:nvSpPr>
        <p:spPr>
          <a:xfrm>
            <a:off x="9434904" y="430488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4">
            <a:extLst>
              <a:ext uri="{FF2B5EF4-FFF2-40B4-BE49-F238E27FC236}">
                <a16:creationId xmlns:a16="http://schemas.microsoft.com/office/drawing/2014/main" id="{F4BA9AE9-DB84-4641-8831-23FFC27E78B7}"/>
              </a:ext>
            </a:extLst>
          </p:cNvPr>
          <p:cNvSpPr txBox="1"/>
          <p:nvPr/>
        </p:nvSpPr>
        <p:spPr>
          <a:xfrm>
            <a:off x="523177" y="377303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kan rekommendera mitt barns skola,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23" name="textruta 1">
            <a:extLst>
              <a:ext uri="{FF2B5EF4-FFF2-40B4-BE49-F238E27FC236}">
                <a16:creationId xmlns:a16="http://schemas.microsoft.com/office/drawing/2014/main" id="{6C272401-8CF7-124F-A1FA-E190856EC58F}"/>
              </a:ext>
            </a:extLst>
          </p:cNvPr>
          <p:cNvSpPr txBox="1"/>
          <p:nvPr/>
        </p:nvSpPr>
        <p:spPr>
          <a:xfrm>
            <a:off x="9434947" y="560325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4" name="textruta 2">
            <a:extLst>
              <a:ext uri="{FF2B5EF4-FFF2-40B4-BE49-F238E27FC236}">
                <a16:creationId xmlns:a16="http://schemas.microsoft.com/office/drawing/2014/main" id="{8D34B1B6-5832-E24E-9910-7D9CE9DFDB2E}"/>
              </a:ext>
            </a:extLst>
          </p:cNvPr>
          <p:cNvSpPr txBox="1"/>
          <p:nvPr/>
        </p:nvSpPr>
        <p:spPr>
          <a:xfrm>
            <a:off x="9434947" y="621978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5" name="textruta 3">
            <a:extLst>
              <a:ext uri="{FF2B5EF4-FFF2-40B4-BE49-F238E27FC236}">
                <a16:creationId xmlns:a16="http://schemas.microsoft.com/office/drawing/2014/main" id="{FEC5B9D1-E723-A94D-9A16-19C5653689F8}"/>
              </a:ext>
            </a:extLst>
          </p:cNvPr>
          <p:cNvSpPr txBox="1"/>
          <p:nvPr/>
        </p:nvSpPr>
        <p:spPr>
          <a:xfrm>
            <a:off x="9434947" y="590799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6" name="textruta 4">
            <a:extLst>
              <a:ext uri="{FF2B5EF4-FFF2-40B4-BE49-F238E27FC236}">
                <a16:creationId xmlns:a16="http://schemas.microsoft.com/office/drawing/2014/main" id="{A54B5A63-A8AE-F34C-BDD6-E3C3CD207CBD}"/>
              </a:ext>
            </a:extLst>
          </p:cNvPr>
          <p:cNvSpPr txBox="1"/>
          <p:nvPr/>
        </p:nvSpPr>
        <p:spPr>
          <a:xfrm>
            <a:off x="523177" y="5305386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går på den skola som jag vill,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2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932982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619916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FC9132C-9AB8-1442-9CA4-7A8DB68BD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806776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8C98ABC-BC51-274F-930B-FED76C6B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907205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A3311B4D-4A76-A643-AD15-F426CFCC649A}"/>
              </a:ext>
            </a:extLst>
          </p:cNvPr>
          <p:cNvSpPr txBox="1"/>
          <p:nvPr/>
        </p:nvSpPr>
        <p:spPr>
          <a:xfrm>
            <a:off x="9434905" y="142729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B3E3ACFE-6488-2B41-BA0B-D1EE770AA790}"/>
              </a:ext>
            </a:extLst>
          </p:cNvPr>
          <p:cNvSpPr txBox="1"/>
          <p:nvPr/>
        </p:nvSpPr>
        <p:spPr>
          <a:xfrm>
            <a:off x="9434905" y="204382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3 %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837C590B-93EC-7C46-8827-C1229076A157}"/>
              </a:ext>
            </a:extLst>
          </p:cNvPr>
          <p:cNvSpPr txBox="1"/>
          <p:nvPr/>
        </p:nvSpPr>
        <p:spPr>
          <a:xfrm>
            <a:off x="9434905" y="173203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3 %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8B87DB10-86DD-BA42-AADE-D1B6BE8C2411}"/>
              </a:ext>
            </a:extLst>
          </p:cNvPr>
          <p:cNvSpPr txBox="1"/>
          <p:nvPr/>
        </p:nvSpPr>
        <p:spPr>
          <a:xfrm>
            <a:off x="523135" y="1129426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Skolarbetet är stimulerande för mitt barn,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60124F77-A312-6644-A3B6-71CED893DDAE}"/>
              </a:ext>
            </a:extLst>
          </p:cNvPr>
          <p:cNvSpPr txBox="1"/>
          <p:nvPr/>
        </p:nvSpPr>
        <p:spPr>
          <a:xfrm>
            <a:off x="9434925" y="298511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D48A987D-C772-0A49-891E-EB94C6EAB384}"/>
              </a:ext>
            </a:extLst>
          </p:cNvPr>
          <p:cNvSpPr txBox="1"/>
          <p:nvPr/>
        </p:nvSpPr>
        <p:spPr>
          <a:xfrm>
            <a:off x="9434925" y="360164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6 %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996B87E4-AC96-4449-9D0D-1D08736A6366}"/>
              </a:ext>
            </a:extLst>
          </p:cNvPr>
          <p:cNvSpPr txBox="1"/>
          <p:nvPr/>
        </p:nvSpPr>
        <p:spPr>
          <a:xfrm>
            <a:off x="9434925" y="328985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4 %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E4E73E4D-C37B-AA41-A5B8-32DECE09D6EB}"/>
              </a:ext>
            </a:extLst>
          </p:cNvPr>
          <p:cNvSpPr txBox="1"/>
          <p:nvPr/>
        </p:nvSpPr>
        <p:spPr>
          <a:xfrm>
            <a:off x="523155" y="268724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Lärarna är bra på att väcka mitt barns intresse för skolarbete,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91B6B4AF-1975-2B47-A036-F6EE4C94B6F2}"/>
              </a:ext>
            </a:extLst>
          </p:cNvPr>
          <p:cNvSpPr txBox="1"/>
          <p:nvPr/>
        </p:nvSpPr>
        <p:spPr>
          <a:xfrm>
            <a:off x="9434925" y="454230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4F98191E-D9BC-1F4C-95B9-0D8EBDDAA291}"/>
              </a:ext>
            </a:extLst>
          </p:cNvPr>
          <p:cNvSpPr txBox="1"/>
          <p:nvPr/>
        </p:nvSpPr>
        <p:spPr>
          <a:xfrm>
            <a:off x="9434925" y="515883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9 %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67A81DB2-CDFD-C743-BF42-50854E5C47F0}"/>
              </a:ext>
            </a:extLst>
          </p:cNvPr>
          <p:cNvSpPr txBox="1"/>
          <p:nvPr/>
        </p:nvSpPr>
        <p:spPr>
          <a:xfrm>
            <a:off x="9434925" y="484704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6 %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592B1050-45FF-2145-8F24-90184FC857FA}"/>
              </a:ext>
            </a:extLst>
          </p:cNvPr>
          <p:cNvSpPr txBox="1"/>
          <p:nvPr/>
        </p:nvSpPr>
        <p:spPr>
          <a:xfrm>
            <a:off x="523155" y="4244433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Lärarna är engagerade i mitt barns utveckling,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9A7D0315-1CC1-ED4D-B31A-954FCA9EFA21}"/>
              </a:ext>
            </a:extLst>
          </p:cNvPr>
          <p:cNvSpPr txBox="1"/>
          <p:nvPr/>
        </p:nvSpPr>
        <p:spPr>
          <a:xfrm>
            <a:off x="9434925" y="609949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14 %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F75BEE0E-27AC-2848-AC07-3117466AFC40}"/>
              </a:ext>
            </a:extLst>
          </p:cNvPr>
          <p:cNvSpPr txBox="1"/>
          <p:nvPr/>
        </p:nvSpPr>
        <p:spPr>
          <a:xfrm>
            <a:off x="9434925" y="671602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A00E2E4C-9C0F-6442-B632-B4CE260400DE}"/>
              </a:ext>
            </a:extLst>
          </p:cNvPr>
          <p:cNvSpPr txBox="1"/>
          <p:nvPr/>
        </p:nvSpPr>
        <p:spPr>
          <a:xfrm>
            <a:off x="9434925" y="640423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9 %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0FB2D2EE-A001-254B-8009-6AFC3A303D65}"/>
              </a:ext>
            </a:extLst>
          </p:cNvPr>
          <p:cNvSpPr txBox="1"/>
          <p:nvPr/>
        </p:nvSpPr>
        <p:spPr>
          <a:xfrm>
            <a:off x="523155" y="580162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får det stöd och den hjälp som behövs,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0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Kunskaper, forts.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224383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30550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586A4D0E-A698-DA4E-851E-9078BF46D206}"/>
              </a:ext>
            </a:extLst>
          </p:cNvPr>
          <p:cNvSpPr txBox="1"/>
          <p:nvPr/>
        </p:nvSpPr>
        <p:spPr>
          <a:xfrm>
            <a:off x="9434925" y="142791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DC91B62D-0DE6-9441-B880-7285C4A2B1CA}"/>
              </a:ext>
            </a:extLst>
          </p:cNvPr>
          <p:cNvSpPr txBox="1"/>
          <p:nvPr/>
        </p:nvSpPr>
        <p:spPr>
          <a:xfrm>
            <a:off x="9434925" y="204445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12 %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F459C956-3478-A749-B8F4-DE2A0ECCA444}"/>
              </a:ext>
            </a:extLst>
          </p:cNvPr>
          <p:cNvSpPr txBox="1"/>
          <p:nvPr/>
        </p:nvSpPr>
        <p:spPr>
          <a:xfrm>
            <a:off x="9434925" y="173265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8 %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15F382F9-A3CF-A641-842F-2882FAD720D7}"/>
              </a:ext>
            </a:extLst>
          </p:cNvPr>
          <p:cNvSpPr txBox="1"/>
          <p:nvPr/>
        </p:nvSpPr>
        <p:spPr>
          <a:xfrm>
            <a:off x="523155" y="11300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får utmaningar i skolarbetet,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1613DC51-4824-8145-8059-DECA43788C1D}"/>
              </a:ext>
            </a:extLst>
          </p:cNvPr>
          <p:cNvSpPr txBox="1"/>
          <p:nvPr/>
        </p:nvSpPr>
        <p:spPr>
          <a:xfrm>
            <a:off x="9434925" y="298511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D8637A6C-3817-604C-92B0-6B06834B262E}"/>
              </a:ext>
            </a:extLst>
          </p:cNvPr>
          <p:cNvSpPr txBox="1"/>
          <p:nvPr/>
        </p:nvSpPr>
        <p:spPr>
          <a:xfrm>
            <a:off x="9434925" y="3601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3 %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D1967916-8D9C-634C-899C-F2BBD46FE9A8}"/>
              </a:ext>
            </a:extLst>
          </p:cNvPr>
          <p:cNvSpPr txBox="1"/>
          <p:nvPr/>
        </p:nvSpPr>
        <p:spPr>
          <a:xfrm>
            <a:off x="9434925" y="328984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BF7C8720-F4EF-3F4B-991E-20BEEEC26A85}"/>
              </a:ext>
            </a:extLst>
          </p:cNvPr>
          <p:cNvSpPr txBox="1"/>
          <p:nvPr/>
        </p:nvSpPr>
        <p:spPr>
          <a:xfrm>
            <a:off x="523155" y="268724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får tydlig information om hur mitt barn utvecklas,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Elevernas ansvar och inflytande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629172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9C445329-6C46-A248-A56A-EA5E92F3934D}"/>
              </a:ext>
            </a:extLst>
          </p:cNvPr>
          <p:cNvSpPr txBox="1"/>
          <p:nvPr/>
        </p:nvSpPr>
        <p:spPr>
          <a:xfrm>
            <a:off x="9434925" y="142612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33 %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86097D7C-857E-B141-B09B-2E67BE9B9EC6}"/>
              </a:ext>
            </a:extLst>
          </p:cNvPr>
          <p:cNvSpPr txBox="1"/>
          <p:nvPr/>
        </p:nvSpPr>
        <p:spPr>
          <a:xfrm>
            <a:off x="9434925" y="204266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FE41822B-B98D-7746-9686-3A19988170EF}"/>
              </a:ext>
            </a:extLst>
          </p:cNvPr>
          <p:cNvSpPr txBox="1"/>
          <p:nvPr/>
        </p:nvSpPr>
        <p:spPr>
          <a:xfrm>
            <a:off x="9434925" y="173086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47 %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E9F28818-FC23-2A4F-AE58-ADC3A5C7242B}"/>
              </a:ext>
            </a:extLst>
          </p:cNvPr>
          <p:cNvSpPr txBox="1"/>
          <p:nvPr/>
        </p:nvSpPr>
        <p:spPr>
          <a:xfrm>
            <a:off x="523155" y="112825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är med och planerar sitt eget skolarbete,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6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Normer och värden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7024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391224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FC9132C-9AB8-1442-9CA4-7A8DB68BD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916372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8C98ABC-BC51-274F-930B-FED76C6B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878095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CD1E5BDE-28C0-A54C-9508-511249ADC5A2}"/>
              </a:ext>
            </a:extLst>
          </p:cNvPr>
          <p:cNvSpPr txBox="1"/>
          <p:nvPr/>
        </p:nvSpPr>
        <p:spPr>
          <a:xfrm>
            <a:off x="9434925" y="14261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51C8DDA9-7AE3-9A41-84A5-D056AEB07F25}"/>
              </a:ext>
            </a:extLst>
          </p:cNvPr>
          <p:cNvSpPr txBox="1"/>
          <p:nvPr/>
        </p:nvSpPr>
        <p:spPr>
          <a:xfrm>
            <a:off x="9434925" y="20426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D775F516-F707-8046-87DD-66C6830305D9}"/>
              </a:ext>
            </a:extLst>
          </p:cNvPr>
          <p:cNvSpPr txBox="1"/>
          <p:nvPr/>
        </p:nvSpPr>
        <p:spPr>
          <a:xfrm>
            <a:off x="9434925" y="17308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231F29A3-21EB-8048-A5D5-B4A254B789F3}"/>
              </a:ext>
            </a:extLst>
          </p:cNvPr>
          <p:cNvSpPr txBox="1"/>
          <p:nvPr/>
        </p:nvSpPr>
        <p:spPr>
          <a:xfrm>
            <a:off x="523155" y="112826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är tryggt i skolan,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B3D7DB15-6AE0-8C4C-B60F-320F609874FD}"/>
              </a:ext>
            </a:extLst>
          </p:cNvPr>
          <p:cNvSpPr txBox="1"/>
          <p:nvPr/>
        </p:nvSpPr>
        <p:spPr>
          <a:xfrm>
            <a:off x="9434925" y="298347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12AF3522-DB03-8647-84EC-59DD9F3F5F91}"/>
              </a:ext>
            </a:extLst>
          </p:cNvPr>
          <p:cNvSpPr txBox="1"/>
          <p:nvPr/>
        </p:nvSpPr>
        <p:spPr>
          <a:xfrm>
            <a:off x="9434925" y="36000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12 %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89D30BA8-47AC-DE49-8411-B891090953C7}"/>
              </a:ext>
            </a:extLst>
          </p:cNvPr>
          <p:cNvSpPr txBox="1"/>
          <p:nvPr/>
        </p:nvSpPr>
        <p:spPr>
          <a:xfrm>
            <a:off x="9434925" y="328820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8 %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F4302DFA-BA8E-D64B-BA5C-58BB9FB187A6}"/>
              </a:ext>
            </a:extLst>
          </p:cNvPr>
          <p:cNvSpPr txBox="1"/>
          <p:nvPr/>
        </p:nvSpPr>
        <p:spPr>
          <a:xfrm>
            <a:off x="523155" y="268560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har en god arbetsmiljö,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9A9653C5-E21A-A249-9647-C612AF7A8AE2}"/>
              </a:ext>
            </a:extLst>
          </p:cNvPr>
          <p:cNvSpPr txBox="1"/>
          <p:nvPr/>
        </p:nvSpPr>
        <p:spPr>
          <a:xfrm>
            <a:off x="9434925" y="454081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4F36E1EE-936A-6943-B7C1-B1E966F794F2}"/>
              </a:ext>
            </a:extLst>
          </p:cNvPr>
          <p:cNvSpPr txBox="1"/>
          <p:nvPr/>
        </p:nvSpPr>
        <p:spPr>
          <a:xfrm>
            <a:off x="9434925" y="515735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18 %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FBE48638-CE62-554C-914F-ADD99BF40FAD}"/>
              </a:ext>
            </a:extLst>
          </p:cNvPr>
          <p:cNvSpPr txBox="1"/>
          <p:nvPr/>
        </p:nvSpPr>
        <p:spPr>
          <a:xfrm>
            <a:off x="9434925" y="484555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6EFD845C-73F6-B244-8D6D-FEADF1D85DBD}"/>
              </a:ext>
            </a:extLst>
          </p:cNvPr>
          <p:cNvSpPr txBox="1"/>
          <p:nvPr/>
        </p:nvSpPr>
        <p:spPr>
          <a:xfrm>
            <a:off x="523155" y="424295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Skolan arbetar medvetet mot kränkande handlingar som t ex mobbning,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DC8D3B46-6CEB-C643-BC31-9EF56AE0E312}"/>
              </a:ext>
            </a:extLst>
          </p:cNvPr>
          <p:cNvSpPr txBox="1"/>
          <p:nvPr/>
        </p:nvSpPr>
        <p:spPr>
          <a:xfrm>
            <a:off x="9434925" y="60981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18AFDC39-24C6-424F-9275-6C3561BBBBFB}"/>
              </a:ext>
            </a:extLst>
          </p:cNvPr>
          <p:cNvSpPr txBox="1"/>
          <p:nvPr/>
        </p:nvSpPr>
        <p:spPr>
          <a:xfrm>
            <a:off x="9434925" y="671470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E949B204-8318-9C4F-80B7-1ECF59B8C4CC}"/>
              </a:ext>
            </a:extLst>
          </p:cNvPr>
          <p:cNvSpPr txBox="1"/>
          <p:nvPr/>
        </p:nvSpPr>
        <p:spPr>
          <a:xfrm>
            <a:off x="9434925" y="6402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6BCAFCE3-70FC-5949-862B-31BB31BE521C}"/>
              </a:ext>
            </a:extLst>
          </p:cNvPr>
          <p:cNvSpPr txBox="1"/>
          <p:nvPr/>
        </p:nvSpPr>
        <p:spPr>
          <a:xfrm>
            <a:off x="523155" y="580030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trivs i skolan,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Styrning och ledning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554831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058166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ruta 1">
            <a:extLst>
              <a:ext uri="{FF2B5EF4-FFF2-40B4-BE49-F238E27FC236}">
                <a16:creationId xmlns:a16="http://schemas.microsoft.com/office/drawing/2014/main" id="{B7C792CB-292A-1943-8F07-1C2067B3A82F}"/>
              </a:ext>
            </a:extLst>
          </p:cNvPr>
          <p:cNvSpPr txBox="1"/>
          <p:nvPr/>
        </p:nvSpPr>
        <p:spPr>
          <a:xfrm>
            <a:off x="9434925" y="14261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86F9C4D2-4C24-2B4E-B7C6-C0AA3A81F773}"/>
              </a:ext>
            </a:extLst>
          </p:cNvPr>
          <p:cNvSpPr txBox="1"/>
          <p:nvPr/>
        </p:nvSpPr>
        <p:spPr>
          <a:xfrm>
            <a:off x="9434925" y="204266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19 %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7" name="textruta 3">
            <a:extLst>
              <a:ext uri="{FF2B5EF4-FFF2-40B4-BE49-F238E27FC236}">
                <a16:creationId xmlns:a16="http://schemas.microsoft.com/office/drawing/2014/main" id="{6A94ADB0-BFA1-FC48-BC68-E684F1C98715}"/>
              </a:ext>
            </a:extLst>
          </p:cNvPr>
          <p:cNvSpPr txBox="1"/>
          <p:nvPr/>
        </p:nvSpPr>
        <p:spPr>
          <a:xfrm>
            <a:off x="9434925" y="17308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16 %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E6157CAA-9603-EF46-990A-D35EF0B6CE26}"/>
              </a:ext>
            </a:extLst>
          </p:cNvPr>
          <p:cNvSpPr txBox="1"/>
          <p:nvPr/>
        </p:nvSpPr>
        <p:spPr>
          <a:xfrm>
            <a:off x="523155" y="112825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har förtroende för rektor,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9" name="textruta 1">
            <a:extLst>
              <a:ext uri="{FF2B5EF4-FFF2-40B4-BE49-F238E27FC236}">
                <a16:creationId xmlns:a16="http://schemas.microsoft.com/office/drawing/2014/main" id="{620F32DA-FCC3-E141-BEA3-2BDA58EB4843}"/>
              </a:ext>
            </a:extLst>
          </p:cNvPr>
          <p:cNvSpPr txBox="1"/>
          <p:nvPr/>
        </p:nvSpPr>
        <p:spPr>
          <a:xfrm>
            <a:off x="9434925" y="298347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textruta 2">
            <a:extLst>
              <a:ext uri="{FF2B5EF4-FFF2-40B4-BE49-F238E27FC236}">
                <a16:creationId xmlns:a16="http://schemas.microsoft.com/office/drawing/2014/main" id="{F74C68E5-4352-7945-B556-243C8C8B66F0}"/>
              </a:ext>
            </a:extLst>
          </p:cNvPr>
          <p:cNvSpPr txBox="1"/>
          <p:nvPr/>
        </p:nvSpPr>
        <p:spPr>
          <a:xfrm>
            <a:off x="9434925" y="360001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1" name="textruta 3">
            <a:extLst>
              <a:ext uri="{FF2B5EF4-FFF2-40B4-BE49-F238E27FC236}">
                <a16:creationId xmlns:a16="http://schemas.microsoft.com/office/drawing/2014/main" id="{C8991AF0-F9C7-A941-82F6-DA90040BBF03}"/>
              </a:ext>
            </a:extLst>
          </p:cNvPr>
          <p:cNvSpPr txBox="1"/>
          <p:nvPr/>
        </p:nvSpPr>
        <p:spPr>
          <a:xfrm>
            <a:off x="9434925" y="328821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7D09DB16-3453-AC4B-89A3-8A32554C4AFA}"/>
              </a:ext>
            </a:extLst>
          </p:cNvPr>
          <p:cNvSpPr txBox="1"/>
          <p:nvPr/>
        </p:nvSpPr>
        <p:spPr>
          <a:xfrm>
            <a:off x="523155" y="268560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Mitt barn har kompetenta lärare,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ubrik 1">
            <a:extLst>
              <a:ext uri="{FF2B5EF4-FFF2-40B4-BE49-F238E27FC236}">
                <a16:creationId xmlns:a16="http://schemas.microsoft.com/office/drawing/2014/main" id="{FF9D9826-4103-C842-99FE-5033DD508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484188"/>
            <a:ext cx="6610350" cy="633412"/>
          </a:xfrm>
        </p:spPr>
        <p:txBody>
          <a:bodyPr/>
          <a:lstStyle/>
          <a:p>
            <a:r>
              <a:rPr lang="sv-SE" altLang="en-SE">
                <a:cs typeface="Arial" panose="020B0604020202020204" pitchFamily="34" charset="0"/>
              </a:rPr>
              <a:t>1. Bakgrund</a:t>
            </a: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1DDC424C-121F-2D40-B4DC-36CB6212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368" y="2852420"/>
            <a:ext cx="282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SE" sz="16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 Ösbyskolan förskoleklass inkom 21 svar. Svarsfrekvensen är</a:t>
            </a:r>
            <a:endParaRPr lang="sv-SE" altLang="en-SE" sz="36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ruta 3">
            <a:extLst>
              <a:ext uri="{FF2B5EF4-FFF2-40B4-BE49-F238E27FC236}">
                <a16:creationId xmlns:a16="http://schemas.microsoft.com/office/drawing/2014/main" id="{38791CBE-EB1D-DA4E-8D3C-F0C7D112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705" y="4099560"/>
            <a:ext cx="2176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SE" sz="3600" b="1">
                <a:solidFill>
                  <a:schemeClr val="bg1"/>
                </a:solidFill>
                <a:latin typeface="+mn-lt"/>
              </a:rPr>
              <a:t>88 %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5C8BE07-2258-4445-9661-9A68CCE75F9E}"/>
              </a:ext>
            </a:extLst>
          </p:cNvPr>
          <p:cNvSpPr txBox="1"/>
          <p:nvPr/>
        </p:nvSpPr>
        <p:spPr>
          <a:xfrm>
            <a:off x="580881" y="1117752"/>
            <a:ext cx="546558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bg1"/>
                </a:solidFill>
                <a:latin typeface="+mj-lt"/>
              </a:rPr>
              <a:t>Bakgrund</a:t>
            </a:r>
            <a:r>
              <a:rPr lang="sv-SE" sz="1600" dirty="0">
                <a:solidFill>
                  <a:schemeClr val="bg1"/>
                </a:solidFill>
                <a:latin typeface="Univers LT Std 45 Light" panose="020B0403020202020204" pitchFamily="34" charset="77"/>
              </a:rPr>
              <a:t>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Åtta kommuner i Stockholms län genomför årligen en enkätundersökning i förskola, pedagogisk omsorg och grundskola. Undersökningen genomförs på samma sätt i alla kommuner och majoriteten av frågorna är gemensamma. I 2021 års undersökning inbjöds drygt 60 600 elever och föräldrar från 582 förskolor och skolor att delta.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Univers LT Std 45 Light" panose="020B0403020202020204" pitchFamily="34" charset="77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bg1"/>
                </a:solidFill>
                <a:latin typeface="+mj-lt"/>
              </a:rPr>
              <a:t>Metod</a:t>
            </a:r>
            <a:r>
              <a:rPr lang="sv-SE" sz="1400" dirty="0">
                <a:solidFill>
                  <a:schemeClr val="bg1"/>
                </a:solidFill>
                <a:latin typeface="Univers LT Std 55" panose="020B0603020202020204" pitchFamily="34" charset="0"/>
              </a:rPr>
              <a:t>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Respondenterna fick fylla i en webb- eller pappersenkät, utom i Nacka, Vallentuna och Upplands-Bro kommun som valde att endast erbjuda webbenkät. Distribueringsmetoden valdes av de deltagande skolorna (inbjudan via e-post, talonger med inloggningskod till webbenkäten eller pappersenkäter som delades ut på enheten). Enkäten innehöll 23-31 påståenden som elever respektive föräldrar fick ta ställning till. En skala i fyra steg användes: Stämmer mycket bra, Stämmer ganska bra, Stämmer ganska dåligt, Stämmer mycket dåligt samt alternativet "Vet inte". Insamlingen pågick mellan den 1 februari och den 12 mars 2021. Maskinella avrundningar och internt bortfall kan förekomma. Resultaten redovisas enbart i grupper där minst 5 personer har svarat i varje grupp.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solidFill>
                <a:schemeClr val="bg1"/>
              </a:solidFill>
              <a:latin typeface="Univers LT Std 55" panose="020B0603020202020204" pitchFamily="34" charset="0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bg1"/>
                </a:solidFill>
                <a:latin typeface="+mj-lt"/>
              </a:rPr>
              <a:t>Urval</a:t>
            </a:r>
            <a:r>
              <a:rPr lang="sv-SE" sz="16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Undersökningen är en totalundersökning i de utvalda grupperna, d.v.s.:</a:t>
            </a:r>
          </a:p>
          <a:p>
            <a:pPr marL="171450" indent="-171450" defTabSz="10428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vårdnadshavare till samtliga barn/elever i förskola och pedagogisk omsorg, förskoleklass, årskurs 3 och 6. Vissa kommuner inkluderar även grundsärskola och gymnasiesärskola.</a:t>
            </a:r>
          </a:p>
          <a:p>
            <a:pPr marL="171450" indent="-171450" defTabSz="10428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samtliga elever i årskurs 3, 6 och 8.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Utöver dessa gemensamma huvudgrupper deltar de årskurser som skolorna själva valt.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Univers LT Std 45 Light" panose="020B0403020202020204" pitchFamily="34" charset="7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Skola och hem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D4B6578-21F3-6848-B445-9EF78B7F1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961968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40CE32A-8324-5447-97CE-BB0CD9F35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076295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D372CF6-ECF8-2540-AA6A-2DCDCF305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99847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ruta 1">
            <a:extLst>
              <a:ext uri="{FF2B5EF4-FFF2-40B4-BE49-F238E27FC236}">
                <a16:creationId xmlns:a16="http://schemas.microsoft.com/office/drawing/2014/main" id="{FBE448FC-82FC-C54F-A832-059C1D142351}"/>
              </a:ext>
            </a:extLst>
          </p:cNvPr>
          <p:cNvSpPr txBox="1"/>
          <p:nvPr/>
        </p:nvSpPr>
        <p:spPr>
          <a:xfrm>
            <a:off x="9434925" y="14261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6937375E-11F2-B146-8E76-475FD51A1F64}"/>
              </a:ext>
            </a:extLst>
          </p:cNvPr>
          <p:cNvSpPr txBox="1"/>
          <p:nvPr/>
        </p:nvSpPr>
        <p:spPr>
          <a:xfrm>
            <a:off x="9434925" y="20426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9 %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B1CF2486-E60D-0240-868F-576EA158686C}"/>
              </a:ext>
            </a:extLst>
          </p:cNvPr>
          <p:cNvSpPr txBox="1"/>
          <p:nvPr/>
        </p:nvSpPr>
        <p:spPr>
          <a:xfrm>
            <a:off x="9434925" y="17308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6 %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49BC10BA-451B-0A4A-9D83-1346EB583E02}"/>
              </a:ext>
            </a:extLst>
          </p:cNvPr>
          <p:cNvSpPr txBox="1"/>
          <p:nvPr/>
        </p:nvSpPr>
        <p:spPr>
          <a:xfrm>
            <a:off x="523155" y="112826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Skolan ger mig möjlighet att vara med och diskutera hur mitt barn stöds på bästa sätt,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182E1CDC-F5B8-0049-9F23-3BE1B7255578}"/>
              </a:ext>
            </a:extLst>
          </p:cNvPr>
          <p:cNvSpPr txBox="1"/>
          <p:nvPr/>
        </p:nvSpPr>
        <p:spPr>
          <a:xfrm>
            <a:off x="9434925" y="298347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7" name="textruta 2">
            <a:extLst>
              <a:ext uri="{FF2B5EF4-FFF2-40B4-BE49-F238E27FC236}">
                <a16:creationId xmlns:a16="http://schemas.microsoft.com/office/drawing/2014/main" id="{7CBA7436-CE0D-344E-9D04-337DB9F24571}"/>
              </a:ext>
            </a:extLst>
          </p:cNvPr>
          <p:cNvSpPr txBox="1"/>
          <p:nvPr/>
        </p:nvSpPr>
        <p:spPr>
          <a:xfrm>
            <a:off x="9434925" y="36000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5 %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8" name="textruta 3">
            <a:extLst>
              <a:ext uri="{FF2B5EF4-FFF2-40B4-BE49-F238E27FC236}">
                <a16:creationId xmlns:a16="http://schemas.microsoft.com/office/drawing/2014/main" id="{A0D8F8F0-0855-3147-81C6-55A12750F196}"/>
              </a:ext>
            </a:extLst>
          </p:cNvPr>
          <p:cNvSpPr txBox="1"/>
          <p:nvPr/>
        </p:nvSpPr>
        <p:spPr>
          <a:xfrm>
            <a:off x="9434925" y="328820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3 %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9" name="textruta 4">
            <a:extLst>
              <a:ext uri="{FF2B5EF4-FFF2-40B4-BE49-F238E27FC236}">
                <a16:creationId xmlns:a16="http://schemas.microsoft.com/office/drawing/2014/main" id="{51407B34-B49E-A648-ADE2-DCE2EA5D5C32}"/>
              </a:ext>
            </a:extLst>
          </p:cNvPr>
          <p:cNvSpPr txBox="1"/>
          <p:nvPr/>
        </p:nvSpPr>
        <p:spPr>
          <a:xfrm>
            <a:off x="523155" y="268560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Skolan har informerat om läroplanen och annat som styr skolan,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30" name="textruta 1">
            <a:extLst>
              <a:ext uri="{FF2B5EF4-FFF2-40B4-BE49-F238E27FC236}">
                <a16:creationId xmlns:a16="http://schemas.microsoft.com/office/drawing/2014/main" id="{C46D75B6-C04D-A14C-90B8-B62A741F64C6}"/>
              </a:ext>
            </a:extLst>
          </p:cNvPr>
          <p:cNvSpPr txBox="1"/>
          <p:nvPr/>
        </p:nvSpPr>
        <p:spPr>
          <a:xfrm>
            <a:off x="9434925" y="454081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1" name="textruta 2">
            <a:extLst>
              <a:ext uri="{FF2B5EF4-FFF2-40B4-BE49-F238E27FC236}">
                <a16:creationId xmlns:a16="http://schemas.microsoft.com/office/drawing/2014/main" id="{3B755E2B-890B-F449-93C4-783FAFEA67AC}"/>
              </a:ext>
            </a:extLst>
          </p:cNvPr>
          <p:cNvSpPr txBox="1"/>
          <p:nvPr/>
        </p:nvSpPr>
        <p:spPr>
          <a:xfrm>
            <a:off x="9434925" y="515735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2 %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2" name="textruta 3">
            <a:extLst>
              <a:ext uri="{FF2B5EF4-FFF2-40B4-BE49-F238E27FC236}">
                <a16:creationId xmlns:a16="http://schemas.microsoft.com/office/drawing/2014/main" id="{978D8B94-BA55-CB49-B41B-2F48D381D555}"/>
              </a:ext>
            </a:extLst>
          </p:cNvPr>
          <p:cNvSpPr txBox="1"/>
          <p:nvPr/>
        </p:nvSpPr>
        <p:spPr>
          <a:xfrm>
            <a:off x="9434925" y="484555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3" name="textruta 4">
            <a:extLst>
              <a:ext uri="{FF2B5EF4-FFF2-40B4-BE49-F238E27FC236}">
                <a16:creationId xmlns:a16="http://schemas.microsoft.com/office/drawing/2014/main" id="{2A640CC6-EDC1-0343-AE49-7124566EB223}"/>
              </a:ext>
            </a:extLst>
          </p:cNvPr>
          <p:cNvSpPr txBox="1"/>
          <p:nvPr/>
        </p:nvSpPr>
        <p:spPr>
          <a:xfrm>
            <a:off x="523155" y="424295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vet vem på skolan jag ska vända mig till med olika frågor eller problem, förskoleklass</a:t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2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D4B6578-21F3-6848-B445-9EF78B7F1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626862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40CE32A-8324-5447-97CE-BB0CD9F35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756948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D372CF6-ECF8-2540-AA6A-2DCDCF305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449397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ruta 1">
            <a:extLst>
              <a:ext uri="{FF2B5EF4-FFF2-40B4-BE49-F238E27FC236}">
                <a16:creationId xmlns:a16="http://schemas.microsoft.com/office/drawing/2014/main" id="{FBE448FC-82FC-C54F-A832-059C1D142351}"/>
              </a:ext>
            </a:extLst>
          </p:cNvPr>
          <p:cNvSpPr txBox="1"/>
          <p:nvPr/>
        </p:nvSpPr>
        <p:spPr>
          <a:xfrm>
            <a:off x="9434925" y="14261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6937375E-11F2-B146-8E76-475FD51A1F64}"/>
              </a:ext>
            </a:extLst>
          </p:cNvPr>
          <p:cNvSpPr txBox="1"/>
          <p:nvPr/>
        </p:nvSpPr>
        <p:spPr>
          <a:xfrm>
            <a:off x="9434925" y="20426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7 %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B1CF2486-E60D-0240-868F-576EA158686C}"/>
              </a:ext>
            </a:extLst>
          </p:cNvPr>
          <p:cNvSpPr txBox="1"/>
          <p:nvPr/>
        </p:nvSpPr>
        <p:spPr>
          <a:xfrm>
            <a:off x="9434925" y="17308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6 %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49BC10BA-451B-0A4A-9D83-1346EB583E02}"/>
              </a:ext>
            </a:extLst>
          </p:cNvPr>
          <p:cNvSpPr txBox="1"/>
          <p:nvPr/>
        </p:nvSpPr>
        <p:spPr>
          <a:xfrm>
            <a:off x="523155" y="112826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Personalen på mitt barns fritidshem är kompetent,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182E1CDC-F5B8-0049-9F23-3BE1B7255578}"/>
              </a:ext>
            </a:extLst>
          </p:cNvPr>
          <p:cNvSpPr txBox="1"/>
          <p:nvPr/>
        </p:nvSpPr>
        <p:spPr>
          <a:xfrm>
            <a:off x="9434925" y="298347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7" name="textruta 2">
            <a:extLst>
              <a:ext uri="{FF2B5EF4-FFF2-40B4-BE49-F238E27FC236}">
                <a16:creationId xmlns:a16="http://schemas.microsoft.com/office/drawing/2014/main" id="{7CBA7436-CE0D-344E-9D04-337DB9F24571}"/>
              </a:ext>
            </a:extLst>
          </p:cNvPr>
          <p:cNvSpPr txBox="1"/>
          <p:nvPr/>
        </p:nvSpPr>
        <p:spPr>
          <a:xfrm>
            <a:off x="9434925" y="36000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6 %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8" name="textruta 3">
            <a:extLst>
              <a:ext uri="{FF2B5EF4-FFF2-40B4-BE49-F238E27FC236}">
                <a16:creationId xmlns:a16="http://schemas.microsoft.com/office/drawing/2014/main" id="{A0D8F8F0-0855-3147-81C6-55A12750F196}"/>
              </a:ext>
            </a:extLst>
          </p:cNvPr>
          <p:cNvSpPr txBox="1"/>
          <p:nvPr/>
        </p:nvSpPr>
        <p:spPr>
          <a:xfrm>
            <a:off x="9434925" y="328820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9 %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9" name="textruta 4">
            <a:extLst>
              <a:ext uri="{FF2B5EF4-FFF2-40B4-BE49-F238E27FC236}">
                <a16:creationId xmlns:a16="http://schemas.microsoft.com/office/drawing/2014/main" id="{51407B34-B49E-A648-ADE2-DCE2EA5D5C32}"/>
              </a:ext>
            </a:extLst>
          </p:cNvPr>
          <p:cNvSpPr txBox="1"/>
          <p:nvPr/>
        </p:nvSpPr>
        <p:spPr>
          <a:xfrm>
            <a:off x="523155" y="268560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Fritidshemmets verksamhet är stimulerande för mitt barns sociala utveckling,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30" name="textruta 1">
            <a:extLst>
              <a:ext uri="{FF2B5EF4-FFF2-40B4-BE49-F238E27FC236}">
                <a16:creationId xmlns:a16="http://schemas.microsoft.com/office/drawing/2014/main" id="{C46D75B6-C04D-A14C-90B8-B62A741F64C6}"/>
              </a:ext>
            </a:extLst>
          </p:cNvPr>
          <p:cNvSpPr txBox="1"/>
          <p:nvPr/>
        </p:nvSpPr>
        <p:spPr>
          <a:xfrm>
            <a:off x="9434925" y="454081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1" name="textruta 2">
            <a:extLst>
              <a:ext uri="{FF2B5EF4-FFF2-40B4-BE49-F238E27FC236}">
                <a16:creationId xmlns:a16="http://schemas.microsoft.com/office/drawing/2014/main" id="{3B755E2B-890B-F449-93C4-783FAFEA67AC}"/>
              </a:ext>
            </a:extLst>
          </p:cNvPr>
          <p:cNvSpPr txBox="1"/>
          <p:nvPr/>
        </p:nvSpPr>
        <p:spPr>
          <a:xfrm>
            <a:off x="9434925" y="515735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2" name="textruta 3">
            <a:extLst>
              <a:ext uri="{FF2B5EF4-FFF2-40B4-BE49-F238E27FC236}">
                <a16:creationId xmlns:a16="http://schemas.microsoft.com/office/drawing/2014/main" id="{978D8B94-BA55-CB49-B41B-2F48D381D555}"/>
              </a:ext>
            </a:extLst>
          </p:cNvPr>
          <p:cNvSpPr txBox="1"/>
          <p:nvPr/>
        </p:nvSpPr>
        <p:spPr>
          <a:xfrm>
            <a:off x="9434925" y="484555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13 %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3" name="textruta 4">
            <a:extLst>
              <a:ext uri="{FF2B5EF4-FFF2-40B4-BE49-F238E27FC236}">
                <a16:creationId xmlns:a16="http://schemas.microsoft.com/office/drawing/2014/main" id="{2A640CC6-EDC1-0343-AE49-7124566EB223}"/>
              </a:ext>
            </a:extLst>
          </p:cNvPr>
          <p:cNvSpPr txBox="1"/>
          <p:nvPr/>
        </p:nvSpPr>
        <p:spPr>
          <a:xfrm>
            <a:off x="523155" y="424295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Fritidshemmets verksamhet är stimulerande och utvecklande för mitt barns lärande, förskoleklass</a:t>
            </a:r>
            <a:endParaRPr sz="1100" b="1">
              <a:solidFill>
                <a:schemeClr val="bg1"/>
              </a:solidFill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190C375-C92C-0D4C-980E-EFF96EBCA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484727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ruta 1">
            <a:extLst>
              <a:ext uri="{FF2B5EF4-FFF2-40B4-BE49-F238E27FC236}">
                <a16:creationId xmlns:a16="http://schemas.microsoft.com/office/drawing/2014/main" id="{A69BD535-F2FD-8C4D-99D3-6AF7ADA02E02}"/>
              </a:ext>
            </a:extLst>
          </p:cNvPr>
          <p:cNvSpPr txBox="1"/>
          <p:nvPr/>
        </p:nvSpPr>
        <p:spPr>
          <a:xfrm>
            <a:off x="9434925" y="60981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5" name="textruta 2">
            <a:extLst>
              <a:ext uri="{FF2B5EF4-FFF2-40B4-BE49-F238E27FC236}">
                <a16:creationId xmlns:a16="http://schemas.microsoft.com/office/drawing/2014/main" id="{91C8FD4A-9076-1E46-B363-1EF95B2C33DB}"/>
              </a:ext>
            </a:extLst>
          </p:cNvPr>
          <p:cNvSpPr txBox="1"/>
          <p:nvPr/>
        </p:nvSpPr>
        <p:spPr>
          <a:xfrm>
            <a:off x="9434925" y="671470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6" name="textruta 3">
            <a:extLst>
              <a:ext uri="{FF2B5EF4-FFF2-40B4-BE49-F238E27FC236}">
                <a16:creationId xmlns:a16="http://schemas.microsoft.com/office/drawing/2014/main" id="{22C63F8E-ABE4-474D-8883-FEF393AAD1E8}"/>
              </a:ext>
            </a:extLst>
          </p:cNvPr>
          <p:cNvSpPr txBox="1"/>
          <p:nvPr/>
        </p:nvSpPr>
        <p:spPr>
          <a:xfrm>
            <a:off x="9434925" y="6402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7" name="textruta 4">
            <a:extLst>
              <a:ext uri="{FF2B5EF4-FFF2-40B4-BE49-F238E27FC236}">
                <a16:creationId xmlns:a16="http://schemas.microsoft.com/office/drawing/2014/main" id="{EC5CD073-09EC-9C40-BFAC-6BB579615153}"/>
              </a:ext>
            </a:extLst>
          </p:cNvPr>
          <p:cNvSpPr txBox="1"/>
          <p:nvPr/>
        </p:nvSpPr>
        <p:spPr>
          <a:xfrm>
            <a:off x="523155" y="580030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får information från fritidshemmet om mitt barns utveckling,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38" name="textruta 4">
            <a:extLst>
              <a:ext uri="{FF2B5EF4-FFF2-40B4-BE49-F238E27FC236}">
                <a16:creationId xmlns:a16="http://schemas.microsoft.com/office/drawing/2014/main" id="{3208EA99-D6FE-8640-BA81-C7CCE43146E9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44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Fritidshem, forts.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D4B6578-21F3-6848-B445-9EF78B7F1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328069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ruta 1">
            <a:extLst>
              <a:ext uri="{FF2B5EF4-FFF2-40B4-BE49-F238E27FC236}">
                <a16:creationId xmlns:a16="http://schemas.microsoft.com/office/drawing/2014/main" id="{FBE448FC-82FC-C54F-A832-059C1D142351}"/>
              </a:ext>
            </a:extLst>
          </p:cNvPr>
          <p:cNvSpPr txBox="1"/>
          <p:nvPr/>
        </p:nvSpPr>
        <p:spPr>
          <a:xfrm>
            <a:off x="9434925" y="14261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0 %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6937375E-11F2-B146-8E76-475FD51A1F64}"/>
              </a:ext>
            </a:extLst>
          </p:cNvPr>
          <p:cNvSpPr txBox="1"/>
          <p:nvPr/>
        </p:nvSpPr>
        <p:spPr>
          <a:xfrm>
            <a:off x="9434925" y="20426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4 %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B1CF2486-E60D-0240-868F-576EA158686C}"/>
              </a:ext>
            </a:extLst>
          </p:cNvPr>
          <p:cNvSpPr txBox="1"/>
          <p:nvPr/>
        </p:nvSpPr>
        <p:spPr>
          <a:xfrm>
            <a:off x="9434925" y="17308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2 %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49BC10BA-451B-0A4A-9D83-1346EB583E02}"/>
              </a:ext>
            </a:extLst>
          </p:cNvPr>
          <p:cNvSpPr txBox="1"/>
          <p:nvPr/>
        </p:nvSpPr>
        <p:spPr>
          <a:xfrm>
            <a:off x="523155" y="112826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Jag är nöjd med verksamheten på mitt barns fritidshem, förskoleklass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D243DA8E-C664-A640-A141-D48C063E9AB8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1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Kommunspecifika frågor: Danderyd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22E82E-32F4-1048-B7E0-FAC85D5E4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48043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>
            <a:extLst>
              <a:ext uri="{FF2B5EF4-FFF2-40B4-BE49-F238E27FC236}">
                <a16:creationId xmlns:a16="http://schemas.microsoft.com/office/drawing/2014/main" id="{22FD3E54-AAAB-E547-86B8-0DEB5F89BFE1}"/>
              </a:ext>
            </a:extLst>
          </p:cNvPr>
          <p:cNvSpPr txBox="1"/>
          <p:nvPr/>
        </p:nvSpPr>
        <p:spPr>
          <a:xfrm>
            <a:off x="9434925" y="14261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19 %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textruta 2">
            <a:extLst>
              <a:ext uri="{FF2B5EF4-FFF2-40B4-BE49-F238E27FC236}">
                <a16:creationId xmlns:a16="http://schemas.microsoft.com/office/drawing/2014/main" id="{A33E90F7-4897-AD46-88EF-51233A02E2DC}"/>
              </a:ext>
            </a:extLst>
          </p:cNvPr>
          <p:cNvSpPr txBox="1"/>
          <p:nvPr/>
        </p:nvSpPr>
        <p:spPr>
          <a:xfrm>
            <a:off x="9434925" y="204266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/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1" name="textruta 3">
            <a:extLst>
              <a:ext uri="{FF2B5EF4-FFF2-40B4-BE49-F238E27FC236}">
                <a16:creationId xmlns:a16="http://schemas.microsoft.com/office/drawing/2014/main" id="{1EACF2E5-1F1E-C749-8497-262A27DA8A00}"/>
              </a:ext>
            </a:extLst>
          </p:cNvPr>
          <p:cNvSpPr txBox="1"/>
          <p:nvPr/>
        </p:nvSpPr>
        <p:spPr>
          <a:xfrm>
            <a:off x="9434925" y="17308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/>
                </a:solidFill>
              </a:rPr>
              <a:t>37 %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33C90D56-74AF-4B4B-87BF-230D623D5856}"/>
              </a:ext>
            </a:extLst>
          </p:cNvPr>
          <p:cNvSpPr txBox="1"/>
          <p:nvPr/>
        </p:nvSpPr>
        <p:spPr>
          <a:xfrm>
            <a:off x="523155" y="112825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>Personalen bemöter flickor och pojkar på samma sätt, förskoleklass</a:t>
            </a:r>
            <a:endParaRPr sz="1100" b="1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1FF684-AE4E-3E4F-BC23-BFBBB6592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078341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C2C9B17-4AF7-9C47-904E-5F18BF67C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107061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3B0F043-2B7A-9841-843B-D5E972586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990767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ruta 1">
            <a:extLst>
              <a:ext uri="{FF2B5EF4-FFF2-40B4-BE49-F238E27FC236}">
                <a16:creationId xmlns:a16="http://schemas.microsoft.com/office/drawing/2014/main" id="{75E96499-F02B-BF45-8767-6951FA73CFAA}"/>
              </a:ext>
            </a:extLst>
          </p:cNvPr>
          <p:cNvSpPr txBox="1"/>
          <p:nvPr/>
        </p:nvSpPr>
        <p:spPr>
          <a:xfrm>
            <a:off x="9434925" y="298347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2">
            <a:extLst>
              <a:ext uri="{FF2B5EF4-FFF2-40B4-BE49-F238E27FC236}">
                <a16:creationId xmlns:a16="http://schemas.microsoft.com/office/drawing/2014/main" id="{C7DDF158-DDE8-3148-8B93-5DBB9C029A1E}"/>
              </a:ext>
            </a:extLst>
          </p:cNvPr>
          <p:cNvSpPr txBox="1"/>
          <p:nvPr/>
        </p:nvSpPr>
        <p:spPr>
          <a:xfrm>
            <a:off x="9434925" y="36000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3">
            <a:extLst>
              <a:ext uri="{FF2B5EF4-FFF2-40B4-BE49-F238E27FC236}">
                <a16:creationId xmlns:a16="http://schemas.microsoft.com/office/drawing/2014/main" id="{EE4FF712-97D3-0344-B059-C47234CA6D03}"/>
              </a:ext>
            </a:extLst>
          </p:cNvPr>
          <p:cNvSpPr txBox="1"/>
          <p:nvPr/>
        </p:nvSpPr>
        <p:spPr>
          <a:xfrm>
            <a:off x="9434925" y="328821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4">
            <a:extLst>
              <a:ext uri="{FF2B5EF4-FFF2-40B4-BE49-F238E27FC236}">
                <a16:creationId xmlns:a16="http://schemas.microsoft.com/office/drawing/2014/main" id="{EAA1FE8D-E7C6-374E-9227-874B8827BAFD}"/>
              </a:ext>
            </a:extLst>
          </p:cNvPr>
          <p:cNvSpPr txBox="1"/>
          <p:nvPr/>
        </p:nvSpPr>
        <p:spPr>
          <a:xfrm>
            <a:off x="523155" y="268560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Lärarna arbetar aktivt för att stimulera mitt barns språkutveckling,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1">
            <a:extLst>
              <a:ext uri="{FF2B5EF4-FFF2-40B4-BE49-F238E27FC236}">
                <a16:creationId xmlns:a16="http://schemas.microsoft.com/office/drawing/2014/main" id="{BCF9DD29-FC6E-8546-A035-7644FDE267AA}"/>
              </a:ext>
            </a:extLst>
          </p:cNvPr>
          <p:cNvSpPr txBox="1"/>
          <p:nvPr/>
        </p:nvSpPr>
        <p:spPr>
          <a:xfrm>
            <a:off x="9434925" y="454081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2">
            <a:extLst>
              <a:ext uri="{FF2B5EF4-FFF2-40B4-BE49-F238E27FC236}">
                <a16:creationId xmlns:a16="http://schemas.microsoft.com/office/drawing/2014/main" id="{2AF0FDA2-6BCE-EB4C-99EB-554A449BA0DE}"/>
              </a:ext>
            </a:extLst>
          </p:cNvPr>
          <p:cNvSpPr txBox="1"/>
          <p:nvPr/>
        </p:nvSpPr>
        <p:spPr>
          <a:xfrm>
            <a:off x="9434925" y="515735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3">
            <a:extLst>
              <a:ext uri="{FF2B5EF4-FFF2-40B4-BE49-F238E27FC236}">
                <a16:creationId xmlns:a16="http://schemas.microsoft.com/office/drawing/2014/main" id="{51CA4F97-A8D1-0143-BAAD-4441DABD4D80}"/>
              </a:ext>
            </a:extLst>
          </p:cNvPr>
          <p:cNvSpPr txBox="1"/>
          <p:nvPr/>
        </p:nvSpPr>
        <p:spPr>
          <a:xfrm>
            <a:off x="9434925" y="484555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12 %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4">
            <a:extLst>
              <a:ext uri="{FF2B5EF4-FFF2-40B4-BE49-F238E27FC236}">
                <a16:creationId xmlns:a16="http://schemas.microsoft.com/office/drawing/2014/main" id="{F1E7121F-71B5-8C4E-BFB9-BECB9496D532}"/>
              </a:ext>
            </a:extLst>
          </p:cNvPr>
          <p:cNvSpPr txBox="1"/>
          <p:nvPr/>
        </p:nvSpPr>
        <p:spPr>
          <a:xfrm>
            <a:off x="523155" y="424295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får information om målen som styr fritidshemsverksamheten,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ruta 1">
            <a:extLst>
              <a:ext uri="{FF2B5EF4-FFF2-40B4-BE49-F238E27FC236}">
                <a16:creationId xmlns:a16="http://schemas.microsoft.com/office/drawing/2014/main" id="{9FA729F1-EFAB-BD4E-83DA-54573BA4AC7D}"/>
              </a:ext>
            </a:extLst>
          </p:cNvPr>
          <p:cNvSpPr txBox="1"/>
          <p:nvPr/>
        </p:nvSpPr>
        <p:spPr>
          <a:xfrm>
            <a:off x="9434925" y="609816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ruta 2">
            <a:extLst>
              <a:ext uri="{FF2B5EF4-FFF2-40B4-BE49-F238E27FC236}">
                <a16:creationId xmlns:a16="http://schemas.microsoft.com/office/drawing/2014/main" id="{A2AC75F2-A7E0-AE4A-9441-3E0CC61CF98A}"/>
              </a:ext>
            </a:extLst>
          </p:cNvPr>
          <p:cNvSpPr txBox="1"/>
          <p:nvPr/>
        </p:nvSpPr>
        <p:spPr>
          <a:xfrm>
            <a:off x="9434925" y="671470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ruta 3">
            <a:extLst>
              <a:ext uri="{FF2B5EF4-FFF2-40B4-BE49-F238E27FC236}">
                <a16:creationId xmlns:a16="http://schemas.microsoft.com/office/drawing/2014/main" id="{14E553EE-8115-4049-899F-D02623E9A8ED}"/>
              </a:ext>
            </a:extLst>
          </p:cNvPr>
          <p:cNvSpPr txBox="1"/>
          <p:nvPr/>
        </p:nvSpPr>
        <p:spPr>
          <a:xfrm>
            <a:off x="9434925" y="64029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ruta 4">
            <a:extLst>
              <a:ext uri="{FF2B5EF4-FFF2-40B4-BE49-F238E27FC236}">
                <a16:creationId xmlns:a16="http://schemas.microsoft.com/office/drawing/2014/main" id="{27FAAD54-3397-7D42-BB5B-5E8F71D80BB0}"/>
              </a:ext>
            </a:extLst>
          </p:cNvPr>
          <p:cNvSpPr txBox="1"/>
          <p:nvPr/>
        </p:nvSpPr>
        <p:spPr>
          <a:xfrm>
            <a:off x="523155" y="580029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Öppettiderna på fritidshemmet passar min familjs behov,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objekt 4">
            <a:extLst>
              <a:ext uri="{FF2B5EF4-FFF2-40B4-BE49-F238E27FC236}">
                <a16:creationId xmlns:a16="http://schemas.microsoft.com/office/drawing/2014/main" id="{0E00A3CE-BFA4-BE4C-BBBA-0E6BA8DE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762500"/>
            <a:ext cx="28082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Bildobjekt 6">
            <a:extLst>
              <a:ext uri="{FF2B5EF4-FFF2-40B4-BE49-F238E27FC236}">
                <a16:creationId xmlns:a16="http://schemas.microsoft.com/office/drawing/2014/main" id="{92D4CD83-1E7D-F244-B379-B2D7145D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357813"/>
            <a:ext cx="15716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ruta 8">
            <a:extLst>
              <a:ext uri="{FF2B5EF4-FFF2-40B4-BE49-F238E27FC236}">
                <a16:creationId xmlns:a16="http://schemas.microsoft.com/office/drawing/2014/main" id="{8326AA43-72EB-7946-B09E-80BC18C9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5740400"/>
            <a:ext cx="1408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SE" sz="1400" b="1">
                <a:solidFill>
                  <a:schemeClr val="bg1"/>
                </a:solidFill>
                <a:latin typeface="+mn-lt"/>
              </a:rPr>
              <a:t>Årets NI är på ungefär samma nivå som år 2020</a:t>
            </a:r>
          </a:p>
        </p:txBody>
      </p:sp>
      <p:sp>
        <p:nvSpPr>
          <p:cNvPr id="13317" name="Rubrik 3">
            <a:extLst>
              <a:ext uri="{FF2B5EF4-FFF2-40B4-BE49-F238E27FC236}">
                <a16:creationId xmlns:a16="http://schemas.microsoft.com/office/drawing/2014/main" id="{97AF280D-E137-1B4F-B275-92E68E996D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400050"/>
            <a:ext cx="6611938" cy="633413"/>
          </a:xfrm>
        </p:spPr>
        <p:txBody>
          <a:bodyPr/>
          <a:lstStyle/>
          <a:p>
            <a:r>
              <a:rPr lang="sv-SE" altLang="en-SE"/>
              <a:t>2. En snabb överblick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B4D41C-D403-9D41-BCE9-8E47879AC2F7}"/>
              </a:ext>
            </a:extLst>
          </p:cNvPr>
          <p:cNvSpPr txBox="1"/>
          <p:nvPr/>
        </p:nvSpPr>
        <p:spPr>
          <a:xfrm>
            <a:off x="664357" y="1079515"/>
            <a:ext cx="4682343" cy="5016758"/>
          </a:xfrm>
          <a:prstGeom prst="rect">
            <a:avLst/>
          </a:prstGeom>
          <a:noFill/>
        </p:spPr>
        <p:txBody>
          <a:bodyPr wrap="square" numCol="1" spcCol="36000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bg1"/>
                </a:solidFill>
                <a:latin typeface="+mj-lt"/>
              </a:rPr>
              <a:t>88 % svarsfrekvens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I </a:t>
            </a:r>
            <a:r>
              <a:rPr lang="sv-SE" sz="1200" dirty="0" err="1">
                <a:solidFill>
                  <a:schemeClr val="bg1"/>
                </a:solidFill>
                <a:latin typeface="+mn-lt"/>
              </a:rPr>
              <a:t>Ösbyskolan förskoleklass </a:t>
            </a:r>
            <a:r>
              <a:rPr lang="sv-SE" sz="1200" dirty="0">
                <a:solidFill>
                  <a:schemeClr val="bg1"/>
                </a:solidFill>
                <a:latin typeface="+mn-lt"/>
              </a:rPr>
              <a:t>svarade 21 vårdnadshavare och svarsfrekvensen är 88 %. Detta är en hög svarsfrekvens i jämförelse med andra enheter i kommunen. Totalt ingår 1 klasser i resultatet. 43 % av vårdnadshavarna har angett att deras barn är en pojke och 48 % en flicka. Pappersenkäterna saknade i år frågan om kön, vilket innebär att information om kön saknas för de som svarat via pappersenkäter.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bg1"/>
                </a:solidFill>
                <a:latin typeface="+mj-lt"/>
              </a:rPr>
              <a:t>Högst resultat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Högst instämmandegrad finns i frågorna ”Fritidshemmets verksamhet är stimulerande och utvecklande för mitt barns lärande" och "Mitt barn trivs i skolan". I dessa frågor instämmer 100 % respektive 100 % av de svarande.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bg1"/>
                </a:solidFill>
                <a:latin typeface="+mj-lt"/>
              </a:rPr>
              <a:t>Jämförelse med kommunen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</a:rPr>
              <a:t>Vad som framkommer i resultatet, när ett genomsnitt för enkätens samtliga frågor räknas ut, är att de vårdnadshavare som svarat på enkäten i </a:t>
            </a:r>
            <a:r>
              <a:rPr lang="sv-SE" sz="1200" dirty="0" err="1">
                <a:solidFill>
                  <a:schemeClr val="bg1"/>
                </a:solidFill>
              </a:rPr>
              <a:t>Ösbyskolan</a:t>
            </a:r>
            <a:r>
              <a:rPr lang="sv-SE" sz="1200" dirty="0">
                <a:solidFill>
                  <a:schemeClr val="bg1"/>
                </a:solidFill>
              </a:rPr>
              <a:t> i förskoleklass är ungefär lika nöjda jämfört med vårdnadshavare i förskoleklass i Danderyds kommun. 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bg1"/>
                </a:solidFill>
                <a:latin typeface="+mj-lt"/>
              </a:rPr>
              <a:t>Jämförelse till tidigare år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r>
              <a:rPr lang="sv-SE" sz="1200" dirty="0">
                <a:solidFill>
                  <a:schemeClr val="bg1"/>
                </a:solidFill>
              </a:rPr>
              <a:t>Jämfört med år 2020 är nöjdheten bland de svarande ungefär på samma nivå i de flesta målområdena.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2042CE-0493-204E-BED3-8B757492B838}"/>
              </a:ext>
            </a:extLst>
          </p:cNvPr>
          <p:cNvSpPr txBox="1"/>
          <p:nvPr/>
        </p:nvSpPr>
        <p:spPr>
          <a:xfrm>
            <a:off x="5346699" y="1079515"/>
            <a:ext cx="4738075" cy="1415772"/>
          </a:xfrm>
          <a:prstGeom prst="rect">
            <a:avLst/>
          </a:prstGeom>
          <a:noFill/>
        </p:spPr>
        <p:txBody>
          <a:bodyPr wrap="square" numCol="1" spcCol="36000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bg1"/>
                </a:solidFill>
                <a:latin typeface="+mj-lt"/>
              </a:rPr>
              <a:t>Nöjdhetsindex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>Nöjdhetsindex, ett mått för generell nöjdhet mättes år 2020 till 3,70 och år 2021 till 3,81 på en skala 1-4 där 4 är det högsta värdet. Den generella nöjdheten bland de som svarat år 2021 är alltså ungefär på samma nivå jämfört med 2020.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solidFill>
                <a:schemeClr val="bg1"/>
              </a:solidFill>
              <a:latin typeface="+mn-lt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chemeClr val="bg1"/>
                </a:solidFill>
                <a:latin typeface="+mn-lt"/>
              </a:rPr>
              <a:t/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A0F5529-BAF3-304B-81F8-9E3A76A4F834}"/>
              </a:ext>
            </a:extLst>
          </p:cNvPr>
          <p:cNvSpPr txBox="1"/>
          <p:nvPr/>
        </p:nvSpPr>
        <p:spPr>
          <a:xfrm>
            <a:off x="444860" y="544012"/>
            <a:ext cx="6116948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+mj-lt"/>
              </a:rPr>
              <a:t>4.2. Jämförelse över tid</a:t>
            </a:r>
            <a:endParaRPr lang="sv-SE" b="1" dirty="0">
              <a:solidFill>
                <a:schemeClr val="bg1"/>
              </a:solidFill>
              <a:highlight>
                <a:srgbClr val="FF0000"/>
              </a:highlight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44861" y="1039188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Övergripande frågor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6BE111-8B8C-D640-88CD-A0F267C5F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629083"/>
              </p:ext>
            </p:extLst>
          </p:nvPr>
        </p:nvGraphicFramePr>
        <p:xfrm>
          <a:off x="444860" y="159513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71F262-EEAC-6349-ACB8-A0BBFBEA0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382701"/>
              </p:ext>
            </p:extLst>
          </p:nvPr>
        </p:nvGraphicFramePr>
        <p:xfrm>
          <a:off x="444860" y="315245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98C0FEA-AD58-214F-9D81-8F2FEF29C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286220"/>
              </p:ext>
            </p:extLst>
          </p:nvPr>
        </p:nvGraphicFramePr>
        <p:xfrm>
          <a:off x="444860" y="470977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ruta 1">
            <a:extLst>
              <a:ext uri="{FF2B5EF4-FFF2-40B4-BE49-F238E27FC236}">
                <a16:creationId xmlns:a16="http://schemas.microsoft.com/office/drawing/2014/main" id="{D7384E8B-273F-FF44-B679-7AEE5E8EFB0D}"/>
              </a:ext>
            </a:extLst>
          </p:cNvPr>
          <p:cNvSpPr txBox="1"/>
          <p:nvPr/>
        </p:nvSpPr>
        <p:spPr>
          <a:xfrm>
            <a:off x="9434925" y="185525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ruta 2">
            <a:extLst>
              <a:ext uri="{FF2B5EF4-FFF2-40B4-BE49-F238E27FC236}">
                <a16:creationId xmlns:a16="http://schemas.microsoft.com/office/drawing/2014/main" id="{08FD2546-9008-0F45-ABE9-99AC0DD91CF3}"/>
              </a:ext>
            </a:extLst>
          </p:cNvPr>
          <p:cNvSpPr txBox="1"/>
          <p:nvPr/>
        </p:nvSpPr>
        <p:spPr>
          <a:xfrm>
            <a:off x="9434925" y="230995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3">
            <a:extLst>
              <a:ext uri="{FF2B5EF4-FFF2-40B4-BE49-F238E27FC236}">
                <a16:creationId xmlns:a16="http://schemas.microsoft.com/office/drawing/2014/main" id="{7088A166-B7B3-CE4E-BF37-34CC5BB9F33A}"/>
              </a:ext>
            </a:extLst>
          </p:cNvPr>
          <p:cNvSpPr txBox="1"/>
          <p:nvPr/>
        </p:nvSpPr>
        <p:spPr>
          <a:xfrm>
            <a:off x="9434925" y="207953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4">
            <a:extLst>
              <a:ext uri="{FF2B5EF4-FFF2-40B4-BE49-F238E27FC236}">
                <a16:creationId xmlns:a16="http://schemas.microsoft.com/office/drawing/2014/main" id="{B0302F7A-40A8-5E43-B29A-6D610F164A4D}"/>
              </a:ext>
            </a:extLst>
          </p:cNvPr>
          <p:cNvSpPr txBox="1"/>
          <p:nvPr/>
        </p:nvSpPr>
        <p:spPr>
          <a:xfrm>
            <a:off x="523155" y="1597853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är nöjd med verksamheten i mitt barns skola,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5">
            <a:extLst>
              <a:ext uri="{FF2B5EF4-FFF2-40B4-BE49-F238E27FC236}">
                <a16:creationId xmlns:a16="http://schemas.microsoft.com/office/drawing/2014/main" id="{929B60E0-7322-9845-88A0-ED396492FE67}"/>
              </a:ext>
            </a:extLst>
          </p:cNvPr>
          <p:cNvSpPr txBox="1"/>
          <p:nvPr/>
        </p:nvSpPr>
        <p:spPr>
          <a:xfrm>
            <a:off x="9434925" y="254461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4CF1F8B4-F80B-C441-AC65-FAEA87AFB346}"/>
              </a:ext>
            </a:extLst>
          </p:cNvPr>
          <p:cNvSpPr txBox="1"/>
          <p:nvPr/>
        </p:nvSpPr>
        <p:spPr>
          <a:xfrm>
            <a:off x="9434925" y="3412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2">
            <a:extLst>
              <a:ext uri="{FF2B5EF4-FFF2-40B4-BE49-F238E27FC236}">
                <a16:creationId xmlns:a16="http://schemas.microsoft.com/office/drawing/2014/main" id="{45EE3FE5-80A1-3C4E-A0EE-A8453513EDCE}"/>
              </a:ext>
            </a:extLst>
          </p:cNvPr>
          <p:cNvSpPr txBox="1"/>
          <p:nvPr/>
        </p:nvSpPr>
        <p:spPr>
          <a:xfrm>
            <a:off x="9434925" y="386730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3">
            <a:extLst>
              <a:ext uri="{FF2B5EF4-FFF2-40B4-BE49-F238E27FC236}">
                <a16:creationId xmlns:a16="http://schemas.microsoft.com/office/drawing/2014/main" id="{D637F1F5-B1E5-7148-A03E-97E014BCCE74}"/>
              </a:ext>
            </a:extLst>
          </p:cNvPr>
          <p:cNvSpPr txBox="1"/>
          <p:nvPr/>
        </p:nvSpPr>
        <p:spPr>
          <a:xfrm>
            <a:off x="9434925" y="363688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4">
            <a:extLst>
              <a:ext uri="{FF2B5EF4-FFF2-40B4-BE49-F238E27FC236}">
                <a16:creationId xmlns:a16="http://schemas.microsoft.com/office/drawing/2014/main" id="{B93104CA-1535-244D-8576-6C24DB569880}"/>
              </a:ext>
            </a:extLst>
          </p:cNvPr>
          <p:cNvSpPr txBox="1"/>
          <p:nvPr/>
        </p:nvSpPr>
        <p:spPr>
          <a:xfrm>
            <a:off x="523155" y="315520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kan rekommendera mitt barns skola,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5">
            <a:extLst>
              <a:ext uri="{FF2B5EF4-FFF2-40B4-BE49-F238E27FC236}">
                <a16:creationId xmlns:a16="http://schemas.microsoft.com/office/drawing/2014/main" id="{36EB8037-193E-AB4C-AABA-EAFC6C364268}"/>
              </a:ext>
            </a:extLst>
          </p:cNvPr>
          <p:cNvSpPr txBox="1"/>
          <p:nvPr/>
        </p:nvSpPr>
        <p:spPr>
          <a:xfrm>
            <a:off x="9434925" y="410196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1">
            <a:extLst>
              <a:ext uri="{FF2B5EF4-FFF2-40B4-BE49-F238E27FC236}">
                <a16:creationId xmlns:a16="http://schemas.microsoft.com/office/drawing/2014/main" id="{870718DE-9A90-434F-BA20-B5D32D922761}"/>
              </a:ext>
            </a:extLst>
          </p:cNvPr>
          <p:cNvSpPr txBox="1"/>
          <p:nvPr/>
        </p:nvSpPr>
        <p:spPr>
          <a:xfrm>
            <a:off x="9434925" y="496995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2">
            <a:extLst>
              <a:ext uri="{FF2B5EF4-FFF2-40B4-BE49-F238E27FC236}">
                <a16:creationId xmlns:a16="http://schemas.microsoft.com/office/drawing/2014/main" id="{97ED7301-3E56-D64D-B53A-CE7DE9FDD2EC}"/>
              </a:ext>
            </a:extLst>
          </p:cNvPr>
          <p:cNvSpPr txBox="1"/>
          <p:nvPr/>
        </p:nvSpPr>
        <p:spPr>
          <a:xfrm>
            <a:off x="9434925" y="542464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3">
            <a:extLst>
              <a:ext uri="{FF2B5EF4-FFF2-40B4-BE49-F238E27FC236}">
                <a16:creationId xmlns:a16="http://schemas.microsoft.com/office/drawing/2014/main" id="{222F6F8F-7CF7-F34B-BC41-2E4B53888169}"/>
              </a:ext>
            </a:extLst>
          </p:cNvPr>
          <p:cNvSpPr txBox="1"/>
          <p:nvPr/>
        </p:nvSpPr>
        <p:spPr>
          <a:xfrm>
            <a:off x="9434925" y="51942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ruta 4">
            <a:extLst>
              <a:ext uri="{FF2B5EF4-FFF2-40B4-BE49-F238E27FC236}">
                <a16:creationId xmlns:a16="http://schemas.microsoft.com/office/drawing/2014/main" id="{CE2B9228-B4B8-F34E-BDB8-F66973126BDE}"/>
              </a:ext>
            </a:extLst>
          </p:cNvPr>
          <p:cNvSpPr txBox="1"/>
          <p:nvPr/>
        </p:nvSpPr>
        <p:spPr>
          <a:xfrm>
            <a:off x="523155" y="4712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går på den skola som jag vill,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ruta 5">
            <a:extLst>
              <a:ext uri="{FF2B5EF4-FFF2-40B4-BE49-F238E27FC236}">
                <a16:creationId xmlns:a16="http://schemas.microsoft.com/office/drawing/2014/main" id="{6C4C3054-B258-AC43-9021-8F16AD72C459}"/>
              </a:ext>
            </a:extLst>
          </p:cNvPr>
          <p:cNvSpPr txBox="1"/>
          <p:nvPr/>
        </p:nvSpPr>
        <p:spPr>
          <a:xfrm>
            <a:off x="9434925" y="56593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46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0FB8C9-FA99-EB4B-A0A3-FBE978B27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0314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35ED075-023E-7F43-824F-148B17BCD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237322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FA91A0C-817C-6D45-A7D1-C020093AE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6118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7721F89-23AB-3F4C-82B8-C17F4CDED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135086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ruta 1">
            <a:extLst>
              <a:ext uri="{FF2B5EF4-FFF2-40B4-BE49-F238E27FC236}">
                <a16:creationId xmlns:a16="http://schemas.microsoft.com/office/drawing/2014/main" id="{26D25AE6-E888-2146-92FC-726CDAD49FBD}"/>
              </a:ext>
            </a:extLst>
          </p:cNvPr>
          <p:cNvSpPr txBox="1"/>
          <p:nvPr/>
        </p:nvSpPr>
        <p:spPr>
          <a:xfrm>
            <a:off x="9434925" y="13909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A149F62F-30B6-6F46-B92A-800F33A133C1}"/>
              </a:ext>
            </a:extLst>
          </p:cNvPr>
          <p:cNvSpPr txBox="1"/>
          <p:nvPr/>
        </p:nvSpPr>
        <p:spPr>
          <a:xfrm>
            <a:off x="9434925" y="184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634CCD9D-01D4-E54B-AF80-42E5078B2611}"/>
              </a:ext>
            </a:extLst>
          </p:cNvPr>
          <p:cNvSpPr txBox="1"/>
          <p:nvPr/>
        </p:nvSpPr>
        <p:spPr>
          <a:xfrm>
            <a:off x="9434925" y="16151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9119F929-45E4-B549-8D56-D90C26101F7D}"/>
              </a:ext>
            </a:extLst>
          </p:cNvPr>
          <p:cNvSpPr txBox="1"/>
          <p:nvPr/>
        </p:nvSpPr>
        <p:spPr>
          <a:xfrm>
            <a:off x="523155" y="113350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Skolarbetet är stimulerande för mitt barn,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AAA11C30-1298-094F-8613-18B54E4A81ED}"/>
              </a:ext>
            </a:extLst>
          </p:cNvPr>
          <p:cNvSpPr txBox="1"/>
          <p:nvPr/>
        </p:nvSpPr>
        <p:spPr>
          <a:xfrm>
            <a:off x="9434925" y="208027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B179857C-B22F-FB47-BB33-E4DD13C3AD5E}"/>
              </a:ext>
            </a:extLst>
          </p:cNvPr>
          <p:cNvSpPr txBox="1"/>
          <p:nvPr/>
        </p:nvSpPr>
        <p:spPr>
          <a:xfrm>
            <a:off x="9434925" y="294826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B5DDA3EB-B9DC-D745-A606-22DCDE1A00D9}"/>
              </a:ext>
            </a:extLst>
          </p:cNvPr>
          <p:cNvSpPr txBox="1"/>
          <p:nvPr/>
        </p:nvSpPr>
        <p:spPr>
          <a:xfrm>
            <a:off x="9434925" y="340295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2745B1ED-629C-704A-997D-668C3B012054}"/>
              </a:ext>
            </a:extLst>
          </p:cNvPr>
          <p:cNvSpPr txBox="1"/>
          <p:nvPr/>
        </p:nvSpPr>
        <p:spPr>
          <a:xfrm>
            <a:off x="9434925" y="317253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5AD1DA64-D7A5-4E4B-BFC6-C90FE8585BE6}"/>
              </a:ext>
            </a:extLst>
          </p:cNvPr>
          <p:cNvSpPr txBox="1"/>
          <p:nvPr/>
        </p:nvSpPr>
        <p:spPr>
          <a:xfrm>
            <a:off x="523155" y="269085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Lärarna är bra på att väcka mitt barns intresse för skolarbete,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5">
            <a:extLst>
              <a:ext uri="{FF2B5EF4-FFF2-40B4-BE49-F238E27FC236}">
                <a16:creationId xmlns:a16="http://schemas.microsoft.com/office/drawing/2014/main" id="{A49298F2-96F2-E64B-807F-B8A3AA93CBB4}"/>
              </a:ext>
            </a:extLst>
          </p:cNvPr>
          <p:cNvSpPr txBox="1"/>
          <p:nvPr/>
        </p:nvSpPr>
        <p:spPr>
          <a:xfrm>
            <a:off x="9434925" y="363762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1">
            <a:extLst>
              <a:ext uri="{FF2B5EF4-FFF2-40B4-BE49-F238E27FC236}">
                <a16:creationId xmlns:a16="http://schemas.microsoft.com/office/drawing/2014/main" id="{A56FED3C-E873-E740-B75C-8C054FB9F075}"/>
              </a:ext>
            </a:extLst>
          </p:cNvPr>
          <p:cNvSpPr txBox="1"/>
          <p:nvPr/>
        </p:nvSpPr>
        <p:spPr>
          <a:xfrm>
            <a:off x="9434925" y="45056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2">
            <a:extLst>
              <a:ext uri="{FF2B5EF4-FFF2-40B4-BE49-F238E27FC236}">
                <a16:creationId xmlns:a16="http://schemas.microsoft.com/office/drawing/2014/main" id="{DAEFC921-F40B-5E4E-AB5D-BF2F8168FB08}"/>
              </a:ext>
            </a:extLst>
          </p:cNvPr>
          <p:cNvSpPr txBox="1"/>
          <p:nvPr/>
        </p:nvSpPr>
        <p:spPr>
          <a:xfrm>
            <a:off x="9434925" y="496030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ruta 3">
            <a:extLst>
              <a:ext uri="{FF2B5EF4-FFF2-40B4-BE49-F238E27FC236}">
                <a16:creationId xmlns:a16="http://schemas.microsoft.com/office/drawing/2014/main" id="{310B3945-6B79-0F47-A780-9FE41BDB799E}"/>
              </a:ext>
            </a:extLst>
          </p:cNvPr>
          <p:cNvSpPr txBox="1"/>
          <p:nvPr/>
        </p:nvSpPr>
        <p:spPr>
          <a:xfrm>
            <a:off x="9434925" y="472988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ruta 4">
            <a:extLst>
              <a:ext uri="{FF2B5EF4-FFF2-40B4-BE49-F238E27FC236}">
                <a16:creationId xmlns:a16="http://schemas.microsoft.com/office/drawing/2014/main" id="{D5E5EB2F-5E3A-0D4A-8EA4-D1CBBA682BD3}"/>
              </a:ext>
            </a:extLst>
          </p:cNvPr>
          <p:cNvSpPr txBox="1"/>
          <p:nvPr/>
        </p:nvSpPr>
        <p:spPr>
          <a:xfrm>
            <a:off x="523155" y="424820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Lärarna är engagerade i mitt barns utveckling,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ruta 5">
            <a:extLst>
              <a:ext uri="{FF2B5EF4-FFF2-40B4-BE49-F238E27FC236}">
                <a16:creationId xmlns:a16="http://schemas.microsoft.com/office/drawing/2014/main" id="{5DAF5E33-7336-8B4D-8E3E-A20448A40994}"/>
              </a:ext>
            </a:extLst>
          </p:cNvPr>
          <p:cNvSpPr txBox="1"/>
          <p:nvPr/>
        </p:nvSpPr>
        <p:spPr>
          <a:xfrm>
            <a:off x="9434925" y="519496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F6CEDD3C-F63F-4F43-B61A-125010506B8B}"/>
              </a:ext>
            </a:extLst>
          </p:cNvPr>
          <p:cNvSpPr txBox="1"/>
          <p:nvPr/>
        </p:nvSpPr>
        <p:spPr>
          <a:xfrm>
            <a:off x="9434925" y="606295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ruta 2">
            <a:extLst>
              <a:ext uri="{FF2B5EF4-FFF2-40B4-BE49-F238E27FC236}">
                <a16:creationId xmlns:a16="http://schemas.microsoft.com/office/drawing/2014/main" id="{DDB8FF68-235F-C14A-910B-DBD7EB7AD542}"/>
              </a:ext>
            </a:extLst>
          </p:cNvPr>
          <p:cNvSpPr txBox="1"/>
          <p:nvPr/>
        </p:nvSpPr>
        <p:spPr>
          <a:xfrm>
            <a:off x="9434925" y="651765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ruta 3">
            <a:extLst>
              <a:ext uri="{FF2B5EF4-FFF2-40B4-BE49-F238E27FC236}">
                <a16:creationId xmlns:a16="http://schemas.microsoft.com/office/drawing/2014/main" id="{67A9F167-5DC3-0F40-98A9-410E02BE6150}"/>
              </a:ext>
            </a:extLst>
          </p:cNvPr>
          <p:cNvSpPr txBox="1"/>
          <p:nvPr/>
        </p:nvSpPr>
        <p:spPr>
          <a:xfrm>
            <a:off x="9434925" y="62872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ruta 4">
            <a:extLst>
              <a:ext uri="{FF2B5EF4-FFF2-40B4-BE49-F238E27FC236}">
                <a16:creationId xmlns:a16="http://schemas.microsoft.com/office/drawing/2014/main" id="{E035A8FC-EBF1-AD49-87A9-8AA22C528FD7}"/>
              </a:ext>
            </a:extLst>
          </p:cNvPr>
          <p:cNvSpPr txBox="1"/>
          <p:nvPr/>
        </p:nvSpPr>
        <p:spPr>
          <a:xfrm>
            <a:off x="523155" y="580555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får det stöd och den hjälp som behövs,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ruta 5">
            <a:extLst>
              <a:ext uri="{FF2B5EF4-FFF2-40B4-BE49-F238E27FC236}">
                <a16:creationId xmlns:a16="http://schemas.microsoft.com/office/drawing/2014/main" id="{9D6E4565-254B-EF4C-B322-EC36F832A442}"/>
              </a:ext>
            </a:extLst>
          </p:cNvPr>
          <p:cNvSpPr txBox="1"/>
          <p:nvPr/>
        </p:nvSpPr>
        <p:spPr>
          <a:xfrm>
            <a:off x="9434925" y="675231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8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Kunskaper, forts.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CD6A33-733F-BA45-8302-EA10BBB73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07624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820EF1-9C67-6249-B52D-7FB55CE68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842106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">
            <a:extLst>
              <a:ext uri="{FF2B5EF4-FFF2-40B4-BE49-F238E27FC236}">
                <a16:creationId xmlns:a16="http://schemas.microsoft.com/office/drawing/2014/main" id="{3D903F3E-6109-6E46-8327-BB08A1BDB1FE}"/>
              </a:ext>
            </a:extLst>
          </p:cNvPr>
          <p:cNvSpPr txBox="1"/>
          <p:nvPr/>
        </p:nvSpPr>
        <p:spPr>
          <a:xfrm>
            <a:off x="9434925" y="139091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E3212061-B88E-E04D-8B1A-3D861EE62B30}"/>
              </a:ext>
            </a:extLst>
          </p:cNvPr>
          <p:cNvSpPr txBox="1"/>
          <p:nvPr/>
        </p:nvSpPr>
        <p:spPr>
          <a:xfrm>
            <a:off x="9434925" y="184561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B12BBCBA-9E91-2844-8289-C58015556D1B}"/>
              </a:ext>
            </a:extLst>
          </p:cNvPr>
          <p:cNvSpPr txBox="1"/>
          <p:nvPr/>
        </p:nvSpPr>
        <p:spPr>
          <a:xfrm>
            <a:off x="9434925" y="161519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15 %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AA86F6A9-FC17-DB44-ABA1-8D2ED86B4782}"/>
              </a:ext>
            </a:extLst>
          </p:cNvPr>
          <p:cNvSpPr txBox="1"/>
          <p:nvPr/>
        </p:nvSpPr>
        <p:spPr>
          <a:xfrm>
            <a:off x="523155" y="113351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får utmaningar i skolarbetet,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C6AA9D4B-0EA8-9D4C-A26F-4229151EE7A6}"/>
              </a:ext>
            </a:extLst>
          </p:cNvPr>
          <p:cNvSpPr txBox="1"/>
          <p:nvPr/>
        </p:nvSpPr>
        <p:spPr>
          <a:xfrm>
            <a:off x="9434925" y="208027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2657032F-D136-F24C-927F-B56ADE6905EB}"/>
              </a:ext>
            </a:extLst>
          </p:cNvPr>
          <p:cNvSpPr txBox="1"/>
          <p:nvPr/>
        </p:nvSpPr>
        <p:spPr>
          <a:xfrm>
            <a:off x="9434925" y="294826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0A56FEBF-8DA8-BE43-A7AA-62068887EB93}"/>
              </a:ext>
            </a:extLst>
          </p:cNvPr>
          <p:cNvSpPr txBox="1"/>
          <p:nvPr/>
        </p:nvSpPr>
        <p:spPr>
          <a:xfrm>
            <a:off x="9434925" y="340295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44853B16-CD81-7A43-80D0-A8E6DA965F12}"/>
              </a:ext>
            </a:extLst>
          </p:cNvPr>
          <p:cNvSpPr txBox="1"/>
          <p:nvPr/>
        </p:nvSpPr>
        <p:spPr>
          <a:xfrm>
            <a:off x="9434925" y="317253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458B97A1-9DF4-8643-B18A-59FF9F5B4337}"/>
              </a:ext>
            </a:extLst>
          </p:cNvPr>
          <p:cNvSpPr txBox="1"/>
          <p:nvPr/>
        </p:nvSpPr>
        <p:spPr>
          <a:xfrm>
            <a:off x="523155" y="269085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får tydlig information om hur mitt barn utvecklas,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5">
            <a:extLst>
              <a:ext uri="{FF2B5EF4-FFF2-40B4-BE49-F238E27FC236}">
                <a16:creationId xmlns:a16="http://schemas.microsoft.com/office/drawing/2014/main" id="{662A3D79-B87F-0145-ABC7-E981D44CC95C}"/>
              </a:ext>
            </a:extLst>
          </p:cNvPr>
          <p:cNvSpPr txBox="1"/>
          <p:nvPr/>
        </p:nvSpPr>
        <p:spPr>
          <a:xfrm>
            <a:off x="9434925" y="363762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60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Elevernas ansvar och inflytande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7AD2646-C2D1-594B-A175-EED1DEFD0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720642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">
            <a:extLst>
              <a:ext uri="{FF2B5EF4-FFF2-40B4-BE49-F238E27FC236}">
                <a16:creationId xmlns:a16="http://schemas.microsoft.com/office/drawing/2014/main" id="{8434C4A1-B9B2-1F4C-9DE4-9186F9D7FD46}"/>
              </a:ext>
            </a:extLst>
          </p:cNvPr>
          <p:cNvSpPr txBox="1"/>
          <p:nvPr/>
        </p:nvSpPr>
        <p:spPr>
          <a:xfrm>
            <a:off x="9434925" y="13909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33 %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B2BEF269-9E2D-2D4C-B14D-AC45E5A057E3}"/>
              </a:ext>
            </a:extLst>
          </p:cNvPr>
          <p:cNvSpPr txBox="1"/>
          <p:nvPr/>
        </p:nvSpPr>
        <p:spPr>
          <a:xfrm>
            <a:off x="9434925" y="184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C6038D85-5800-AF49-8CA9-2BCD6ED32455}"/>
              </a:ext>
            </a:extLst>
          </p:cNvPr>
          <p:cNvSpPr txBox="1"/>
          <p:nvPr/>
        </p:nvSpPr>
        <p:spPr>
          <a:xfrm>
            <a:off x="9434925" y="16151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56 %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6ADD2A2E-DD7F-ED45-B1CC-B24EA3B8D5F6}"/>
              </a:ext>
            </a:extLst>
          </p:cNvPr>
          <p:cNvSpPr txBox="1"/>
          <p:nvPr/>
        </p:nvSpPr>
        <p:spPr>
          <a:xfrm>
            <a:off x="523155" y="113350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är med och planerar sitt eget skolarbete,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F55D6B70-10D6-0F4D-82E4-B99802F3F4F1}"/>
              </a:ext>
            </a:extLst>
          </p:cNvPr>
          <p:cNvSpPr txBox="1"/>
          <p:nvPr/>
        </p:nvSpPr>
        <p:spPr>
          <a:xfrm>
            <a:off x="9434925" y="208027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39 %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24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Normer och värden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A296C1-3129-FC45-A19A-5ED65F396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04777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B252DD7-F0BF-7047-BC66-CE33056EF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738636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67959C-E993-CB45-B633-EBCA5F615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57319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B3CF3C6-2279-F747-8FEB-1DB21B0B9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233004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ruta 1">
            <a:extLst>
              <a:ext uri="{FF2B5EF4-FFF2-40B4-BE49-F238E27FC236}">
                <a16:creationId xmlns:a16="http://schemas.microsoft.com/office/drawing/2014/main" id="{77359B75-C11C-D241-8CE3-3AF547A5BD8E}"/>
              </a:ext>
            </a:extLst>
          </p:cNvPr>
          <p:cNvSpPr txBox="1"/>
          <p:nvPr/>
        </p:nvSpPr>
        <p:spPr>
          <a:xfrm>
            <a:off x="9434925" y="13909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76BFC9F2-2C21-1746-9452-5DF3422228DB}"/>
              </a:ext>
            </a:extLst>
          </p:cNvPr>
          <p:cNvSpPr txBox="1"/>
          <p:nvPr/>
        </p:nvSpPr>
        <p:spPr>
          <a:xfrm>
            <a:off x="9434925" y="184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9B49C7F8-7952-884E-8F8D-20DA4E49840A}"/>
              </a:ext>
            </a:extLst>
          </p:cNvPr>
          <p:cNvSpPr txBox="1"/>
          <p:nvPr/>
        </p:nvSpPr>
        <p:spPr>
          <a:xfrm>
            <a:off x="9434925" y="16151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076D9A0C-F1FD-8C4D-97C6-B7898A0F183F}"/>
              </a:ext>
            </a:extLst>
          </p:cNvPr>
          <p:cNvSpPr txBox="1"/>
          <p:nvPr/>
        </p:nvSpPr>
        <p:spPr>
          <a:xfrm>
            <a:off x="523155" y="113350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är tryggt i skolan,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8609D965-9467-5C42-96B6-071111C6F649}"/>
              </a:ext>
            </a:extLst>
          </p:cNvPr>
          <p:cNvSpPr txBox="1"/>
          <p:nvPr/>
        </p:nvSpPr>
        <p:spPr>
          <a:xfrm>
            <a:off x="9434925" y="208027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1BC9BD9A-A5F0-9C42-95B0-6BC626E59324}"/>
              </a:ext>
            </a:extLst>
          </p:cNvPr>
          <p:cNvSpPr txBox="1"/>
          <p:nvPr/>
        </p:nvSpPr>
        <p:spPr>
          <a:xfrm>
            <a:off x="9434925" y="294826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AB336107-2B61-4044-A919-EC7999B1BF4B}"/>
              </a:ext>
            </a:extLst>
          </p:cNvPr>
          <p:cNvSpPr txBox="1"/>
          <p:nvPr/>
        </p:nvSpPr>
        <p:spPr>
          <a:xfrm>
            <a:off x="9434925" y="340295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E252E786-672C-CB4D-9D8E-E24632D1AAE3}"/>
              </a:ext>
            </a:extLst>
          </p:cNvPr>
          <p:cNvSpPr txBox="1"/>
          <p:nvPr/>
        </p:nvSpPr>
        <p:spPr>
          <a:xfrm>
            <a:off x="9434925" y="317253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A188A4BA-9B7C-624F-88A4-63DA094E7969}"/>
              </a:ext>
            </a:extLst>
          </p:cNvPr>
          <p:cNvSpPr txBox="1"/>
          <p:nvPr/>
        </p:nvSpPr>
        <p:spPr>
          <a:xfrm>
            <a:off x="523155" y="26908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har en god arbetsmiljö,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5">
            <a:extLst>
              <a:ext uri="{FF2B5EF4-FFF2-40B4-BE49-F238E27FC236}">
                <a16:creationId xmlns:a16="http://schemas.microsoft.com/office/drawing/2014/main" id="{60AFE991-BCC1-4647-883F-28B40C0CBAE1}"/>
              </a:ext>
            </a:extLst>
          </p:cNvPr>
          <p:cNvSpPr txBox="1"/>
          <p:nvPr/>
        </p:nvSpPr>
        <p:spPr>
          <a:xfrm>
            <a:off x="9434925" y="363762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1">
            <a:extLst>
              <a:ext uri="{FF2B5EF4-FFF2-40B4-BE49-F238E27FC236}">
                <a16:creationId xmlns:a16="http://schemas.microsoft.com/office/drawing/2014/main" id="{CF5D7B98-B9C7-8A41-92BE-6A249D3FFB78}"/>
              </a:ext>
            </a:extLst>
          </p:cNvPr>
          <p:cNvSpPr txBox="1"/>
          <p:nvPr/>
        </p:nvSpPr>
        <p:spPr>
          <a:xfrm>
            <a:off x="9434925" y="450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2">
            <a:extLst>
              <a:ext uri="{FF2B5EF4-FFF2-40B4-BE49-F238E27FC236}">
                <a16:creationId xmlns:a16="http://schemas.microsoft.com/office/drawing/2014/main" id="{AF34250B-CC0D-5642-B4F6-96DB61B954CC}"/>
              </a:ext>
            </a:extLst>
          </p:cNvPr>
          <p:cNvSpPr txBox="1"/>
          <p:nvPr/>
        </p:nvSpPr>
        <p:spPr>
          <a:xfrm>
            <a:off x="9434925" y="496030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ruta 3">
            <a:extLst>
              <a:ext uri="{FF2B5EF4-FFF2-40B4-BE49-F238E27FC236}">
                <a16:creationId xmlns:a16="http://schemas.microsoft.com/office/drawing/2014/main" id="{48023B7D-E5DB-0546-877D-C6DD6B3A9F29}"/>
              </a:ext>
            </a:extLst>
          </p:cNvPr>
          <p:cNvSpPr txBox="1"/>
          <p:nvPr/>
        </p:nvSpPr>
        <p:spPr>
          <a:xfrm>
            <a:off x="9434925" y="472988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ruta 4">
            <a:extLst>
              <a:ext uri="{FF2B5EF4-FFF2-40B4-BE49-F238E27FC236}">
                <a16:creationId xmlns:a16="http://schemas.microsoft.com/office/drawing/2014/main" id="{B894BDED-6990-C84A-9B1E-205A7C161FC8}"/>
              </a:ext>
            </a:extLst>
          </p:cNvPr>
          <p:cNvSpPr txBox="1"/>
          <p:nvPr/>
        </p:nvSpPr>
        <p:spPr>
          <a:xfrm>
            <a:off x="523155" y="424820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Skolan arbetar medvetet mot kränkande handlingar som t ex mobbning,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ruta 5">
            <a:extLst>
              <a:ext uri="{FF2B5EF4-FFF2-40B4-BE49-F238E27FC236}">
                <a16:creationId xmlns:a16="http://schemas.microsoft.com/office/drawing/2014/main" id="{DA989177-CCDC-BA47-A6AB-946A43533C1B}"/>
              </a:ext>
            </a:extLst>
          </p:cNvPr>
          <p:cNvSpPr txBox="1"/>
          <p:nvPr/>
        </p:nvSpPr>
        <p:spPr>
          <a:xfrm>
            <a:off x="9434925" y="519496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E6A0EDCE-43C6-E440-B9C4-8532A8B66182}"/>
              </a:ext>
            </a:extLst>
          </p:cNvPr>
          <p:cNvSpPr txBox="1"/>
          <p:nvPr/>
        </p:nvSpPr>
        <p:spPr>
          <a:xfrm>
            <a:off x="9434925" y="606295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ruta 2">
            <a:extLst>
              <a:ext uri="{FF2B5EF4-FFF2-40B4-BE49-F238E27FC236}">
                <a16:creationId xmlns:a16="http://schemas.microsoft.com/office/drawing/2014/main" id="{B2BA68C5-AAD5-C24D-823B-11D21BCFEEE6}"/>
              </a:ext>
            </a:extLst>
          </p:cNvPr>
          <p:cNvSpPr txBox="1"/>
          <p:nvPr/>
        </p:nvSpPr>
        <p:spPr>
          <a:xfrm>
            <a:off x="9434925" y="651765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ruta 3">
            <a:extLst>
              <a:ext uri="{FF2B5EF4-FFF2-40B4-BE49-F238E27FC236}">
                <a16:creationId xmlns:a16="http://schemas.microsoft.com/office/drawing/2014/main" id="{CC72FA49-A778-7340-A9F5-A93F99BB6622}"/>
              </a:ext>
            </a:extLst>
          </p:cNvPr>
          <p:cNvSpPr txBox="1"/>
          <p:nvPr/>
        </p:nvSpPr>
        <p:spPr>
          <a:xfrm>
            <a:off x="9434925" y="62872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ruta 4">
            <a:extLst>
              <a:ext uri="{FF2B5EF4-FFF2-40B4-BE49-F238E27FC236}">
                <a16:creationId xmlns:a16="http://schemas.microsoft.com/office/drawing/2014/main" id="{073B0C27-FDFE-9D4E-B492-2F7358CB8F06}"/>
              </a:ext>
            </a:extLst>
          </p:cNvPr>
          <p:cNvSpPr txBox="1"/>
          <p:nvPr/>
        </p:nvSpPr>
        <p:spPr>
          <a:xfrm>
            <a:off x="523155" y="580555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trivs i skolan,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ruta 5">
            <a:extLst>
              <a:ext uri="{FF2B5EF4-FFF2-40B4-BE49-F238E27FC236}">
                <a16:creationId xmlns:a16="http://schemas.microsoft.com/office/drawing/2014/main" id="{81AF67F9-CC5E-B84B-80DD-CC32CB4F349D}"/>
              </a:ext>
            </a:extLst>
          </p:cNvPr>
          <p:cNvSpPr txBox="1"/>
          <p:nvPr/>
        </p:nvSpPr>
        <p:spPr>
          <a:xfrm>
            <a:off x="9434925" y="675231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9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Styrning och ledning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683942-B99A-F94B-8ECD-929754334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956474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48EF13-8B73-FA4C-9B09-E36185E45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516736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31BD7652-5571-0C44-A20D-1BB8BD10CFFD}"/>
              </a:ext>
            </a:extLst>
          </p:cNvPr>
          <p:cNvSpPr txBox="1"/>
          <p:nvPr/>
        </p:nvSpPr>
        <p:spPr>
          <a:xfrm>
            <a:off x="9434925" y="139091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5CC12B16-2689-D047-975C-8D3151E3066B}"/>
              </a:ext>
            </a:extLst>
          </p:cNvPr>
          <p:cNvSpPr txBox="1"/>
          <p:nvPr/>
        </p:nvSpPr>
        <p:spPr>
          <a:xfrm>
            <a:off x="9434925" y="184560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534B0BE5-0FAC-1F40-A48A-41116636BDB8}"/>
              </a:ext>
            </a:extLst>
          </p:cNvPr>
          <p:cNvSpPr txBox="1"/>
          <p:nvPr/>
        </p:nvSpPr>
        <p:spPr>
          <a:xfrm>
            <a:off x="9434925" y="161518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C620CF24-B797-3340-A783-86AD76A83254}"/>
              </a:ext>
            </a:extLst>
          </p:cNvPr>
          <p:cNvSpPr txBox="1"/>
          <p:nvPr/>
        </p:nvSpPr>
        <p:spPr>
          <a:xfrm>
            <a:off x="523155" y="113350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har förtroende för rektor,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ruta 5">
            <a:extLst>
              <a:ext uri="{FF2B5EF4-FFF2-40B4-BE49-F238E27FC236}">
                <a16:creationId xmlns:a16="http://schemas.microsoft.com/office/drawing/2014/main" id="{43199591-5CB6-8147-81A7-EB6AE7ED6823}"/>
              </a:ext>
            </a:extLst>
          </p:cNvPr>
          <p:cNvSpPr txBox="1"/>
          <p:nvPr/>
        </p:nvSpPr>
        <p:spPr>
          <a:xfrm>
            <a:off x="9434925" y="208027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1042AF00-E5BB-6344-8C3C-AD5EB2EE5DF2}"/>
              </a:ext>
            </a:extLst>
          </p:cNvPr>
          <p:cNvSpPr txBox="1"/>
          <p:nvPr/>
        </p:nvSpPr>
        <p:spPr>
          <a:xfrm>
            <a:off x="9434925" y="294826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2">
            <a:extLst>
              <a:ext uri="{FF2B5EF4-FFF2-40B4-BE49-F238E27FC236}">
                <a16:creationId xmlns:a16="http://schemas.microsoft.com/office/drawing/2014/main" id="{01EC2CD8-4051-EC45-A27B-28EAB80695AA}"/>
              </a:ext>
            </a:extLst>
          </p:cNvPr>
          <p:cNvSpPr txBox="1"/>
          <p:nvPr/>
        </p:nvSpPr>
        <p:spPr>
          <a:xfrm>
            <a:off x="9434925" y="340295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3">
            <a:extLst>
              <a:ext uri="{FF2B5EF4-FFF2-40B4-BE49-F238E27FC236}">
                <a16:creationId xmlns:a16="http://schemas.microsoft.com/office/drawing/2014/main" id="{FA59527D-1F35-944C-833B-A67BEBED7928}"/>
              </a:ext>
            </a:extLst>
          </p:cNvPr>
          <p:cNvSpPr txBox="1"/>
          <p:nvPr/>
        </p:nvSpPr>
        <p:spPr>
          <a:xfrm>
            <a:off x="9434925" y="317253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4">
            <a:extLst>
              <a:ext uri="{FF2B5EF4-FFF2-40B4-BE49-F238E27FC236}">
                <a16:creationId xmlns:a16="http://schemas.microsoft.com/office/drawing/2014/main" id="{DD97B438-7C1D-B144-B561-54622CB15385}"/>
              </a:ext>
            </a:extLst>
          </p:cNvPr>
          <p:cNvSpPr txBox="1"/>
          <p:nvPr/>
        </p:nvSpPr>
        <p:spPr>
          <a:xfrm>
            <a:off x="523155" y="26908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har kompetenta lärare,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5">
            <a:extLst>
              <a:ext uri="{FF2B5EF4-FFF2-40B4-BE49-F238E27FC236}">
                <a16:creationId xmlns:a16="http://schemas.microsoft.com/office/drawing/2014/main" id="{40AE567E-34F8-EF4D-B52C-76891DE48C73}"/>
              </a:ext>
            </a:extLst>
          </p:cNvPr>
          <p:cNvSpPr txBox="1"/>
          <p:nvPr/>
        </p:nvSpPr>
        <p:spPr>
          <a:xfrm>
            <a:off x="9434925" y="363762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6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Skola och hem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3738E8-F2D2-2F4F-AA7D-F158172FA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842069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17A3A3B-795F-CD4C-8A60-E300F38B1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952155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96A766-A9EC-5343-B8C1-2A00C4E96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552781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4D181A60-8B5F-7842-B8C6-9EA758003163}"/>
              </a:ext>
            </a:extLst>
          </p:cNvPr>
          <p:cNvSpPr txBox="1"/>
          <p:nvPr/>
        </p:nvSpPr>
        <p:spPr>
          <a:xfrm>
            <a:off x="9434925" y="13909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523F0315-0F04-3948-A792-E170A78AF3B3}"/>
              </a:ext>
            </a:extLst>
          </p:cNvPr>
          <p:cNvSpPr txBox="1"/>
          <p:nvPr/>
        </p:nvSpPr>
        <p:spPr>
          <a:xfrm>
            <a:off x="9434925" y="184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BB42858B-1F18-2C48-9CDD-AFF2BC15A450}"/>
              </a:ext>
            </a:extLst>
          </p:cNvPr>
          <p:cNvSpPr txBox="1"/>
          <p:nvPr/>
        </p:nvSpPr>
        <p:spPr>
          <a:xfrm>
            <a:off x="9434925" y="16151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15 %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8995F7CD-A744-6243-B234-20FD25ACC9C0}"/>
              </a:ext>
            </a:extLst>
          </p:cNvPr>
          <p:cNvSpPr txBox="1"/>
          <p:nvPr/>
        </p:nvSpPr>
        <p:spPr>
          <a:xfrm>
            <a:off x="523155" y="113350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Skolan ger mig möjlighet att vara med och diskutera hur mitt barn stöds på bästa sätt,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9BE51438-99F0-AC45-AD52-DCEBE2009C95}"/>
              </a:ext>
            </a:extLst>
          </p:cNvPr>
          <p:cNvSpPr txBox="1"/>
          <p:nvPr/>
        </p:nvSpPr>
        <p:spPr>
          <a:xfrm>
            <a:off x="9434925" y="208027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1">
            <a:extLst>
              <a:ext uri="{FF2B5EF4-FFF2-40B4-BE49-F238E27FC236}">
                <a16:creationId xmlns:a16="http://schemas.microsoft.com/office/drawing/2014/main" id="{43C816A1-5B36-C646-A95F-FA53ED20B340}"/>
              </a:ext>
            </a:extLst>
          </p:cNvPr>
          <p:cNvSpPr txBox="1"/>
          <p:nvPr/>
        </p:nvSpPr>
        <p:spPr>
          <a:xfrm>
            <a:off x="9434925" y="294826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2">
            <a:extLst>
              <a:ext uri="{FF2B5EF4-FFF2-40B4-BE49-F238E27FC236}">
                <a16:creationId xmlns:a16="http://schemas.microsoft.com/office/drawing/2014/main" id="{FD9B95E0-358D-C346-A318-9C582321EF6E}"/>
              </a:ext>
            </a:extLst>
          </p:cNvPr>
          <p:cNvSpPr txBox="1"/>
          <p:nvPr/>
        </p:nvSpPr>
        <p:spPr>
          <a:xfrm>
            <a:off x="9434925" y="340295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3">
            <a:extLst>
              <a:ext uri="{FF2B5EF4-FFF2-40B4-BE49-F238E27FC236}">
                <a16:creationId xmlns:a16="http://schemas.microsoft.com/office/drawing/2014/main" id="{5BCB589F-5935-D246-8F69-05F8728B899C}"/>
              </a:ext>
            </a:extLst>
          </p:cNvPr>
          <p:cNvSpPr txBox="1"/>
          <p:nvPr/>
        </p:nvSpPr>
        <p:spPr>
          <a:xfrm>
            <a:off x="9434925" y="317253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4">
            <a:extLst>
              <a:ext uri="{FF2B5EF4-FFF2-40B4-BE49-F238E27FC236}">
                <a16:creationId xmlns:a16="http://schemas.microsoft.com/office/drawing/2014/main" id="{A15B4AD0-23F3-A541-BC31-1252090FC09F}"/>
              </a:ext>
            </a:extLst>
          </p:cNvPr>
          <p:cNvSpPr txBox="1"/>
          <p:nvPr/>
        </p:nvSpPr>
        <p:spPr>
          <a:xfrm>
            <a:off x="523155" y="26908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Skolan har informerat om läroplanen och annat som styr skolan,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5">
            <a:extLst>
              <a:ext uri="{FF2B5EF4-FFF2-40B4-BE49-F238E27FC236}">
                <a16:creationId xmlns:a16="http://schemas.microsoft.com/office/drawing/2014/main" id="{240C94DF-7685-AE45-850B-256949910674}"/>
              </a:ext>
            </a:extLst>
          </p:cNvPr>
          <p:cNvSpPr txBox="1"/>
          <p:nvPr/>
        </p:nvSpPr>
        <p:spPr>
          <a:xfrm>
            <a:off x="9434925" y="363762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1">
            <a:extLst>
              <a:ext uri="{FF2B5EF4-FFF2-40B4-BE49-F238E27FC236}">
                <a16:creationId xmlns:a16="http://schemas.microsoft.com/office/drawing/2014/main" id="{134F0BA7-BAB1-5448-B129-27316F97873D}"/>
              </a:ext>
            </a:extLst>
          </p:cNvPr>
          <p:cNvSpPr txBox="1"/>
          <p:nvPr/>
        </p:nvSpPr>
        <p:spPr>
          <a:xfrm>
            <a:off x="9434925" y="450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945D9432-0872-BB4A-BB76-BF60A46595F8}"/>
              </a:ext>
            </a:extLst>
          </p:cNvPr>
          <p:cNvSpPr txBox="1"/>
          <p:nvPr/>
        </p:nvSpPr>
        <p:spPr>
          <a:xfrm>
            <a:off x="9434925" y="496030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4EC31663-2DA0-864F-93EC-3D373BE79AB6}"/>
              </a:ext>
            </a:extLst>
          </p:cNvPr>
          <p:cNvSpPr txBox="1"/>
          <p:nvPr/>
        </p:nvSpPr>
        <p:spPr>
          <a:xfrm>
            <a:off x="9434925" y="472988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483D64AA-3697-504C-8FCC-F19C4ADADC03}"/>
              </a:ext>
            </a:extLst>
          </p:cNvPr>
          <p:cNvSpPr txBox="1"/>
          <p:nvPr/>
        </p:nvSpPr>
        <p:spPr>
          <a:xfrm>
            <a:off x="523155" y="424820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vet vem på skolan jag ska vända mig till med olika frågor eller problem,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5">
            <a:extLst>
              <a:ext uri="{FF2B5EF4-FFF2-40B4-BE49-F238E27FC236}">
                <a16:creationId xmlns:a16="http://schemas.microsoft.com/office/drawing/2014/main" id="{50D18251-1BDE-5F4E-AC5F-788D46FE6C37}"/>
              </a:ext>
            </a:extLst>
          </p:cNvPr>
          <p:cNvSpPr txBox="1"/>
          <p:nvPr/>
        </p:nvSpPr>
        <p:spPr>
          <a:xfrm>
            <a:off x="9434925" y="519496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A979745-D40E-EB44-BA19-7C3BFB286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304209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10FFCE4-4A21-6F4E-AD43-8FAF53CE2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192904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F31F6CC-4878-5D48-8776-470821480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08210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7579BDE-E79B-E148-AC46-3BFA1E82F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328738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ruta 1">
            <a:extLst>
              <a:ext uri="{FF2B5EF4-FFF2-40B4-BE49-F238E27FC236}">
                <a16:creationId xmlns:a16="http://schemas.microsoft.com/office/drawing/2014/main" id="{5A40BA98-DC9C-F64C-A89C-DA5142D15D1F}"/>
              </a:ext>
            </a:extLst>
          </p:cNvPr>
          <p:cNvSpPr txBox="1"/>
          <p:nvPr/>
        </p:nvSpPr>
        <p:spPr>
          <a:xfrm>
            <a:off x="9434925" y="139091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ruta 2">
            <a:extLst>
              <a:ext uri="{FF2B5EF4-FFF2-40B4-BE49-F238E27FC236}">
                <a16:creationId xmlns:a16="http://schemas.microsoft.com/office/drawing/2014/main" id="{282092BC-0DA7-8843-8EE2-54C3C8914767}"/>
              </a:ext>
            </a:extLst>
          </p:cNvPr>
          <p:cNvSpPr txBox="1"/>
          <p:nvPr/>
        </p:nvSpPr>
        <p:spPr>
          <a:xfrm>
            <a:off x="9434925" y="184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ruta 3">
            <a:extLst>
              <a:ext uri="{FF2B5EF4-FFF2-40B4-BE49-F238E27FC236}">
                <a16:creationId xmlns:a16="http://schemas.microsoft.com/office/drawing/2014/main" id="{F7E4A6C4-12DC-D941-827D-CC5420357FA6}"/>
              </a:ext>
            </a:extLst>
          </p:cNvPr>
          <p:cNvSpPr txBox="1"/>
          <p:nvPr/>
        </p:nvSpPr>
        <p:spPr>
          <a:xfrm>
            <a:off x="9434925" y="16151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ruta 4">
            <a:extLst>
              <a:ext uri="{FF2B5EF4-FFF2-40B4-BE49-F238E27FC236}">
                <a16:creationId xmlns:a16="http://schemas.microsoft.com/office/drawing/2014/main" id="{3AC8F8EF-E25A-1747-9250-05D25E0315DD}"/>
              </a:ext>
            </a:extLst>
          </p:cNvPr>
          <p:cNvSpPr txBox="1"/>
          <p:nvPr/>
        </p:nvSpPr>
        <p:spPr>
          <a:xfrm>
            <a:off x="523155" y="113350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Personalen på mitt barns fritidshem är kompetent,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ruta 5">
            <a:extLst>
              <a:ext uri="{FF2B5EF4-FFF2-40B4-BE49-F238E27FC236}">
                <a16:creationId xmlns:a16="http://schemas.microsoft.com/office/drawing/2014/main" id="{D1C77649-43B8-804B-A21F-E19C57EFF390}"/>
              </a:ext>
            </a:extLst>
          </p:cNvPr>
          <p:cNvSpPr txBox="1"/>
          <p:nvPr/>
        </p:nvSpPr>
        <p:spPr>
          <a:xfrm>
            <a:off x="9434925" y="208027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683B5337-76B3-DD49-9F03-336040997864}"/>
              </a:ext>
            </a:extLst>
          </p:cNvPr>
          <p:cNvSpPr txBox="1"/>
          <p:nvPr/>
        </p:nvSpPr>
        <p:spPr>
          <a:xfrm>
            <a:off x="9434925" y="294826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ruta 2">
            <a:extLst>
              <a:ext uri="{FF2B5EF4-FFF2-40B4-BE49-F238E27FC236}">
                <a16:creationId xmlns:a16="http://schemas.microsoft.com/office/drawing/2014/main" id="{355AC5B1-1E87-B444-BDF1-6C4AB616F2BE}"/>
              </a:ext>
            </a:extLst>
          </p:cNvPr>
          <p:cNvSpPr txBox="1"/>
          <p:nvPr/>
        </p:nvSpPr>
        <p:spPr>
          <a:xfrm>
            <a:off x="9434925" y="340295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ruta 3">
            <a:extLst>
              <a:ext uri="{FF2B5EF4-FFF2-40B4-BE49-F238E27FC236}">
                <a16:creationId xmlns:a16="http://schemas.microsoft.com/office/drawing/2014/main" id="{4D7BC5D0-6498-3744-84C9-AD36BE499053}"/>
              </a:ext>
            </a:extLst>
          </p:cNvPr>
          <p:cNvSpPr txBox="1"/>
          <p:nvPr/>
        </p:nvSpPr>
        <p:spPr>
          <a:xfrm>
            <a:off x="9434925" y="317253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ruta 4">
            <a:extLst>
              <a:ext uri="{FF2B5EF4-FFF2-40B4-BE49-F238E27FC236}">
                <a16:creationId xmlns:a16="http://schemas.microsoft.com/office/drawing/2014/main" id="{02773D13-5C51-2D4A-AEF0-3D2DFDF7481B}"/>
              </a:ext>
            </a:extLst>
          </p:cNvPr>
          <p:cNvSpPr txBox="1"/>
          <p:nvPr/>
        </p:nvSpPr>
        <p:spPr>
          <a:xfrm>
            <a:off x="523155" y="26908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Fritidshemmets verksamhet är stimulerande för mitt barns sociala utveckling,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ruta 5">
            <a:extLst>
              <a:ext uri="{FF2B5EF4-FFF2-40B4-BE49-F238E27FC236}">
                <a16:creationId xmlns:a16="http://schemas.microsoft.com/office/drawing/2014/main" id="{9F57B766-0519-7549-A884-962E58C86A2B}"/>
              </a:ext>
            </a:extLst>
          </p:cNvPr>
          <p:cNvSpPr txBox="1"/>
          <p:nvPr/>
        </p:nvSpPr>
        <p:spPr>
          <a:xfrm>
            <a:off x="9434925" y="363762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ruta 1">
            <a:extLst>
              <a:ext uri="{FF2B5EF4-FFF2-40B4-BE49-F238E27FC236}">
                <a16:creationId xmlns:a16="http://schemas.microsoft.com/office/drawing/2014/main" id="{7F442147-F64D-1E48-8D55-231E6217DADD}"/>
              </a:ext>
            </a:extLst>
          </p:cNvPr>
          <p:cNvSpPr txBox="1"/>
          <p:nvPr/>
        </p:nvSpPr>
        <p:spPr>
          <a:xfrm>
            <a:off x="9434925" y="450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ruta 2">
            <a:extLst>
              <a:ext uri="{FF2B5EF4-FFF2-40B4-BE49-F238E27FC236}">
                <a16:creationId xmlns:a16="http://schemas.microsoft.com/office/drawing/2014/main" id="{8FFF4EA1-77C2-CF49-86E9-7DA33B71C6DF}"/>
              </a:ext>
            </a:extLst>
          </p:cNvPr>
          <p:cNvSpPr txBox="1"/>
          <p:nvPr/>
        </p:nvSpPr>
        <p:spPr>
          <a:xfrm>
            <a:off x="9434925" y="496030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ruta 3">
            <a:extLst>
              <a:ext uri="{FF2B5EF4-FFF2-40B4-BE49-F238E27FC236}">
                <a16:creationId xmlns:a16="http://schemas.microsoft.com/office/drawing/2014/main" id="{D3CF6C2B-A749-F74D-9227-414C71FD7EA7}"/>
              </a:ext>
            </a:extLst>
          </p:cNvPr>
          <p:cNvSpPr txBox="1"/>
          <p:nvPr/>
        </p:nvSpPr>
        <p:spPr>
          <a:xfrm>
            <a:off x="9434925" y="472988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ruta 4">
            <a:extLst>
              <a:ext uri="{FF2B5EF4-FFF2-40B4-BE49-F238E27FC236}">
                <a16:creationId xmlns:a16="http://schemas.microsoft.com/office/drawing/2014/main" id="{CF6B8A3B-9B8C-A64D-8E6B-44F0BB4CD6A0}"/>
              </a:ext>
            </a:extLst>
          </p:cNvPr>
          <p:cNvSpPr txBox="1"/>
          <p:nvPr/>
        </p:nvSpPr>
        <p:spPr>
          <a:xfrm>
            <a:off x="523155" y="424820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Fritidshemmets verksamhet är stimulerande och utvecklande för mitt barns lärande,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ruta 5">
            <a:extLst>
              <a:ext uri="{FF2B5EF4-FFF2-40B4-BE49-F238E27FC236}">
                <a16:creationId xmlns:a16="http://schemas.microsoft.com/office/drawing/2014/main" id="{C1BDCC04-25D7-7C48-9192-A1170EE19D9F}"/>
              </a:ext>
            </a:extLst>
          </p:cNvPr>
          <p:cNvSpPr txBox="1"/>
          <p:nvPr/>
        </p:nvSpPr>
        <p:spPr>
          <a:xfrm>
            <a:off x="9434925" y="519496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ruta 1">
            <a:extLst>
              <a:ext uri="{FF2B5EF4-FFF2-40B4-BE49-F238E27FC236}">
                <a16:creationId xmlns:a16="http://schemas.microsoft.com/office/drawing/2014/main" id="{0525D123-46D0-F147-9A58-8B956A2EA53C}"/>
              </a:ext>
            </a:extLst>
          </p:cNvPr>
          <p:cNvSpPr txBox="1"/>
          <p:nvPr/>
        </p:nvSpPr>
        <p:spPr>
          <a:xfrm>
            <a:off x="9434925" y="606295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ruta 2">
            <a:extLst>
              <a:ext uri="{FF2B5EF4-FFF2-40B4-BE49-F238E27FC236}">
                <a16:creationId xmlns:a16="http://schemas.microsoft.com/office/drawing/2014/main" id="{94DDB81A-529C-FD41-8C51-2CCE2BCCBF88}"/>
              </a:ext>
            </a:extLst>
          </p:cNvPr>
          <p:cNvSpPr txBox="1"/>
          <p:nvPr/>
        </p:nvSpPr>
        <p:spPr>
          <a:xfrm>
            <a:off x="9434925" y="651765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ruta 3">
            <a:extLst>
              <a:ext uri="{FF2B5EF4-FFF2-40B4-BE49-F238E27FC236}">
                <a16:creationId xmlns:a16="http://schemas.microsoft.com/office/drawing/2014/main" id="{D740A6FE-43FB-0142-996A-6E71BF0BA3F0}"/>
              </a:ext>
            </a:extLst>
          </p:cNvPr>
          <p:cNvSpPr txBox="1"/>
          <p:nvPr/>
        </p:nvSpPr>
        <p:spPr>
          <a:xfrm>
            <a:off x="9434925" y="628723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ruta 4">
            <a:extLst>
              <a:ext uri="{FF2B5EF4-FFF2-40B4-BE49-F238E27FC236}">
                <a16:creationId xmlns:a16="http://schemas.microsoft.com/office/drawing/2014/main" id="{94075E7F-2225-2648-B6A9-B51EF0CDA107}"/>
              </a:ext>
            </a:extLst>
          </p:cNvPr>
          <p:cNvSpPr txBox="1"/>
          <p:nvPr/>
        </p:nvSpPr>
        <p:spPr>
          <a:xfrm>
            <a:off x="523155" y="580555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får information från fritidshemmet om mitt barns utveckling,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ruta 5">
            <a:extLst>
              <a:ext uri="{FF2B5EF4-FFF2-40B4-BE49-F238E27FC236}">
                <a16:creationId xmlns:a16="http://schemas.microsoft.com/office/drawing/2014/main" id="{476B769D-D797-8740-85BE-E3173F8C303A}"/>
              </a:ext>
            </a:extLst>
          </p:cNvPr>
          <p:cNvSpPr txBox="1"/>
          <p:nvPr/>
        </p:nvSpPr>
        <p:spPr>
          <a:xfrm>
            <a:off x="9434925" y="675231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ruta 4">
            <a:extLst>
              <a:ext uri="{FF2B5EF4-FFF2-40B4-BE49-F238E27FC236}">
                <a16:creationId xmlns:a16="http://schemas.microsoft.com/office/drawing/2014/main" id="{905DC62D-FED0-6142-B9D8-EE2413251938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31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Fritidshem, forts.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CB5BE7-1DFF-C94C-B18B-E472294C9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54715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1">
            <a:extLst>
              <a:ext uri="{FF2B5EF4-FFF2-40B4-BE49-F238E27FC236}">
                <a16:creationId xmlns:a16="http://schemas.microsoft.com/office/drawing/2014/main" id="{46041108-2699-B242-BEB1-7ECC3CC19C45}"/>
              </a:ext>
            </a:extLst>
          </p:cNvPr>
          <p:cNvSpPr txBox="1"/>
          <p:nvPr/>
        </p:nvSpPr>
        <p:spPr>
          <a:xfrm>
            <a:off x="9434925" y="139091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8FC8683F-A865-964E-BBFF-6CA4E42ACA0A}"/>
              </a:ext>
            </a:extLst>
          </p:cNvPr>
          <p:cNvSpPr txBox="1"/>
          <p:nvPr/>
        </p:nvSpPr>
        <p:spPr>
          <a:xfrm>
            <a:off x="9434925" y="184560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ruta 3">
            <a:extLst>
              <a:ext uri="{FF2B5EF4-FFF2-40B4-BE49-F238E27FC236}">
                <a16:creationId xmlns:a16="http://schemas.microsoft.com/office/drawing/2014/main" id="{6F958F36-0B18-8243-A670-89FA71149940}"/>
              </a:ext>
            </a:extLst>
          </p:cNvPr>
          <p:cNvSpPr txBox="1"/>
          <p:nvPr/>
        </p:nvSpPr>
        <p:spPr>
          <a:xfrm>
            <a:off x="9434925" y="161519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69043A8A-87C3-9644-85F4-9060578CCAD3}"/>
              </a:ext>
            </a:extLst>
          </p:cNvPr>
          <p:cNvSpPr txBox="1"/>
          <p:nvPr/>
        </p:nvSpPr>
        <p:spPr>
          <a:xfrm>
            <a:off x="523155" y="113351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är nöjd med verksamheten på mitt barns fritidshem,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178D9BAD-1A33-6946-B95A-665F6B3CBF48}"/>
              </a:ext>
            </a:extLst>
          </p:cNvPr>
          <p:cNvSpPr txBox="1"/>
          <p:nvPr/>
        </p:nvSpPr>
        <p:spPr>
          <a:xfrm>
            <a:off x="9434925" y="208027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5A0E57A5-4188-7D48-A22E-4B3372FA48C7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1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CF070D2-108C-E147-A4BB-ACDC260E59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2035" y="459865"/>
            <a:ext cx="6611049" cy="633676"/>
          </a:xfrm>
        </p:spPr>
        <p:txBody>
          <a:bodyPr/>
          <a:lstStyle/>
          <a:p>
            <a:r>
              <a:rPr lang="sv-SE" dirty="0"/>
              <a:t>3. Sammanfattning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A73E6C6-5EBA-3A4E-AC70-D9BA2F6329CC}"/>
              </a:ext>
            </a:extLst>
          </p:cNvPr>
          <p:cNvGrpSpPr/>
          <p:nvPr/>
        </p:nvGrpSpPr>
        <p:grpSpPr>
          <a:xfrm>
            <a:off x="4985609" y="3810001"/>
            <a:ext cx="4893502" cy="3134396"/>
            <a:chOff x="320324" y="3657601"/>
            <a:chExt cx="4893502" cy="3134396"/>
          </a:xfrm>
        </p:grpSpPr>
        <p:sp>
          <p:nvSpPr>
            <p:cNvPr id="20" name="Blockbåge 19">
              <a:extLst>
                <a:ext uri="{FF2B5EF4-FFF2-40B4-BE49-F238E27FC236}">
                  <a16:creationId xmlns:a16="http://schemas.microsoft.com/office/drawing/2014/main" id="{99BB2E55-1D8B-9243-BA57-69AE1625F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463" y="4462224"/>
              <a:ext cx="2123846" cy="2123846"/>
            </a:xfrm>
            <a:prstGeom prst="blockArc">
              <a:avLst>
                <a:gd name="adj1" fmla="val 1240558"/>
                <a:gd name="adj2" fmla="val 1213578"/>
                <a:gd name="adj3" fmla="val 43724"/>
              </a:avLst>
            </a:prstGeom>
            <a:solidFill>
              <a:srgbClr val="B6D7D3"/>
            </a:solidFill>
            <a:ln cap="sq">
              <a:solidFill>
                <a:srgbClr val="B6D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33C86870-DDE5-B34D-A8C3-0571DE25BA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558246"/>
                </p:ext>
              </p:extLst>
            </p:nvPr>
          </p:nvGraphicFramePr>
          <p:xfrm>
            <a:off x="320324" y="3657601"/>
            <a:ext cx="4893502" cy="3134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8C618BFA-4326-EC41-9505-D51D9D5D8339}"/>
              </a:ext>
            </a:extLst>
          </p:cNvPr>
          <p:cNvGrpSpPr/>
          <p:nvPr/>
        </p:nvGrpSpPr>
        <p:grpSpPr>
          <a:xfrm>
            <a:off x="142664" y="3779837"/>
            <a:ext cx="4893502" cy="3134396"/>
            <a:chOff x="320324" y="3657601"/>
            <a:chExt cx="4893502" cy="3134396"/>
          </a:xfrm>
        </p:grpSpPr>
        <p:sp>
          <p:nvSpPr>
            <p:cNvPr id="23" name="Blockbåge 22">
              <a:extLst>
                <a:ext uri="{FF2B5EF4-FFF2-40B4-BE49-F238E27FC236}">
                  <a16:creationId xmlns:a16="http://schemas.microsoft.com/office/drawing/2014/main" id="{5BEB2194-5633-C040-9EF9-61FC5F5A6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463" y="4462224"/>
              <a:ext cx="2123846" cy="2123846"/>
            </a:xfrm>
            <a:prstGeom prst="blockArc">
              <a:avLst>
                <a:gd name="adj1" fmla="val 1240558"/>
                <a:gd name="adj2" fmla="val 1213578"/>
                <a:gd name="adj3" fmla="val 43724"/>
              </a:avLst>
            </a:prstGeom>
            <a:solidFill>
              <a:srgbClr val="B6D7D3"/>
            </a:solidFill>
            <a:ln cap="sq">
              <a:solidFill>
                <a:srgbClr val="B6D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315CD8E4-82EF-D740-8E89-746AB5B5EF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0383720"/>
                </p:ext>
              </p:extLst>
            </p:nvPr>
          </p:nvGraphicFramePr>
          <p:xfrm>
            <a:off x="320324" y="3657601"/>
            <a:ext cx="4893502" cy="3134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EB733881-9C30-AF48-B299-9F49AD16B8DC}"/>
              </a:ext>
            </a:extLst>
          </p:cNvPr>
          <p:cNvSpPr txBox="1"/>
          <p:nvPr/>
        </p:nvSpPr>
        <p:spPr>
          <a:xfrm>
            <a:off x="692035" y="1216652"/>
            <a:ext cx="9307743" cy="120032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I spindeldiagrammet nedan redovisas medelvärden för varje målområde totalt samt för {{Kommuns}} kommun ({{årskurs}}) totalt. Skalan är 1-4 och 4 är det högsta värdet.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Det område som för </a:t>
            </a:r>
            <a:r>
              <a:rPr lang="sv-SE" sz="1200" dirty="0" err="1">
                <a:solidFill>
                  <a:schemeClr val="bg1"/>
                </a:solidFill>
                <a:latin typeface="+mn-lt"/>
              </a:rPr>
              <a:t>{{Enhet}} </a:t>
            </a:r>
            <a:r>
              <a:rPr lang="sv-SE" sz="1200" dirty="0">
                <a:solidFill>
                  <a:schemeClr val="bg1"/>
                </a:solidFill>
                <a:latin typeface="+mn-lt"/>
              </a:rPr>
              <a:t>skiljer mest mot kommunens resultat är ”{{jämförelse_område_kommun}}". 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{{jämförelse_område_år}}</a:t>
            </a:r>
          </a:p>
          <a:p>
            <a:endParaRPr lang="sv-SE" sz="1100" dirty="0">
              <a:solidFill>
                <a:schemeClr val="bg1"/>
              </a:solidFill>
              <a:latin typeface="+mn-lt"/>
            </a:endParaRPr>
          </a:p>
          <a:p>
            <a:endParaRPr lang="sv-SE" sz="1100" dirty="0">
              <a:solidFill>
                <a:schemeClr val="bg1"/>
              </a:solidFill>
              <a:latin typeface="+mn-lt"/>
            </a:endParaRPr>
          </a:p>
          <a:p>
            <a:endParaRPr lang="sv-SE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17E82BF-EFA1-9146-B989-EDB0AA231F7E}"/>
              </a:ext>
            </a:extLst>
          </p:cNvPr>
          <p:cNvSpPr txBox="1"/>
          <p:nvPr/>
        </p:nvSpPr>
        <p:spPr>
          <a:xfrm>
            <a:off x="692035" y="3454045"/>
            <a:ext cx="3794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chemeClr val="bg1"/>
                </a:solidFill>
                <a:latin typeface="+mj-lt"/>
              </a:rPr>
              <a:t>3.1 Alla målområden – Jämförelse med kommunen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DB5E3AB-F083-A546-B593-8FB00F4BE38D}"/>
              </a:ext>
            </a:extLst>
          </p:cNvPr>
          <p:cNvSpPr txBox="1"/>
          <p:nvPr/>
        </p:nvSpPr>
        <p:spPr>
          <a:xfrm>
            <a:off x="5534980" y="3454045"/>
            <a:ext cx="431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chemeClr val="bg1"/>
                </a:solidFill>
                <a:latin typeface="+mj-lt"/>
              </a:rPr>
              <a:t>3.2 Alla målområden – Utveckling över tid</a:t>
            </a:r>
          </a:p>
        </p:txBody>
      </p:sp>
      <p:sp>
        <p:nvSpPr>
          <p:cNvPr id="18" name="textruta 1">
            <a:extLst>
              <a:ext uri="{FF2B5EF4-FFF2-40B4-BE49-F238E27FC236}">
                <a16:creationId xmlns:a16="http://schemas.microsoft.com/office/drawing/2014/main" id="{6DAD94C8-85B0-0346-B259-34BC851BD0D8}"/>
              </a:ext>
            </a:extLst>
          </p:cNvPr>
          <p:cNvSpPr txBox="1"/>
          <p:nvPr/>
        </p:nvSpPr>
        <p:spPr>
          <a:xfrm>
            <a:off x="4985609" y="3745988"/>
            <a:ext cx="4893502" cy="204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900">
                <a:solidFill>
                  <a:schemeClr val="bg1">
                    <a:lumMod val="95000"/>
                    <a:lumOff val="5000"/>
                  </a:schemeClr>
                </a:solidFill>
              </a:rPr>
              <a:t>{{Enhet}}, {{åk}}</a:t>
            </a:r>
            <a:endParaRPr sz="9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1">
            <a:extLst>
              <a:ext uri="{FF2B5EF4-FFF2-40B4-BE49-F238E27FC236}">
                <a16:creationId xmlns:a16="http://schemas.microsoft.com/office/drawing/2014/main" id="{D878ADBE-38CF-DE4B-A112-B30458A024BC}"/>
              </a:ext>
            </a:extLst>
          </p:cNvPr>
          <p:cNvSpPr txBox="1"/>
          <p:nvPr/>
        </p:nvSpPr>
        <p:spPr>
          <a:xfrm>
            <a:off x="325979" y="3741496"/>
            <a:ext cx="4659630" cy="204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900">
                <a:solidFill>
                  <a:schemeClr val="bg1">
                    <a:lumMod val="95000"/>
                    <a:lumOff val="5000"/>
                  </a:schemeClr>
                </a:solidFill>
              </a:rPr>
              <a:t>{{Enhet}}, {{åk}}</a:t>
            </a:r>
            <a:endParaRPr sz="9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36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Kommunspecifika frågor: Danderyd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55B7DE60-9963-144A-B2B6-58FAA41EE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530322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4CC08FB5-0185-104A-AADF-5DDDAB1DC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812201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4A5F1435-4DC7-AA4F-B3E1-6C1368CA7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91853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40816818-8378-2B4D-B83B-5DD1DE95F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426243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ruta 1">
            <a:extLst>
              <a:ext uri="{FF2B5EF4-FFF2-40B4-BE49-F238E27FC236}">
                <a16:creationId xmlns:a16="http://schemas.microsoft.com/office/drawing/2014/main" id="{72670BE0-61D9-7C4D-9C7E-7170A5DB0B3B}"/>
              </a:ext>
            </a:extLst>
          </p:cNvPr>
          <p:cNvSpPr txBox="1"/>
          <p:nvPr/>
        </p:nvSpPr>
        <p:spPr>
          <a:xfrm>
            <a:off x="9434925" y="139091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19 %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ruta 2">
            <a:extLst>
              <a:ext uri="{FF2B5EF4-FFF2-40B4-BE49-F238E27FC236}">
                <a16:creationId xmlns:a16="http://schemas.microsoft.com/office/drawing/2014/main" id="{06EB9235-9C09-914C-848B-7B7D547E3FAB}"/>
              </a:ext>
            </a:extLst>
          </p:cNvPr>
          <p:cNvSpPr txBox="1"/>
          <p:nvPr/>
        </p:nvSpPr>
        <p:spPr>
          <a:xfrm>
            <a:off x="9434925" y="1845608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12 %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ruta 3">
            <a:extLst>
              <a:ext uri="{FF2B5EF4-FFF2-40B4-BE49-F238E27FC236}">
                <a16:creationId xmlns:a16="http://schemas.microsoft.com/office/drawing/2014/main" id="{C5AA4632-9BE0-3B4A-8B24-D995EECAE78C}"/>
              </a:ext>
            </a:extLst>
          </p:cNvPr>
          <p:cNvSpPr txBox="1"/>
          <p:nvPr/>
        </p:nvSpPr>
        <p:spPr>
          <a:xfrm>
            <a:off x="9434925" y="161518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19 %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ruta 4">
            <a:extLst>
              <a:ext uri="{FF2B5EF4-FFF2-40B4-BE49-F238E27FC236}">
                <a16:creationId xmlns:a16="http://schemas.microsoft.com/office/drawing/2014/main" id="{6B1EB27E-86E9-184B-B840-27C1204075F2}"/>
              </a:ext>
            </a:extLst>
          </p:cNvPr>
          <p:cNvSpPr txBox="1"/>
          <p:nvPr/>
        </p:nvSpPr>
        <p:spPr>
          <a:xfrm>
            <a:off x="523155" y="113350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Personalen bemöter flickor och pojkar på samma sätt,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ruta 5">
            <a:extLst>
              <a:ext uri="{FF2B5EF4-FFF2-40B4-BE49-F238E27FC236}">
                <a16:creationId xmlns:a16="http://schemas.microsoft.com/office/drawing/2014/main" id="{5451A5E6-6990-4D40-B14D-40CB7531B473}"/>
              </a:ext>
            </a:extLst>
          </p:cNvPr>
          <p:cNvSpPr txBox="1"/>
          <p:nvPr/>
        </p:nvSpPr>
        <p:spPr>
          <a:xfrm>
            <a:off x="9434925" y="208027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ruta 1">
            <a:extLst>
              <a:ext uri="{FF2B5EF4-FFF2-40B4-BE49-F238E27FC236}">
                <a16:creationId xmlns:a16="http://schemas.microsoft.com/office/drawing/2014/main" id="{25F2A511-23A4-354F-9393-95E27EC4D46D}"/>
              </a:ext>
            </a:extLst>
          </p:cNvPr>
          <p:cNvSpPr txBox="1"/>
          <p:nvPr/>
        </p:nvSpPr>
        <p:spPr>
          <a:xfrm>
            <a:off x="9434925" y="294826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14 %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textruta 2">
            <a:extLst>
              <a:ext uri="{FF2B5EF4-FFF2-40B4-BE49-F238E27FC236}">
                <a16:creationId xmlns:a16="http://schemas.microsoft.com/office/drawing/2014/main" id="{BE2838B2-0769-7744-B718-6ACCCD86EA95}"/>
              </a:ext>
            </a:extLst>
          </p:cNvPr>
          <p:cNvSpPr txBox="1"/>
          <p:nvPr/>
        </p:nvSpPr>
        <p:spPr>
          <a:xfrm>
            <a:off x="9434925" y="3402954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ruta 3">
            <a:extLst>
              <a:ext uri="{FF2B5EF4-FFF2-40B4-BE49-F238E27FC236}">
                <a16:creationId xmlns:a16="http://schemas.microsoft.com/office/drawing/2014/main" id="{312E4E57-C25F-DA42-87BC-FC31ED0E889E}"/>
              </a:ext>
            </a:extLst>
          </p:cNvPr>
          <p:cNvSpPr txBox="1"/>
          <p:nvPr/>
        </p:nvSpPr>
        <p:spPr>
          <a:xfrm>
            <a:off x="9434925" y="317253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19 %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ruta 4">
            <a:extLst>
              <a:ext uri="{FF2B5EF4-FFF2-40B4-BE49-F238E27FC236}">
                <a16:creationId xmlns:a16="http://schemas.microsoft.com/office/drawing/2014/main" id="{30A575DA-B72D-CF49-A613-6E99DC750014}"/>
              </a:ext>
            </a:extLst>
          </p:cNvPr>
          <p:cNvSpPr txBox="1"/>
          <p:nvPr/>
        </p:nvSpPr>
        <p:spPr>
          <a:xfrm>
            <a:off x="523155" y="26908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Lärarna arbetar aktivt för att stimulera mitt barns språkutveckling,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ruta 5">
            <a:extLst>
              <a:ext uri="{FF2B5EF4-FFF2-40B4-BE49-F238E27FC236}">
                <a16:creationId xmlns:a16="http://schemas.microsoft.com/office/drawing/2014/main" id="{300D8AA4-A08D-FC47-8063-7A448E3110CF}"/>
              </a:ext>
            </a:extLst>
          </p:cNvPr>
          <p:cNvSpPr txBox="1"/>
          <p:nvPr/>
        </p:nvSpPr>
        <p:spPr>
          <a:xfrm>
            <a:off x="9434925" y="363762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ruta 1">
            <a:extLst>
              <a:ext uri="{FF2B5EF4-FFF2-40B4-BE49-F238E27FC236}">
                <a16:creationId xmlns:a16="http://schemas.microsoft.com/office/drawing/2014/main" id="{5CC4AFFD-3BFC-E945-9B9E-3293CB5252AF}"/>
              </a:ext>
            </a:extLst>
          </p:cNvPr>
          <p:cNvSpPr txBox="1"/>
          <p:nvPr/>
        </p:nvSpPr>
        <p:spPr>
          <a:xfrm>
            <a:off x="9434925" y="450560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ruta 2">
            <a:extLst>
              <a:ext uri="{FF2B5EF4-FFF2-40B4-BE49-F238E27FC236}">
                <a16:creationId xmlns:a16="http://schemas.microsoft.com/office/drawing/2014/main" id="{75BEE8E9-C157-EE49-B7F1-B64DDCF6A76E}"/>
              </a:ext>
            </a:extLst>
          </p:cNvPr>
          <p:cNvSpPr txBox="1"/>
          <p:nvPr/>
        </p:nvSpPr>
        <p:spPr>
          <a:xfrm>
            <a:off x="9434925" y="4960300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textruta 3">
            <a:extLst>
              <a:ext uri="{FF2B5EF4-FFF2-40B4-BE49-F238E27FC236}">
                <a16:creationId xmlns:a16="http://schemas.microsoft.com/office/drawing/2014/main" id="{3B499719-489A-2840-8BFD-314FB37E0203}"/>
              </a:ext>
            </a:extLst>
          </p:cNvPr>
          <p:cNvSpPr txBox="1"/>
          <p:nvPr/>
        </p:nvSpPr>
        <p:spPr>
          <a:xfrm>
            <a:off x="9434925" y="472988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7 %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ruta 4">
            <a:extLst>
              <a:ext uri="{FF2B5EF4-FFF2-40B4-BE49-F238E27FC236}">
                <a16:creationId xmlns:a16="http://schemas.microsoft.com/office/drawing/2014/main" id="{983B968C-7C8A-F045-89CD-52B61EC2AA80}"/>
              </a:ext>
            </a:extLst>
          </p:cNvPr>
          <p:cNvSpPr txBox="1"/>
          <p:nvPr/>
        </p:nvSpPr>
        <p:spPr>
          <a:xfrm>
            <a:off x="523155" y="424820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får information om målen som styr fritidshemsverksamheten,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textruta 5">
            <a:extLst>
              <a:ext uri="{FF2B5EF4-FFF2-40B4-BE49-F238E27FC236}">
                <a16:creationId xmlns:a16="http://schemas.microsoft.com/office/drawing/2014/main" id="{E26B91FB-58EE-534B-AB1E-63EE3B818939}"/>
              </a:ext>
            </a:extLst>
          </p:cNvPr>
          <p:cNvSpPr txBox="1"/>
          <p:nvPr/>
        </p:nvSpPr>
        <p:spPr>
          <a:xfrm>
            <a:off x="9434925" y="5194966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textruta 1">
            <a:extLst>
              <a:ext uri="{FF2B5EF4-FFF2-40B4-BE49-F238E27FC236}">
                <a16:creationId xmlns:a16="http://schemas.microsoft.com/office/drawing/2014/main" id="{66E52FF5-D493-3441-BBF1-ACCFF5DC1567}"/>
              </a:ext>
            </a:extLst>
          </p:cNvPr>
          <p:cNvSpPr txBox="1"/>
          <p:nvPr/>
        </p:nvSpPr>
        <p:spPr>
          <a:xfrm>
            <a:off x="9434925" y="606295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ruta 2">
            <a:extLst>
              <a:ext uri="{FF2B5EF4-FFF2-40B4-BE49-F238E27FC236}">
                <a16:creationId xmlns:a16="http://schemas.microsoft.com/office/drawing/2014/main" id="{05C0922A-3F95-774A-B5CC-758E32A76BA9}"/>
              </a:ext>
            </a:extLst>
          </p:cNvPr>
          <p:cNvSpPr txBox="1"/>
          <p:nvPr/>
        </p:nvSpPr>
        <p:spPr>
          <a:xfrm>
            <a:off x="9434925" y="651765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ruta 3">
            <a:extLst>
              <a:ext uri="{FF2B5EF4-FFF2-40B4-BE49-F238E27FC236}">
                <a16:creationId xmlns:a16="http://schemas.microsoft.com/office/drawing/2014/main" id="{99C238E8-E55C-F74F-BFF6-26A3028BC8B2}"/>
              </a:ext>
            </a:extLst>
          </p:cNvPr>
          <p:cNvSpPr txBox="1"/>
          <p:nvPr/>
        </p:nvSpPr>
        <p:spPr>
          <a:xfrm>
            <a:off x="9434925" y="6287232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textruta 4">
            <a:extLst>
              <a:ext uri="{FF2B5EF4-FFF2-40B4-BE49-F238E27FC236}">
                <a16:creationId xmlns:a16="http://schemas.microsoft.com/office/drawing/2014/main" id="{2D74780D-5C56-D54B-B2A4-9130B4FF5C88}"/>
              </a:ext>
            </a:extLst>
          </p:cNvPr>
          <p:cNvSpPr txBox="1"/>
          <p:nvPr/>
        </p:nvSpPr>
        <p:spPr>
          <a:xfrm>
            <a:off x="523155" y="5805552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Öppettiderna på fritidshemmet passar min familjs behov,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textruta 5">
            <a:extLst>
              <a:ext uri="{FF2B5EF4-FFF2-40B4-BE49-F238E27FC236}">
                <a16:creationId xmlns:a16="http://schemas.microsoft.com/office/drawing/2014/main" id="{84BB164C-C066-A247-9FBF-5915548E5088}"/>
              </a:ext>
            </a:extLst>
          </p:cNvPr>
          <p:cNvSpPr txBox="1"/>
          <p:nvPr/>
        </p:nvSpPr>
        <p:spPr>
          <a:xfrm>
            <a:off x="9434925" y="675231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90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A0F5529-BAF3-304B-81F8-9E3A76A4F834}"/>
              </a:ext>
            </a:extLst>
          </p:cNvPr>
          <p:cNvSpPr txBox="1"/>
          <p:nvPr/>
        </p:nvSpPr>
        <p:spPr>
          <a:xfrm>
            <a:off x="444860" y="544012"/>
            <a:ext cx="6116948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+mj-lt"/>
              </a:rPr>
              <a:t>4.3. Jämförelse per kön</a:t>
            </a:r>
            <a:endParaRPr lang="sv-SE" b="1" dirty="0">
              <a:solidFill>
                <a:schemeClr val="bg1"/>
              </a:solidFill>
              <a:highlight>
                <a:srgbClr val="FF0000"/>
              </a:highlight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44861" y="1039188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Övergripande frågor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ADA70A-920E-2B4C-9FC2-996914307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884978"/>
              </p:ext>
            </p:extLst>
          </p:nvPr>
        </p:nvGraphicFramePr>
        <p:xfrm>
          <a:off x="444860" y="470977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294085D-7A7C-2748-ACAE-84E67B959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04598"/>
              </p:ext>
            </p:extLst>
          </p:nvPr>
        </p:nvGraphicFramePr>
        <p:xfrm>
          <a:off x="444860" y="315245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6BE111-8B8C-D640-88CD-A0F267C5F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437407"/>
              </p:ext>
            </p:extLst>
          </p:nvPr>
        </p:nvGraphicFramePr>
        <p:xfrm>
          <a:off x="444860" y="159513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0C7F392C-9463-604C-964F-AEDB2AF2BC21}"/>
              </a:ext>
            </a:extLst>
          </p:cNvPr>
          <p:cNvSpPr txBox="1"/>
          <p:nvPr/>
        </p:nvSpPr>
        <p:spPr>
          <a:xfrm>
            <a:off x="9434925" y="189047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FE294422-BDA5-FF4B-B1FC-C3DAABA5D4D8}"/>
              </a:ext>
            </a:extLst>
          </p:cNvPr>
          <p:cNvSpPr txBox="1"/>
          <p:nvPr/>
        </p:nvSpPr>
        <p:spPr>
          <a:xfrm>
            <a:off x="9434925" y="250700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1658ACC0-4FFB-5A42-A059-84C26462DF39}"/>
              </a:ext>
            </a:extLst>
          </p:cNvPr>
          <p:cNvSpPr txBox="1"/>
          <p:nvPr/>
        </p:nvSpPr>
        <p:spPr>
          <a:xfrm>
            <a:off x="9434925" y="219521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B12EC006-F49C-3843-A84B-28B7EA530641}"/>
              </a:ext>
            </a:extLst>
          </p:cNvPr>
          <p:cNvSpPr txBox="1"/>
          <p:nvPr/>
        </p:nvSpPr>
        <p:spPr>
          <a:xfrm>
            <a:off x="523155" y="1592606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är nöjd med verksamheten i mitt barns skola,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74619CBE-584B-D84D-A4E6-0F7272C09B8B}"/>
              </a:ext>
            </a:extLst>
          </p:cNvPr>
          <p:cNvSpPr txBox="1"/>
          <p:nvPr/>
        </p:nvSpPr>
        <p:spPr>
          <a:xfrm>
            <a:off x="9434925" y="344781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ruta 2">
            <a:extLst>
              <a:ext uri="{FF2B5EF4-FFF2-40B4-BE49-F238E27FC236}">
                <a16:creationId xmlns:a16="http://schemas.microsoft.com/office/drawing/2014/main" id="{6B3E1BC1-0279-654D-AA42-091A99535191}"/>
              </a:ext>
            </a:extLst>
          </p:cNvPr>
          <p:cNvSpPr txBox="1"/>
          <p:nvPr/>
        </p:nvSpPr>
        <p:spPr>
          <a:xfrm>
            <a:off x="9434925" y="406435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ruta 3">
            <a:extLst>
              <a:ext uri="{FF2B5EF4-FFF2-40B4-BE49-F238E27FC236}">
                <a16:creationId xmlns:a16="http://schemas.microsoft.com/office/drawing/2014/main" id="{E2123375-DA68-D341-B1B2-451E9AFD0937}"/>
              </a:ext>
            </a:extLst>
          </p:cNvPr>
          <p:cNvSpPr txBox="1"/>
          <p:nvPr/>
        </p:nvSpPr>
        <p:spPr>
          <a:xfrm>
            <a:off x="9434925" y="375255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ruta 4">
            <a:extLst>
              <a:ext uri="{FF2B5EF4-FFF2-40B4-BE49-F238E27FC236}">
                <a16:creationId xmlns:a16="http://schemas.microsoft.com/office/drawing/2014/main" id="{EEAE2A3D-F246-7C47-9EEC-DC9735F3022E}"/>
              </a:ext>
            </a:extLst>
          </p:cNvPr>
          <p:cNvSpPr txBox="1"/>
          <p:nvPr/>
        </p:nvSpPr>
        <p:spPr>
          <a:xfrm>
            <a:off x="523155" y="314995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Jag kan rekommendera mitt barns skola,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1C4F85FC-D816-5C4E-85AD-E6C96A16B980}"/>
              </a:ext>
            </a:extLst>
          </p:cNvPr>
          <p:cNvSpPr txBox="1"/>
          <p:nvPr/>
        </p:nvSpPr>
        <p:spPr>
          <a:xfrm>
            <a:off x="9434925" y="5005169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7C0BB339-CAA5-CA40-894E-071F078B0C9A}"/>
              </a:ext>
            </a:extLst>
          </p:cNvPr>
          <p:cNvSpPr txBox="1"/>
          <p:nvPr/>
        </p:nvSpPr>
        <p:spPr>
          <a:xfrm>
            <a:off x="9434925" y="562170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F6E5C197-0B19-7547-9094-E0BEB2B40F4F}"/>
              </a:ext>
            </a:extLst>
          </p:cNvPr>
          <p:cNvSpPr txBox="1"/>
          <p:nvPr/>
        </p:nvSpPr>
        <p:spPr>
          <a:xfrm>
            <a:off x="9434925" y="5309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85000"/>
                    <a:lumOff val="1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6993E8D0-B026-CC41-9EAD-16D12A9249D9}"/>
              </a:ext>
            </a:extLst>
          </p:cNvPr>
          <p:cNvSpPr txBox="1"/>
          <p:nvPr/>
        </p:nvSpPr>
        <p:spPr>
          <a:xfrm>
            <a:off x="523155" y="4707300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85000"/>
                    <a:lumOff val="15000"/>
                  </a:schemeClr>
                </a:solidFill>
              </a:rPr>
              <a:t>Mitt barn går på den skola som jag vill, förskoleklass</a:t>
            </a:r>
            <a:endParaRPr sz="11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82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73260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965848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FC9132C-9AB8-1442-9CA4-7A8DB68BD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858014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8C98ABC-BC51-274F-930B-FED76C6B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694205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AD4747E7-C1D3-8D48-A703-A99D82AB24C8}"/>
              </a:ext>
            </a:extLst>
          </p:cNvPr>
          <p:cNvSpPr txBox="1"/>
          <p:nvPr/>
        </p:nvSpPr>
        <p:spPr>
          <a:xfrm>
            <a:off x="9434925" y="142528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E39CA32E-4E1C-E14A-AB89-3F1B6C88053B}"/>
              </a:ext>
            </a:extLst>
          </p:cNvPr>
          <p:cNvSpPr txBox="1"/>
          <p:nvPr/>
        </p:nvSpPr>
        <p:spPr>
          <a:xfrm>
            <a:off x="9434925" y="204181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7C90DAE1-2681-AA41-9C36-488CEC1501C2}"/>
              </a:ext>
            </a:extLst>
          </p:cNvPr>
          <p:cNvSpPr txBox="1"/>
          <p:nvPr/>
        </p:nvSpPr>
        <p:spPr>
          <a:xfrm>
            <a:off x="9434925" y="17300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F5CD89CA-9AE7-6247-84C4-6D3C0711CEAC}"/>
              </a:ext>
            </a:extLst>
          </p:cNvPr>
          <p:cNvSpPr txBox="1"/>
          <p:nvPr/>
        </p:nvSpPr>
        <p:spPr>
          <a:xfrm>
            <a:off x="523155" y="112741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Skolarbetet är stimulerande för mitt barn,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413FC0D2-E82E-BD4C-B224-CC8E03472A58}"/>
              </a:ext>
            </a:extLst>
          </p:cNvPr>
          <p:cNvSpPr txBox="1"/>
          <p:nvPr/>
        </p:nvSpPr>
        <p:spPr>
          <a:xfrm>
            <a:off x="9434925" y="2988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15D525AE-8366-B046-B2EF-52482F445149}"/>
              </a:ext>
            </a:extLst>
          </p:cNvPr>
          <p:cNvSpPr txBox="1"/>
          <p:nvPr/>
        </p:nvSpPr>
        <p:spPr>
          <a:xfrm>
            <a:off x="9434925" y="360544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595CCFE8-484A-AC47-97DA-CAD0A62FE08D}"/>
              </a:ext>
            </a:extLst>
          </p:cNvPr>
          <p:cNvSpPr txBox="1"/>
          <p:nvPr/>
        </p:nvSpPr>
        <p:spPr>
          <a:xfrm>
            <a:off x="9434925" y="3293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DB823CEC-4CC8-8540-A37A-98EF6B5086A3}"/>
              </a:ext>
            </a:extLst>
          </p:cNvPr>
          <p:cNvSpPr txBox="1"/>
          <p:nvPr/>
        </p:nvSpPr>
        <p:spPr>
          <a:xfrm>
            <a:off x="523155" y="269103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Lärarna är bra på att väcka mitt barns intresse för skolarbete,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86519222-CE44-2640-B0CF-474C4BE9D751}"/>
              </a:ext>
            </a:extLst>
          </p:cNvPr>
          <p:cNvSpPr txBox="1"/>
          <p:nvPr/>
        </p:nvSpPr>
        <p:spPr>
          <a:xfrm>
            <a:off x="9434925" y="45433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AB5BA364-6C1F-E74F-A113-DB7B98720A49}"/>
              </a:ext>
            </a:extLst>
          </p:cNvPr>
          <p:cNvSpPr txBox="1"/>
          <p:nvPr/>
        </p:nvSpPr>
        <p:spPr>
          <a:xfrm>
            <a:off x="9434925" y="51599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43D442B3-595A-0043-B914-F8270D7A6258}"/>
              </a:ext>
            </a:extLst>
          </p:cNvPr>
          <p:cNvSpPr txBox="1"/>
          <p:nvPr/>
        </p:nvSpPr>
        <p:spPr>
          <a:xfrm>
            <a:off x="9434925" y="484812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72786E37-C382-1B41-8B2A-BB3398793E3A}"/>
              </a:ext>
            </a:extLst>
          </p:cNvPr>
          <p:cNvSpPr txBox="1"/>
          <p:nvPr/>
        </p:nvSpPr>
        <p:spPr>
          <a:xfrm>
            <a:off x="523155" y="424551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Lärarna är engagerade i mitt barns 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523CB840-0874-B14E-AD48-8711B56B5948}"/>
              </a:ext>
            </a:extLst>
          </p:cNvPr>
          <p:cNvSpPr txBox="1"/>
          <p:nvPr/>
        </p:nvSpPr>
        <p:spPr>
          <a:xfrm>
            <a:off x="9434925" y="609786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14 %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B21CB992-7874-7747-99E6-D74E65A5B056}"/>
              </a:ext>
            </a:extLst>
          </p:cNvPr>
          <p:cNvSpPr txBox="1"/>
          <p:nvPr/>
        </p:nvSpPr>
        <p:spPr>
          <a:xfrm>
            <a:off x="9434925" y="671440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C30E6353-3441-C644-A620-87D12F2FDE64}"/>
              </a:ext>
            </a:extLst>
          </p:cNvPr>
          <p:cNvSpPr txBox="1"/>
          <p:nvPr/>
        </p:nvSpPr>
        <p:spPr>
          <a:xfrm>
            <a:off x="9434925" y="64026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79A2C0E5-638C-124C-9265-70288A2B5902}"/>
              </a:ext>
            </a:extLst>
          </p:cNvPr>
          <p:cNvSpPr txBox="1"/>
          <p:nvPr/>
        </p:nvSpPr>
        <p:spPr>
          <a:xfrm>
            <a:off x="523155" y="579999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får det stöd och den hjälp som behövs,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CF070D2-108C-E147-A4BB-ACDC260E59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2035" y="459865"/>
            <a:ext cx="6611049" cy="633676"/>
          </a:xfrm>
        </p:spPr>
        <p:txBody>
          <a:bodyPr/>
          <a:lstStyle/>
          <a:p>
            <a:r>
              <a:rPr lang="sv-SE" dirty="0"/>
              <a:t>3. Sammanfattning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A73E6C6-5EBA-3A4E-AC70-D9BA2F6329CC}"/>
              </a:ext>
            </a:extLst>
          </p:cNvPr>
          <p:cNvGrpSpPr/>
          <p:nvPr/>
        </p:nvGrpSpPr>
        <p:grpSpPr>
          <a:xfrm>
            <a:off x="4985609" y="3810001"/>
            <a:ext cx="4893502" cy="3134396"/>
            <a:chOff x="320324" y="3657601"/>
            <a:chExt cx="4893502" cy="3134396"/>
          </a:xfrm>
        </p:grpSpPr>
        <p:sp>
          <p:nvSpPr>
            <p:cNvPr id="20" name="Blockbåge 19">
              <a:extLst>
                <a:ext uri="{FF2B5EF4-FFF2-40B4-BE49-F238E27FC236}">
                  <a16:creationId xmlns:a16="http://schemas.microsoft.com/office/drawing/2014/main" id="{99BB2E55-1D8B-9243-BA57-69AE1625F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463" y="4462224"/>
              <a:ext cx="2123846" cy="2123846"/>
            </a:xfrm>
            <a:prstGeom prst="blockArc">
              <a:avLst>
                <a:gd name="adj1" fmla="val 1240558"/>
                <a:gd name="adj2" fmla="val 1213578"/>
                <a:gd name="adj3" fmla="val 43724"/>
              </a:avLst>
            </a:prstGeom>
            <a:solidFill>
              <a:srgbClr val="B6D7D3"/>
            </a:solidFill>
            <a:ln cap="sq">
              <a:solidFill>
                <a:srgbClr val="B6D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33C86870-DDE5-B34D-A8C3-0571DE25BA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6139337"/>
                </p:ext>
              </p:extLst>
            </p:nvPr>
          </p:nvGraphicFramePr>
          <p:xfrm>
            <a:off x="320324" y="3657601"/>
            <a:ext cx="4893502" cy="3134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8C618BFA-4326-EC41-9505-D51D9D5D8339}"/>
              </a:ext>
            </a:extLst>
          </p:cNvPr>
          <p:cNvGrpSpPr/>
          <p:nvPr/>
        </p:nvGrpSpPr>
        <p:grpSpPr>
          <a:xfrm>
            <a:off x="142664" y="3779837"/>
            <a:ext cx="4893502" cy="3134396"/>
            <a:chOff x="320324" y="3657601"/>
            <a:chExt cx="4893502" cy="3134396"/>
          </a:xfrm>
        </p:grpSpPr>
        <p:sp>
          <p:nvSpPr>
            <p:cNvPr id="23" name="Blockbåge 22">
              <a:extLst>
                <a:ext uri="{FF2B5EF4-FFF2-40B4-BE49-F238E27FC236}">
                  <a16:creationId xmlns:a16="http://schemas.microsoft.com/office/drawing/2014/main" id="{5BEB2194-5633-C040-9EF9-61FC5F5A6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9463" y="4462224"/>
              <a:ext cx="2123846" cy="2123846"/>
            </a:xfrm>
            <a:prstGeom prst="blockArc">
              <a:avLst>
                <a:gd name="adj1" fmla="val 1240558"/>
                <a:gd name="adj2" fmla="val 1213578"/>
                <a:gd name="adj3" fmla="val 43724"/>
              </a:avLst>
            </a:prstGeom>
            <a:solidFill>
              <a:srgbClr val="B6D7D3"/>
            </a:solidFill>
            <a:ln cap="sq">
              <a:solidFill>
                <a:srgbClr val="B6D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315CD8E4-82EF-D740-8E89-746AB5B5EF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033053"/>
                </p:ext>
              </p:extLst>
            </p:nvPr>
          </p:nvGraphicFramePr>
          <p:xfrm>
            <a:off x="320324" y="3657601"/>
            <a:ext cx="4893502" cy="3134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7E5FCCAA-B3D2-6244-BC6A-F23A90ADDC10}"/>
              </a:ext>
            </a:extLst>
          </p:cNvPr>
          <p:cNvSpPr txBox="1"/>
          <p:nvPr/>
        </p:nvSpPr>
        <p:spPr>
          <a:xfrm>
            <a:off x="692035" y="1216652"/>
            <a:ext cx="9307743" cy="120032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I spindeldiagrammet nedan redovisas medelvärden för varje målområde totalt samt för Danderyds kommun (förskoleklass) totalt. Skalan är 1-4 och 4 är det högsta värdet.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Det område som för </a:t>
            </a:r>
            <a:r>
              <a:rPr lang="sv-SE" sz="1200" dirty="0" err="1">
                <a:solidFill>
                  <a:schemeClr val="bg1"/>
                </a:solidFill>
                <a:latin typeface="+mn-lt"/>
              </a:rPr>
              <a:t>Ösbyskolan </a:t>
            </a:r>
            <a:r>
              <a:rPr lang="sv-SE" sz="1200" dirty="0">
                <a:solidFill>
                  <a:schemeClr val="bg1"/>
                </a:solidFill>
                <a:latin typeface="+mn-lt"/>
              </a:rPr>
              <a:t>skiljer mest mot kommunens resultat är ”Fritidshem". 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Jämfört med år 2020 är nöjdheten bland de svarande ungefär på samma nivå i de flesta målområdena.</a:t>
            </a:r>
          </a:p>
          <a:p>
            <a:endParaRPr lang="sv-SE" sz="1100" dirty="0">
              <a:solidFill>
                <a:schemeClr val="bg1"/>
              </a:solidFill>
              <a:latin typeface="+mn-lt"/>
            </a:endParaRPr>
          </a:p>
          <a:p>
            <a:endParaRPr lang="sv-SE" sz="1100" dirty="0">
              <a:solidFill>
                <a:schemeClr val="bg1"/>
              </a:solidFill>
              <a:latin typeface="+mn-lt"/>
            </a:endParaRPr>
          </a:p>
          <a:p>
            <a:endParaRPr lang="sv-SE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656FBC8-97F7-724B-9036-9119130E8175}"/>
              </a:ext>
            </a:extLst>
          </p:cNvPr>
          <p:cNvSpPr txBox="1"/>
          <p:nvPr/>
        </p:nvSpPr>
        <p:spPr>
          <a:xfrm>
            <a:off x="692035" y="3454045"/>
            <a:ext cx="3794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chemeClr val="bg1"/>
                </a:solidFill>
                <a:latin typeface="+mj-lt"/>
              </a:rPr>
              <a:t>3.1 Alla målområden – Jämförelse med kommunen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AEF21B8-B61B-6943-A669-4B41A158DEB1}"/>
              </a:ext>
            </a:extLst>
          </p:cNvPr>
          <p:cNvSpPr txBox="1"/>
          <p:nvPr/>
        </p:nvSpPr>
        <p:spPr>
          <a:xfrm>
            <a:off x="5534980" y="3454045"/>
            <a:ext cx="431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chemeClr val="bg1"/>
                </a:solidFill>
                <a:latin typeface="+mj-lt"/>
              </a:rPr>
              <a:t>3.2 Alla målområden – Utveckling över tid</a:t>
            </a: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C3B4EDED-E6AE-DB42-A384-3EE9DD7940B7}"/>
              </a:ext>
            </a:extLst>
          </p:cNvPr>
          <p:cNvSpPr txBox="1"/>
          <p:nvPr/>
        </p:nvSpPr>
        <p:spPr>
          <a:xfrm>
            <a:off x="4985609" y="3745988"/>
            <a:ext cx="4893502" cy="204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900">
                <a:solidFill>
                  <a:schemeClr val="bg1">
                    <a:lumMod val="95000"/>
                    <a:lumOff val="5000"/>
                  </a:schemeClr>
                </a:solidFill>
              </a:rPr>
              <a:t>Ösbyskolan, förskoleklass</a:t>
            </a:r>
            <a:endParaRPr sz="9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908928E2-D6A0-454F-AFCF-9D6D77510527}"/>
              </a:ext>
            </a:extLst>
          </p:cNvPr>
          <p:cNvSpPr txBox="1"/>
          <p:nvPr/>
        </p:nvSpPr>
        <p:spPr>
          <a:xfrm>
            <a:off x="325979" y="3741496"/>
            <a:ext cx="4659630" cy="204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900">
                <a:solidFill>
                  <a:schemeClr val="bg1">
                    <a:lumMod val="95000"/>
                    <a:lumOff val="5000"/>
                  </a:schemeClr>
                </a:solidFill>
              </a:rPr>
              <a:t>Ösbyskolan, förskoleklass</a:t>
            </a:r>
            <a:endParaRPr sz="9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978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Kunskaper, forts.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554258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98781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B3681D82-F764-3742-BF0B-F87014DC4F54}"/>
              </a:ext>
            </a:extLst>
          </p:cNvPr>
          <p:cNvSpPr txBox="1"/>
          <p:nvPr/>
        </p:nvSpPr>
        <p:spPr>
          <a:xfrm>
            <a:off x="9434925" y="142528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C8BC8763-8748-0245-9946-DD501D5E18C7}"/>
              </a:ext>
            </a:extLst>
          </p:cNvPr>
          <p:cNvSpPr txBox="1"/>
          <p:nvPr/>
        </p:nvSpPr>
        <p:spPr>
          <a:xfrm>
            <a:off x="9434925" y="204181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0C8E0E26-0FB5-1647-ACE7-942C480BB767}"/>
              </a:ext>
            </a:extLst>
          </p:cNvPr>
          <p:cNvSpPr txBox="1"/>
          <p:nvPr/>
        </p:nvSpPr>
        <p:spPr>
          <a:xfrm>
            <a:off x="9434925" y="17300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5A9CACA2-5D0E-CF45-A2CB-E0A2FC59A7EA}"/>
              </a:ext>
            </a:extLst>
          </p:cNvPr>
          <p:cNvSpPr txBox="1"/>
          <p:nvPr/>
        </p:nvSpPr>
        <p:spPr>
          <a:xfrm>
            <a:off x="523155" y="112741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får utmaningar i skolarbetet,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FAB039FB-0918-C045-AB02-1871159F9D91}"/>
              </a:ext>
            </a:extLst>
          </p:cNvPr>
          <p:cNvSpPr txBox="1"/>
          <p:nvPr/>
        </p:nvSpPr>
        <p:spPr>
          <a:xfrm>
            <a:off x="9434925" y="2988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4E58BE5D-7FB5-894A-9357-691724AFFA0E}"/>
              </a:ext>
            </a:extLst>
          </p:cNvPr>
          <p:cNvSpPr txBox="1"/>
          <p:nvPr/>
        </p:nvSpPr>
        <p:spPr>
          <a:xfrm>
            <a:off x="9434925" y="360544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BEDAA16D-5BA4-414D-8424-AF0DD0C74D40}"/>
              </a:ext>
            </a:extLst>
          </p:cNvPr>
          <p:cNvSpPr txBox="1"/>
          <p:nvPr/>
        </p:nvSpPr>
        <p:spPr>
          <a:xfrm>
            <a:off x="9434925" y="3293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D1F469CD-013E-3441-BEED-AD7208FBF3AB}"/>
              </a:ext>
            </a:extLst>
          </p:cNvPr>
          <p:cNvSpPr txBox="1"/>
          <p:nvPr/>
        </p:nvSpPr>
        <p:spPr>
          <a:xfrm>
            <a:off x="523155" y="269103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får tydlig information om hur mitt barn utvecklas,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73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Elevernas ansvar och inflytande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10744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00125F23-20E2-3E41-9424-F6088A8B9162}"/>
              </a:ext>
            </a:extLst>
          </p:cNvPr>
          <p:cNvSpPr txBox="1"/>
          <p:nvPr/>
        </p:nvSpPr>
        <p:spPr>
          <a:xfrm>
            <a:off x="9434925" y="142528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33 %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55920F9B-624A-974E-97BE-293C0F67D9C1}"/>
              </a:ext>
            </a:extLst>
          </p:cNvPr>
          <p:cNvSpPr txBox="1"/>
          <p:nvPr/>
        </p:nvSpPr>
        <p:spPr>
          <a:xfrm>
            <a:off x="9434925" y="204181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40 %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01844453-FB5B-4C4D-B602-FBF60878C408}"/>
              </a:ext>
            </a:extLst>
          </p:cNvPr>
          <p:cNvSpPr txBox="1"/>
          <p:nvPr/>
        </p:nvSpPr>
        <p:spPr>
          <a:xfrm>
            <a:off x="9434925" y="17300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22 %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28386A2E-D0E6-BD49-922E-E843988101EE}"/>
              </a:ext>
            </a:extLst>
          </p:cNvPr>
          <p:cNvSpPr txBox="1"/>
          <p:nvPr/>
        </p:nvSpPr>
        <p:spPr>
          <a:xfrm>
            <a:off x="523155" y="112741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är med och planerar sitt eget skolarbete,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797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Normer och värden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628712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454905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FC9132C-9AB8-1442-9CA4-7A8DB68BD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70375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8C98ABC-BC51-274F-930B-FED76C6B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563503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6C841DDC-CF5F-EB42-912F-58F935168FAC}"/>
              </a:ext>
            </a:extLst>
          </p:cNvPr>
          <p:cNvSpPr txBox="1"/>
          <p:nvPr/>
        </p:nvSpPr>
        <p:spPr>
          <a:xfrm>
            <a:off x="9434925" y="14344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16FDB792-03CD-A144-A2A1-D98FAF859C66}"/>
              </a:ext>
            </a:extLst>
          </p:cNvPr>
          <p:cNvSpPr txBox="1"/>
          <p:nvPr/>
        </p:nvSpPr>
        <p:spPr>
          <a:xfrm>
            <a:off x="9434925" y="205096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FE2688BC-651D-1341-9FC5-991FB4C3FC98}"/>
              </a:ext>
            </a:extLst>
          </p:cNvPr>
          <p:cNvSpPr txBox="1"/>
          <p:nvPr/>
        </p:nvSpPr>
        <p:spPr>
          <a:xfrm>
            <a:off x="9434925" y="17391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855E9856-39FD-5143-AA72-C44FC4C95333}"/>
              </a:ext>
            </a:extLst>
          </p:cNvPr>
          <p:cNvSpPr txBox="1"/>
          <p:nvPr/>
        </p:nvSpPr>
        <p:spPr>
          <a:xfrm>
            <a:off x="523155" y="113655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är tryggt i skolan,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94752D0A-DCE3-E240-9990-D09B606BBCD7}"/>
              </a:ext>
            </a:extLst>
          </p:cNvPr>
          <p:cNvSpPr txBox="1"/>
          <p:nvPr/>
        </p:nvSpPr>
        <p:spPr>
          <a:xfrm>
            <a:off x="9434925" y="2988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2">
            <a:extLst>
              <a:ext uri="{FF2B5EF4-FFF2-40B4-BE49-F238E27FC236}">
                <a16:creationId xmlns:a16="http://schemas.microsoft.com/office/drawing/2014/main" id="{F84108F4-6656-9243-8001-30497251EC12}"/>
              </a:ext>
            </a:extLst>
          </p:cNvPr>
          <p:cNvSpPr txBox="1"/>
          <p:nvPr/>
        </p:nvSpPr>
        <p:spPr>
          <a:xfrm>
            <a:off x="9434925" y="360544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3">
            <a:extLst>
              <a:ext uri="{FF2B5EF4-FFF2-40B4-BE49-F238E27FC236}">
                <a16:creationId xmlns:a16="http://schemas.microsoft.com/office/drawing/2014/main" id="{CFAD7898-12E5-B74C-B1E2-7FDC0AB87170}"/>
              </a:ext>
            </a:extLst>
          </p:cNvPr>
          <p:cNvSpPr txBox="1"/>
          <p:nvPr/>
        </p:nvSpPr>
        <p:spPr>
          <a:xfrm>
            <a:off x="9434925" y="3293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4">
            <a:extLst>
              <a:ext uri="{FF2B5EF4-FFF2-40B4-BE49-F238E27FC236}">
                <a16:creationId xmlns:a16="http://schemas.microsoft.com/office/drawing/2014/main" id="{47BF8365-E021-644C-AB02-6FECEEF1ACCF}"/>
              </a:ext>
            </a:extLst>
          </p:cNvPr>
          <p:cNvSpPr txBox="1"/>
          <p:nvPr/>
        </p:nvSpPr>
        <p:spPr>
          <a:xfrm>
            <a:off x="523155" y="269103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har en god arbetsmiljö,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E179EF32-8F4C-1244-A076-76A0CBDB2555}"/>
              </a:ext>
            </a:extLst>
          </p:cNvPr>
          <p:cNvSpPr txBox="1"/>
          <p:nvPr/>
        </p:nvSpPr>
        <p:spPr>
          <a:xfrm>
            <a:off x="9434925" y="45433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FD3824CE-D60D-0B44-A17B-5D926886F8B4}"/>
              </a:ext>
            </a:extLst>
          </p:cNvPr>
          <p:cNvSpPr txBox="1"/>
          <p:nvPr/>
        </p:nvSpPr>
        <p:spPr>
          <a:xfrm>
            <a:off x="9434925" y="51599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3BC925A8-122D-6049-8F20-20745A8183C3}"/>
              </a:ext>
            </a:extLst>
          </p:cNvPr>
          <p:cNvSpPr txBox="1"/>
          <p:nvPr/>
        </p:nvSpPr>
        <p:spPr>
          <a:xfrm>
            <a:off x="9434925" y="484812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1050DE36-9E1E-2D48-930C-D562A12CEEC8}"/>
              </a:ext>
            </a:extLst>
          </p:cNvPr>
          <p:cNvSpPr txBox="1"/>
          <p:nvPr/>
        </p:nvSpPr>
        <p:spPr>
          <a:xfrm>
            <a:off x="523155" y="424551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Skolan arbetar medvetet mot kränkande handlingar som t ex mobbning,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1FA4CF09-1632-D34A-A055-BC81D9283A18}"/>
              </a:ext>
            </a:extLst>
          </p:cNvPr>
          <p:cNvSpPr txBox="1"/>
          <p:nvPr/>
        </p:nvSpPr>
        <p:spPr>
          <a:xfrm>
            <a:off x="9434925" y="609786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3089A0A2-29CA-1041-9D69-3E391B3718EA}"/>
              </a:ext>
            </a:extLst>
          </p:cNvPr>
          <p:cNvSpPr txBox="1"/>
          <p:nvPr/>
        </p:nvSpPr>
        <p:spPr>
          <a:xfrm>
            <a:off x="9434925" y="671440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E206CC36-134F-F543-B0F3-1668DAD38085}"/>
              </a:ext>
            </a:extLst>
          </p:cNvPr>
          <p:cNvSpPr txBox="1"/>
          <p:nvPr/>
        </p:nvSpPr>
        <p:spPr>
          <a:xfrm>
            <a:off x="9434925" y="64026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0EFF7EE0-2FD5-DD41-B55E-9D9D8E7978B1}"/>
              </a:ext>
            </a:extLst>
          </p:cNvPr>
          <p:cNvSpPr txBox="1"/>
          <p:nvPr/>
        </p:nvSpPr>
        <p:spPr>
          <a:xfrm>
            <a:off x="523155" y="579999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trivs i skolan,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83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Styrning och ledning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78ADE-F7AE-0E44-94BC-E3EC5972B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597088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74C621E-ACC4-F34A-B107-645B54AD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714146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ruta 1">
            <a:extLst>
              <a:ext uri="{FF2B5EF4-FFF2-40B4-BE49-F238E27FC236}">
                <a16:creationId xmlns:a16="http://schemas.microsoft.com/office/drawing/2014/main" id="{F73EA166-F2E5-384F-B256-4264B26DE27A}"/>
              </a:ext>
            </a:extLst>
          </p:cNvPr>
          <p:cNvSpPr txBox="1"/>
          <p:nvPr/>
        </p:nvSpPr>
        <p:spPr>
          <a:xfrm>
            <a:off x="9434925" y="142528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6FD633F1-DBD6-8B44-8A9D-657EAF38C434}"/>
              </a:ext>
            </a:extLst>
          </p:cNvPr>
          <p:cNvSpPr txBox="1"/>
          <p:nvPr/>
        </p:nvSpPr>
        <p:spPr>
          <a:xfrm>
            <a:off x="9434925" y="204181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ruta 3">
            <a:extLst>
              <a:ext uri="{FF2B5EF4-FFF2-40B4-BE49-F238E27FC236}">
                <a16:creationId xmlns:a16="http://schemas.microsoft.com/office/drawing/2014/main" id="{70B0446F-5BC1-3F47-8852-C00FE42FE1E1}"/>
              </a:ext>
            </a:extLst>
          </p:cNvPr>
          <p:cNvSpPr txBox="1"/>
          <p:nvPr/>
        </p:nvSpPr>
        <p:spPr>
          <a:xfrm>
            <a:off x="9434925" y="17300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316B945F-2D60-1A45-B73F-6486368ECFFC}"/>
              </a:ext>
            </a:extLst>
          </p:cNvPr>
          <p:cNvSpPr txBox="1"/>
          <p:nvPr/>
        </p:nvSpPr>
        <p:spPr>
          <a:xfrm>
            <a:off x="523155" y="112741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har förtroende för rektor,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1">
            <a:extLst>
              <a:ext uri="{FF2B5EF4-FFF2-40B4-BE49-F238E27FC236}">
                <a16:creationId xmlns:a16="http://schemas.microsoft.com/office/drawing/2014/main" id="{0062F685-8ECA-C44C-AA8F-06BA5440AA1E}"/>
              </a:ext>
            </a:extLst>
          </p:cNvPr>
          <p:cNvSpPr txBox="1"/>
          <p:nvPr/>
        </p:nvSpPr>
        <p:spPr>
          <a:xfrm>
            <a:off x="9434925" y="2988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2">
            <a:extLst>
              <a:ext uri="{FF2B5EF4-FFF2-40B4-BE49-F238E27FC236}">
                <a16:creationId xmlns:a16="http://schemas.microsoft.com/office/drawing/2014/main" id="{5F0B899A-890C-D44D-B9BC-AA45F5B93990}"/>
              </a:ext>
            </a:extLst>
          </p:cNvPr>
          <p:cNvSpPr txBox="1"/>
          <p:nvPr/>
        </p:nvSpPr>
        <p:spPr>
          <a:xfrm>
            <a:off x="9434925" y="360544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3">
            <a:extLst>
              <a:ext uri="{FF2B5EF4-FFF2-40B4-BE49-F238E27FC236}">
                <a16:creationId xmlns:a16="http://schemas.microsoft.com/office/drawing/2014/main" id="{CC02EF4E-2166-824D-8B5C-C14ABFF26541}"/>
              </a:ext>
            </a:extLst>
          </p:cNvPr>
          <p:cNvSpPr txBox="1"/>
          <p:nvPr/>
        </p:nvSpPr>
        <p:spPr>
          <a:xfrm>
            <a:off x="9434925" y="3293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112DB207-2C63-564B-AE5C-7F31696CB6CC}"/>
              </a:ext>
            </a:extLst>
          </p:cNvPr>
          <p:cNvSpPr txBox="1"/>
          <p:nvPr/>
        </p:nvSpPr>
        <p:spPr>
          <a:xfrm>
            <a:off x="523155" y="269103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har kompetenta lärare,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86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Skola och hem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0EA391-9571-234A-BAD2-508C06FDF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444854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33A7C1-3BEE-5544-9D84-67312A79B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086459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D44329-02F6-3A46-A1C7-B8A75F1C7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055879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52F62A5A-4629-3C40-8210-CD23A67565DC}"/>
              </a:ext>
            </a:extLst>
          </p:cNvPr>
          <p:cNvSpPr txBox="1"/>
          <p:nvPr/>
        </p:nvSpPr>
        <p:spPr>
          <a:xfrm>
            <a:off x="9434925" y="14344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C3C6D09B-1A86-D942-97F6-A101B7129D7E}"/>
              </a:ext>
            </a:extLst>
          </p:cNvPr>
          <p:cNvSpPr txBox="1"/>
          <p:nvPr/>
        </p:nvSpPr>
        <p:spPr>
          <a:xfrm>
            <a:off x="9434925" y="205096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6B1835A6-F614-9348-AE13-BF863D32F580}"/>
              </a:ext>
            </a:extLst>
          </p:cNvPr>
          <p:cNvSpPr txBox="1"/>
          <p:nvPr/>
        </p:nvSpPr>
        <p:spPr>
          <a:xfrm>
            <a:off x="9434925" y="17391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3D9D57C7-4FCB-EE4D-9064-118F1A97BB4D}"/>
              </a:ext>
            </a:extLst>
          </p:cNvPr>
          <p:cNvSpPr txBox="1"/>
          <p:nvPr/>
        </p:nvSpPr>
        <p:spPr>
          <a:xfrm>
            <a:off x="523155" y="113655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Skolan ger mig möjlighet att vara med och diskutera hur mitt barn stöds på bästa sätt,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940AF930-993B-1543-93A3-562A97C04878}"/>
              </a:ext>
            </a:extLst>
          </p:cNvPr>
          <p:cNvSpPr txBox="1"/>
          <p:nvPr/>
        </p:nvSpPr>
        <p:spPr>
          <a:xfrm>
            <a:off x="9434925" y="2988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2">
            <a:extLst>
              <a:ext uri="{FF2B5EF4-FFF2-40B4-BE49-F238E27FC236}">
                <a16:creationId xmlns:a16="http://schemas.microsoft.com/office/drawing/2014/main" id="{F970502F-5576-8047-B5E8-1E714E8FCE93}"/>
              </a:ext>
            </a:extLst>
          </p:cNvPr>
          <p:cNvSpPr txBox="1"/>
          <p:nvPr/>
        </p:nvSpPr>
        <p:spPr>
          <a:xfrm>
            <a:off x="9434925" y="360544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3">
            <a:extLst>
              <a:ext uri="{FF2B5EF4-FFF2-40B4-BE49-F238E27FC236}">
                <a16:creationId xmlns:a16="http://schemas.microsoft.com/office/drawing/2014/main" id="{832372FC-9295-A34B-BDCA-AE3193CF6AE3}"/>
              </a:ext>
            </a:extLst>
          </p:cNvPr>
          <p:cNvSpPr txBox="1"/>
          <p:nvPr/>
        </p:nvSpPr>
        <p:spPr>
          <a:xfrm>
            <a:off x="9434925" y="3293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4">
            <a:extLst>
              <a:ext uri="{FF2B5EF4-FFF2-40B4-BE49-F238E27FC236}">
                <a16:creationId xmlns:a16="http://schemas.microsoft.com/office/drawing/2014/main" id="{F50D4448-C79E-334E-AECF-1E9876F997F7}"/>
              </a:ext>
            </a:extLst>
          </p:cNvPr>
          <p:cNvSpPr txBox="1"/>
          <p:nvPr/>
        </p:nvSpPr>
        <p:spPr>
          <a:xfrm>
            <a:off x="523155" y="269103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Skolan har informerat om läroplanen och annat som styr skolan,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10151BEC-6BB1-FF48-A4BF-8322BA0BBAA2}"/>
              </a:ext>
            </a:extLst>
          </p:cNvPr>
          <p:cNvSpPr txBox="1"/>
          <p:nvPr/>
        </p:nvSpPr>
        <p:spPr>
          <a:xfrm>
            <a:off x="9434925" y="45433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00D21F0F-4F4E-8746-80C7-69F2703E9A6C}"/>
              </a:ext>
            </a:extLst>
          </p:cNvPr>
          <p:cNvSpPr txBox="1"/>
          <p:nvPr/>
        </p:nvSpPr>
        <p:spPr>
          <a:xfrm>
            <a:off x="9434925" y="51599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A63A04E0-BFD9-B449-90F7-C12B6B834D6A}"/>
              </a:ext>
            </a:extLst>
          </p:cNvPr>
          <p:cNvSpPr txBox="1"/>
          <p:nvPr/>
        </p:nvSpPr>
        <p:spPr>
          <a:xfrm>
            <a:off x="9434925" y="484812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4D8608C2-2BA0-9C4B-83D8-C454D3CB57A0}"/>
              </a:ext>
            </a:extLst>
          </p:cNvPr>
          <p:cNvSpPr txBox="1"/>
          <p:nvPr/>
        </p:nvSpPr>
        <p:spPr>
          <a:xfrm>
            <a:off x="523155" y="424551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vet vem på skolan jag ska vända mig till med olika frågor eller problem,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8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A06E09-ED3B-4149-89DE-E71F535F8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023378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79EF15-28BB-B848-95CA-AA83E04C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630071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456D6C-6479-2847-83C3-2D33E615F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124077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16553B-A036-9149-8C3C-BA6CBFED2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767463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9188D68F-409A-4F46-B80E-E8803571DC65}"/>
              </a:ext>
            </a:extLst>
          </p:cNvPr>
          <p:cNvSpPr txBox="1"/>
          <p:nvPr/>
        </p:nvSpPr>
        <p:spPr>
          <a:xfrm>
            <a:off x="9434925" y="14344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85C89AEC-8840-5945-99CA-57085876B1B8}"/>
              </a:ext>
            </a:extLst>
          </p:cNvPr>
          <p:cNvSpPr txBox="1"/>
          <p:nvPr/>
        </p:nvSpPr>
        <p:spPr>
          <a:xfrm>
            <a:off x="9434925" y="205096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D1023F41-9400-7846-B162-025A4EC46477}"/>
              </a:ext>
            </a:extLst>
          </p:cNvPr>
          <p:cNvSpPr txBox="1"/>
          <p:nvPr/>
        </p:nvSpPr>
        <p:spPr>
          <a:xfrm>
            <a:off x="9434925" y="17391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12 %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6F5D05AF-123D-E94F-92F0-82BFF8CE6222}"/>
              </a:ext>
            </a:extLst>
          </p:cNvPr>
          <p:cNvSpPr txBox="1"/>
          <p:nvPr/>
        </p:nvSpPr>
        <p:spPr>
          <a:xfrm>
            <a:off x="523155" y="113655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Personalen på mitt barns fritidshem är kompetent,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B6852D81-A3DE-E34B-A0A9-E6299B975238}"/>
              </a:ext>
            </a:extLst>
          </p:cNvPr>
          <p:cNvSpPr txBox="1"/>
          <p:nvPr/>
        </p:nvSpPr>
        <p:spPr>
          <a:xfrm>
            <a:off x="9434925" y="298890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2">
            <a:extLst>
              <a:ext uri="{FF2B5EF4-FFF2-40B4-BE49-F238E27FC236}">
                <a16:creationId xmlns:a16="http://schemas.microsoft.com/office/drawing/2014/main" id="{D5B67692-19E1-144E-8B98-9F0FF7D5317D}"/>
              </a:ext>
            </a:extLst>
          </p:cNvPr>
          <p:cNvSpPr txBox="1"/>
          <p:nvPr/>
        </p:nvSpPr>
        <p:spPr>
          <a:xfrm>
            <a:off x="9434925" y="360544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3">
            <a:extLst>
              <a:ext uri="{FF2B5EF4-FFF2-40B4-BE49-F238E27FC236}">
                <a16:creationId xmlns:a16="http://schemas.microsoft.com/office/drawing/2014/main" id="{AD3093BF-30FF-C548-A8D0-3AA7F21574D3}"/>
              </a:ext>
            </a:extLst>
          </p:cNvPr>
          <p:cNvSpPr txBox="1"/>
          <p:nvPr/>
        </p:nvSpPr>
        <p:spPr>
          <a:xfrm>
            <a:off x="9434925" y="329364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4">
            <a:extLst>
              <a:ext uri="{FF2B5EF4-FFF2-40B4-BE49-F238E27FC236}">
                <a16:creationId xmlns:a16="http://schemas.microsoft.com/office/drawing/2014/main" id="{2156BA61-D5BA-8E44-AAB7-245163FF660D}"/>
              </a:ext>
            </a:extLst>
          </p:cNvPr>
          <p:cNvSpPr txBox="1"/>
          <p:nvPr/>
        </p:nvSpPr>
        <p:spPr>
          <a:xfrm>
            <a:off x="523155" y="269103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Fritidshemmets verksamhet är stimulerande för mitt barns sociala 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DC203576-161B-3A46-B532-B17626B42BFB}"/>
              </a:ext>
            </a:extLst>
          </p:cNvPr>
          <p:cNvSpPr txBox="1"/>
          <p:nvPr/>
        </p:nvSpPr>
        <p:spPr>
          <a:xfrm>
            <a:off x="9434925" y="45433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537C68BE-5881-5148-8F0F-A37AD96B18A0}"/>
              </a:ext>
            </a:extLst>
          </p:cNvPr>
          <p:cNvSpPr txBox="1"/>
          <p:nvPr/>
        </p:nvSpPr>
        <p:spPr>
          <a:xfrm>
            <a:off x="9434925" y="51599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06BC50FB-71DC-C64A-850A-6097601E5F92}"/>
              </a:ext>
            </a:extLst>
          </p:cNvPr>
          <p:cNvSpPr txBox="1"/>
          <p:nvPr/>
        </p:nvSpPr>
        <p:spPr>
          <a:xfrm>
            <a:off x="9434925" y="484812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B192C612-4F35-8B43-BA16-3A7C6B31C0FC}"/>
              </a:ext>
            </a:extLst>
          </p:cNvPr>
          <p:cNvSpPr txBox="1"/>
          <p:nvPr/>
        </p:nvSpPr>
        <p:spPr>
          <a:xfrm>
            <a:off x="523155" y="424551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Fritidshemmets verksamhet är stimulerande och utvecklande för mitt barns lärande,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1">
            <a:extLst>
              <a:ext uri="{FF2B5EF4-FFF2-40B4-BE49-F238E27FC236}">
                <a16:creationId xmlns:a16="http://schemas.microsoft.com/office/drawing/2014/main" id="{7A36FDEE-D85C-154E-B533-A2E8347C114E}"/>
              </a:ext>
            </a:extLst>
          </p:cNvPr>
          <p:cNvSpPr txBox="1"/>
          <p:nvPr/>
        </p:nvSpPr>
        <p:spPr>
          <a:xfrm>
            <a:off x="9434925" y="609786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2">
            <a:extLst>
              <a:ext uri="{FF2B5EF4-FFF2-40B4-BE49-F238E27FC236}">
                <a16:creationId xmlns:a16="http://schemas.microsoft.com/office/drawing/2014/main" id="{897ABFF5-3E5A-3F4A-9107-750BF885EE08}"/>
              </a:ext>
            </a:extLst>
          </p:cNvPr>
          <p:cNvSpPr txBox="1"/>
          <p:nvPr/>
        </p:nvSpPr>
        <p:spPr>
          <a:xfrm>
            <a:off x="9434925" y="671440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3">
            <a:extLst>
              <a:ext uri="{FF2B5EF4-FFF2-40B4-BE49-F238E27FC236}">
                <a16:creationId xmlns:a16="http://schemas.microsoft.com/office/drawing/2014/main" id="{EBBC1479-86BB-9940-B074-9BAF75301C7E}"/>
              </a:ext>
            </a:extLst>
          </p:cNvPr>
          <p:cNvSpPr txBox="1"/>
          <p:nvPr/>
        </p:nvSpPr>
        <p:spPr>
          <a:xfrm>
            <a:off x="9434925" y="64026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4">
            <a:extLst>
              <a:ext uri="{FF2B5EF4-FFF2-40B4-BE49-F238E27FC236}">
                <a16:creationId xmlns:a16="http://schemas.microsoft.com/office/drawing/2014/main" id="{9CE489DD-627D-1846-9633-CE770D28C5E9}"/>
              </a:ext>
            </a:extLst>
          </p:cNvPr>
          <p:cNvSpPr txBox="1"/>
          <p:nvPr/>
        </p:nvSpPr>
        <p:spPr>
          <a:xfrm>
            <a:off x="523155" y="579999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får information från fritidshemmet om mitt barns 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4">
            <a:extLst>
              <a:ext uri="{FF2B5EF4-FFF2-40B4-BE49-F238E27FC236}">
                <a16:creationId xmlns:a16="http://schemas.microsoft.com/office/drawing/2014/main" id="{19DD59B4-E695-7745-8080-4E663952C828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586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Fritidshem, forts.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8A0E36-D789-F84C-8C25-A6D05DA0E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092764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1">
            <a:extLst>
              <a:ext uri="{FF2B5EF4-FFF2-40B4-BE49-F238E27FC236}">
                <a16:creationId xmlns:a16="http://schemas.microsoft.com/office/drawing/2014/main" id="{962CF808-2CD2-7A47-8E69-02EC6E2D62D2}"/>
              </a:ext>
            </a:extLst>
          </p:cNvPr>
          <p:cNvSpPr txBox="1"/>
          <p:nvPr/>
        </p:nvSpPr>
        <p:spPr>
          <a:xfrm>
            <a:off x="9434925" y="143442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05D27726-2FDB-184D-A795-A3C2DC1087BE}"/>
              </a:ext>
            </a:extLst>
          </p:cNvPr>
          <p:cNvSpPr txBox="1"/>
          <p:nvPr/>
        </p:nvSpPr>
        <p:spPr>
          <a:xfrm>
            <a:off x="9434925" y="205096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ruta 3">
            <a:extLst>
              <a:ext uri="{FF2B5EF4-FFF2-40B4-BE49-F238E27FC236}">
                <a16:creationId xmlns:a16="http://schemas.microsoft.com/office/drawing/2014/main" id="{572E4E28-7A96-2549-8681-1844974CF077}"/>
              </a:ext>
            </a:extLst>
          </p:cNvPr>
          <p:cNvSpPr txBox="1"/>
          <p:nvPr/>
        </p:nvSpPr>
        <p:spPr>
          <a:xfrm>
            <a:off x="9434925" y="173916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2542CEA3-C7AB-3C4A-ADCC-17FC5F4A412C}"/>
              </a:ext>
            </a:extLst>
          </p:cNvPr>
          <p:cNvSpPr txBox="1"/>
          <p:nvPr/>
        </p:nvSpPr>
        <p:spPr>
          <a:xfrm>
            <a:off x="523155" y="113655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är nöjd med verksamheten på mitt barns fritidshem,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4">
            <a:extLst>
              <a:ext uri="{FF2B5EF4-FFF2-40B4-BE49-F238E27FC236}">
                <a16:creationId xmlns:a16="http://schemas.microsoft.com/office/drawing/2014/main" id="{F200B526-CBB5-5641-B8BB-2D4DCDD16B7A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4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Kommunspecifika frågor: Danderyd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7BEA046-0F38-0945-A428-F7A0F4498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58958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78A1F7C-0D84-8F41-A5CF-529AF7C91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454413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3A0B31-507E-7448-8CA5-1EFB943CC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22944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5E8C416-43B5-2245-B6AF-C9A1C49DE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510120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1">
            <a:extLst>
              <a:ext uri="{FF2B5EF4-FFF2-40B4-BE49-F238E27FC236}">
                <a16:creationId xmlns:a16="http://schemas.microsoft.com/office/drawing/2014/main" id="{4BBD0A69-B97F-CC43-B996-79042D9C274B}"/>
              </a:ext>
            </a:extLst>
          </p:cNvPr>
          <p:cNvSpPr txBox="1"/>
          <p:nvPr/>
        </p:nvSpPr>
        <p:spPr>
          <a:xfrm>
            <a:off x="9434925" y="142528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19 %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E95A1BBE-4AB6-FA4D-A7E2-740EB4CE1A1F}"/>
              </a:ext>
            </a:extLst>
          </p:cNvPr>
          <p:cNvSpPr txBox="1"/>
          <p:nvPr/>
        </p:nvSpPr>
        <p:spPr>
          <a:xfrm>
            <a:off x="9434925" y="204181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15F4E784-0275-A448-BD41-9D4BDAA46D10}"/>
              </a:ext>
            </a:extLst>
          </p:cNvPr>
          <p:cNvSpPr txBox="1"/>
          <p:nvPr/>
        </p:nvSpPr>
        <p:spPr>
          <a:xfrm>
            <a:off x="9434925" y="17300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22 %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43A3B7A5-2D8E-7749-B8BB-1CB3FF21F8EC}"/>
              </a:ext>
            </a:extLst>
          </p:cNvPr>
          <p:cNvSpPr txBox="1"/>
          <p:nvPr/>
        </p:nvSpPr>
        <p:spPr>
          <a:xfrm>
            <a:off x="523155" y="112741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Personalen bemöter flickor och pojkar på samma sätt,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1">
            <a:extLst>
              <a:ext uri="{FF2B5EF4-FFF2-40B4-BE49-F238E27FC236}">
                <a16:creationId xmlns:a16="http://schemas.microsoft.com/office/drawing/2014/main" id="{215C85B5-783A-BF48-A05B-74C83ACFE315}"/>
              </a:ext>
            </a:extLst>
          </p:cNvPr>
          <p:cNvSpPr txBox="1"/>
          <p:nvPr/>
        </p:nvSpPr>
        <p:spPr>
          <a:xfrm>
            <a:off x="9434925" y="2979763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14 %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2">
            <a:extLst>
              <a:ext uri="{FF2B5EF4-FFF2-40B4-BE49-F238E27FC236}">
                <a16:creationId xmlns:a16="http://schemas.microsoft.com/office/drawing/2014/main" id="{89A34A7D-C6D2-724D-927C-187CCA0B34A1}"/>
              </a:ext>
            </a:extLst>
          </p:cNvPr>
          <p:cNvSpPr txBox="1"/>
          <p:nvPr/>
        </p:nvSpPr>
        <p:spPr>
          <a:xfrm>
            <a:off x="9434925" y="359629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20 %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3">
            <a:extLst>
              <a:ext uri="{FF2B5EF4-FFF2-40B4-BE49-F238E27FC236}">
                <a16:creationId xmlns:a16="http://schemas.microsoft.com/office/drawing/2014/main" id="{F1099AF8-4F18-5A49-A31C-E023EFEAB554}"/>
              </a:ext>
            </a:extLst>
          </p:cNvPr>
          <p:cNvSpPr txBox="1"/>
          <p:nvPr/>
        </p:nvSpPr>
        <p:spPr>
          <a:xfrm>
            <a:off x="9434925" y="328450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11 %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4">
            <a:extLst>
              <a:ext uri="{FF2B5EF4-FFF2-40B4-BE49-F238E27FC236}">
                <a16:creationId xmlns:a16="http://schemas.microsoft.com/office/drawing/2014/main" id="{0C7EAA97-8088-C140-9572-D2E401828273}"/>
              </a:ext>
            </a:extLst>
          </p:cNvPr>
          <p:cNvSpPr txBox="1"/>
          <p:nvPr/>
        </p:nvSpPr>
        <p:spPr>
          <a:xfrm>
            <a:off x="523155" y="2681894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Lärarna arbetar aktivt för att stimulera mitt barns språkutveckling,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1">
            <a:extLst>
              <a:ext uri="{FF2B5EF4-FFF2-40B4-BE49-F238E27FC236}">
                <a16:creationId xmlns:a16="http://schemas.microsoft.com/office/drawing/2014/main" id="{E5B2BA00-3257-C943-B38A-9178FDB8A399}"/>
              </a:ext>
            </a:extLst>
          </p:cNvPr>
          <p:cNvSpPr txBox="1"/>
          <p:nvPr/>
        </p:nvSpPr>
        <p:spPr>
          <a:xfrm>
            <a:off x="9434925" y="454338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2">
            <a:extLst>
              <a:ext uri="{FF2B5EF4-FFF2-40B4-BE49-F238E27FC236}">
                <a16:creationId xmlns:a16="http://schemas.microsoft.com/office/drawing/2014/main" id="{E0EDE3C5-845B-F143-9E8E-23BB2513BE1E}"/>
              </a:ext>
            </a:extLst>
          </p:cNvPr>
          <p:cNvSpPr txBox="1"/>
          <p:nvPr/>
        </p:nvSpPr>
        <p:spPr>
          <a:xfrm>
            <a:off x="9434925" y="515992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3">
            <a:extLst>
              <a:ext uri="{FF2B5EF4-FFF2-40B4-BE49-F238E27FC236}">
                <a16:creationId xmlns:a16="http://schemas.microsoft.com/office/drawing/2014/main" id="{117FAD88-2DC4-2047-9EFD-88E0BA1A62F9}"/>
              </a:ext>
            </a:extLst>
          </p:cNvPr>
          <p:cNvSpPr txBox="1"/>
          <p:nvPr/>
        </p:nvSpPr>
        <p:spPr>
          <a:xfrm>
            <a:off x="9434925" y="484812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12 %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4">
            <a:extLst>
              <a:ext uri="{FF2B5EF4-FFF2-40B4-BE49-F238E27FC236}">
                <a16:creationId xmlns:a16="http://schemas.microsoft.com/office/drawing/2014/main" id="{C67B5D24-E9E0-AD48-A3EC-06319A849A63}"/>
              </a:ext>
            </a:extLst>
          </p:cNvPr>
          <p:cNvSpPr txBox="1"/>
          <p:nvPr/>
        </p:nvSpPr>
        <p:spPr>
          <a:xfrm>
            <a:off x="523155" y="424551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får information om målen som styr fritidshemsverksamheten,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1">
            <a:extLst>
              <a:ext uri="{FF2B5EF4-FFF2-40B4-BE49-F238E27FC236}">
                <a16:creationId xmlns:a16="http://schemas.microsoft.com/office/drawing/2014/main" id="{05136A91-DDA6-204E-A69E-560D33FCF6F6}"/>
              </a:ext>
            </a:extLst>
          </p:cNvPr>
          <p:cNvSpPr txBox="1"/>
          <p:nvPr/>
        </p:nvSpPr>
        <p:spPr>
          <a:xfrm>
            <a:off x="9434925" y="6097867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ruta 2">
            <a:extLst>
              <a:ext uri="{FF2B5EF4-FFF2-40B4-BE49-F238E27FC236}">
                <a16:creationId xmlns:a16="http://schemas.microsoft.com/office/drawing/2014/main" id="{CE90F28B-2F70-314F-BAC0-3F6136F0B0B5}"/>
              </a:ext>
            </a:extLst>
          </p:cNvPr>
          <p:cNvSpPr txBox="1"/>
          <p:nvPr/>
        </p:nvSpPr>
        <p:spPr>
          <a:xfrm>
            <a:off x="9434925" y="6714401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ruta 3">
            <a:extLst>
              <a:ext uri="{FF2B5EF4-FFF2-40B4-BE49-F238E27FC236}">
                <a16:creationId xmlns:a16="http://schemas.microsoft.com/office/drawing/2014/main" id="{3A63461B-C039-8942-A5B5-6D1A6F07A716}"/>
              </a:ext>
            </a:extLst>
          </p:cNvPr>
          <p:cNvSpPr txBox="1"/>
          <p:nvPr/>
        </p:nvSpPr>
        <p:spPr>
          <a:xfrm>
            <a:off x="9434925" y="6402605"/>
            <a:ext cx="733732" cy="2024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8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ruta 4">
            <a:extLst>
              <a:ext uri="{FF2B5EF4-FFF2-40B4-BE49-F238E27FC236}">
                <a16:creationId xmlns:a16="http://schemas.microsoft.com/office/drawing/2014/main" id="{46CB0BC6-4EEA-CA45-B307-FC09CF6DEFEE}"/>
              </a:ext>
            </a:extLst>
          </p:cNvPr>
          <p:cNvSpPr txBox="1"/>
          <p:nvPr/>
        </p:nvSpPr>
        <p:spPr>
          <a:xfrm>
            <a:off x="523155" y="5799998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Öppettiderna på fritidshemmet passar min familjs behov,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9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D80888C8-69C7-B243-BB3B-444CA76A7AF8}"/>
              </a:ext>
            </a:extLst>
          </p:cNvPr>
          <p:cNvSpPr/>
          <p:nvPr/>
        </p:nvSpPr>
        <p:spPr>
          <a:xfrm>
            <a:off x="-614363" y="4454206"/>
            <a:ext cx="5412662" cy="286099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CD2B345-E5B1-8C43-B008-C0CD066AA4B1}"/>
              </a:ext>
            </a:extLst>
          </p:cNvPr>
          <p:cNvSpPr txBox="1"/>
          <p:nvPr/>
        </p:nvSpPr>
        <p:spPr>
          <a:xfrm>
            <a:off x="437632" y="4035144"/>
            <a:ext cx="3794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Nöjdhetsindex över tid – </a:t>
            </a:r>
            <a:r>
              <a:rPr lang="sv-SE" sz="1200" b="1" dirty="0" err="1">
                <a:solidFill>
                  <a:schemeClr val="bg1"/>
                </a:solidFill>
                <a:latin typeface="+mj-lt"/>
              </a:rPr>
              <a:t>Ösbyskolan förskoleklass</a:t>
            </a:r>
            <a:endParaRPr lang="sv-SE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2A8727E-AE83-9D40-BF33-ED03E6190170}"/>
              </a:ext>
            </a:extLst>
          </p:cNvPr>
          <p:cNvSpPr txBox="1"/>
          <p:nvPr/>
        </p:nvSpPr>
        <p:spPr>
          <a:xfrm>
            <a:off x="6393700" y="4035144"/>
            <a:ext cx="3794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Nöjdhetsindex per klass - förskoleklass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37FC26-449C-B844-9801-C4A8AA95E683}"/>
              </a:ext>
            </a:extLst>
          </p:cNvPr>
          <p:cNvSpPr txBox="1"/>
          <p:nvPr/>
        </p:nvSpPr>
        <p:spPr>
          <a:xfrm>
            <a:off x="437632" y="536031"/>
            <a:ext cx="4714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Årets Nöjdhetsindex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461030D-AECF-CB44-B8B5-45A5B3167621}"/>
              </a:ext>
            </a:extLst>
          </p:cNvPr>
          <p:cNvSpPr txBox="1"/>
          <p:nvPr/>
        </p:nvSpPr>
        <p:spPr>
          <a:xfrm>
            <a:off x="437632" y="923320"/>
            <a:ext cx="3623310" cy="212365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I denna del redovisas en sammanfattning av Nöjdhetsindex (NI) som är ett medelvärde som som fångar upp den övergripande nöjdheten med enheten. Indexet består av dessa två frågor:</a:t>
            </a:r>
          </a:p>
          <a:p>
            <a:endParaRPr lang="sv-SE" sz="1200" dirty="0">
              <a:solidFill>
                <a:schemeClr val="bg1"/>
              </a:solidFill>
              <a:latin typeface="+mn-lt"/>
            </a:endParaRP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• Andel nöjda med enheten</a:t>
            </a: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• Andel som kan rekommendera enheten till andra</a:t>
            </a:r>
          </a:p>
          <a:p>
            <a:endParaRPr lang="sv-SE" sz="1200" dirty="0">
              <a:solidFill>
                <a:schemeClr val="bg1"/>
              </a:solidFill>
              <a:latin typeface="+mn-lt"/>
            </a:endParaRPr>
          </a:p>
          <a:p>
            <a:endParaRPr lang="sv-SE" sz="1200" dirty="0">
              <a:solidFill>
                <a:schemeClr val="bg1"/>
              </a:solidFill>
              <a:latin typeface="+mn-lt"/>
            </a:endParaRPr>
          </a:p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Nöjdhetsindex har inte förändrats nämnvärt från år 2020 till år 2021.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/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B836AA-7CA1-5F4D-BE77-9732E363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92" y="697793"/>
            <a:ext cx="1656903" cy="146814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D11FFBB-5226-6A44-9D2A-F82AA795F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19" y="1160497"/>
            <a:ext cx="899645" cy="57753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50E0AFF-FD73-2F45-A355-A382A8A789F0}"/>
              </a:ext>
            </a:extLst>
          </p:cNvPr>
          <p:cNvSpPr txBox="1"/>
          <p:nvPr/>
        </p:nvSpPr>
        <p:spPr>
          <a:xfrm>
            <a:off x="4474467" y="1143099"/>
            <a:ext cx="1407747" cy="89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bg1"/>
                </a:solidFill>
                <a:latin typeface="+mn-lt"/>
              </a:rPr>
              <a:t>Årets NI är</a:t>
            </a:r>
          </a:p>
          <a:p>
            <a:pPr algn="ctr"/>
            <a:r>
              <a:rPr lang="sv-SE" b="1" dirty="0">
                <a:solidFill>
                  <a:schemeClr val="bg1"/>
                </a:solidFill>
                <a:latin typeface="+mn-lt"/>
              </a:rPr>
              <a:t>3,81</a:t>
            </a:r>
            <a:endParaRPr lang="sv-SE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56B7671-E881-1641-9AE6-E67E8D40965D}"/>
              </a:ext>
            </a:extLst>
          </p:cNvPr>
          <p:cNvSpPr txBox="1"/>
          <p:nvPr/>
        </p:nvSpPr>
        <p:spPr>
          <a:xfrm>
            <a:off x="6393700" y="1092444"/>
            <a:ext cx="29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+mn-lt"/>
              </a:rPr>
              <a:t/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422D3A0-E459-7743-A809-96C135DDEB35}"/>
              </a:ext>
            </a:extLst>
          </p:cNvPr>
          <p:cNvSpPr txBox="1"/>
          <p:nvPr/>
        </p:nvSpPr>
        <p:spPr>
          <a:xfrm>
            <a:off x="437632" y="5423037"/>
            <a:ext cx="29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+mn-lt"/>
              </a:rPr>
              <a:t/>
            </a:r>
          </a:p>
        </p:txBody>
      </p: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3470DED8-3BFA-9440-B01E-F4B2CE18EC40}"/>
              </a:ext>
            </a:extLst>
          </p:cNvPr>
          <p:cNvSpPr/>
          <p:nvPr/>
        </p:nvSpPr>
        <p:spPr>
          <a:xfrm>
            <a:off x="5893515" y="4454206"/>
            <a:ext cx="5412662" cy="286099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1" name="Diagram 20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1F38B714-D0D9-804D-92F8-1541515F3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644073"/>
              </p:ext>
            </p:extLst>
          </p:nvPr>
        </p:nvGraphicFramePr>
        <p:xfrm>
          <a:off x="6075090" y="4755384"/>
          <a:ext cx="4324658" cy="23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Diagram 19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A6857E36-690B-D649-B83C-2CA6F40BF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228187"/>
              </p:ext>
            </p:extLst>
          </p:nvPr>
        </p:nvGraphicFramePr>
        <p:xfrm>
          <a:off x="523357" y="4805714"/>
          <a:ext cx="3623310" cy="21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90BC435E-315E-454B-A477-26F7900BDA5E}"/>
              </a:ext>
            </a:extLst>
          </p:cNvPr>
          <p:cNvSpPr txBox="1"/>
          <p:nvPr/>
        </p:nvSpPr>
        <p:spPr>
          <a:xfrm>
            <a:off x="6393699" y="5700036"/>
            <a:ext cx="29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  <a:latin typeface="+mn-lt"/>
              </a:rPr>
              <a:t/>
            </a:r>
          </a:p>
        </p:txBody>
      </p:sp>
      <p:graphicFrame>
        <p:nvGraphicFramePr>
          <p:cNvPr id="18" name="Diagram 17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08F9BA47-F087-4E42-B280-81FF19B7E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780261"/>
              </p:ext>
            </p:extLst>
          </p:nvPr>
        </p:nvGraphicFramePr>
        <p:xfrm>
          <a:off x="6393699" y="1369443"/>
          <a:ext cx="3623310" cy="173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A30AD2BF-3234-5346-9D4D-A51E2CF9EC96}"/>
              </a:ext>
            </a:extLst>
          </p:cNvPr>
          <p:cNvSpPr txBox="1"/>
          <p:nvPr/>
        </p:nvSpPr>
        <p:spPr>
          <a:xfrm>
            <a:off x="5628164" y="536031"/>
            <a:ext cx="477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Nöjdhetsindex per kön – </a:t>
            </a:r>
            <a:r>
              <a:rPr lang="sv-SE" sz="1200" b="1" dirty="0" err="1">
                <a:solidFill>
                  <a:schemeClr val="bg1"/>
                </a:solidFill>
                <a:latin typeface="+mj-lt"/>
              </a:rPr>
              <a:t>Ösbyskolan förskoleklass</a:t>
            </a:r>
            <a:endParaRPr lang="sv-SE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7126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A0F5529-BAF3-304B-81F8-9E3A76A4F834}"/>
              </a:ext>
            </a:extLst>
          </p:cNvPr>
          <p:cNvSpPr txBox="1"/>
          <p:nvPr/>
        </p:nvSpPr>
        <p:spPr>
          <a:xfrm>
            <a:off x="444861" y="544012"/>
            <a:ext cx="6867225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+mj-lt"/>
              </a:rPr>
              <a:t>4.4. Jämförelse per klass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44861" y="1039188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Övergripande frågor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F5508F-772E-F142-84F9-A00CE8DA4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786939"/>
              </p:ext>
            </p:extLst>
          </p:nvPr>
        </p:nvGraphicFramePr>
        <p:xfrm>
          <a:off x="444860" y="315245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A69F634-F47B-5F4C-946E-47ECDBDF6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440423"/>
              </p:ext>
            </p:extLst>
          </p:nvPr>
        </p:nvGraphicFramePr>
        <p:xfrm>
          <a:off x="444860" y="159513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98EE24-6C40-E443-B60F-D7963520C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184285"/>
              </p:ext>
            </p:extLst>
          </p:nvPr>
        </p:nvGraphicFramePr>
        <p:xfrm>
          <a:off x="444860" y="4709774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56A52D44-19A6-C541-B762-403DF8E86594}"/>
              </a:ext>
            </a:extLst>
          </p:cNvPr>
          <p:cNvSpPr txBox="1"/>
          <p:nvPr/>
        </p:nvSpPr>
        <p:spPr>
          <a:xfrm>
            <a:off x="9434925" y="183976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2">
            <a:extLst>
              <a:ext uri="{FF2B5EF4-FFF2-40B4-BE49-F238E27FC236}">
                <a16:creationId xmlns:a16="http://schemas.microsoft.com/office/drawing/2014/main" id="{63805B3E-DFAE-6048-B653-6A4458586457}"/>
              </a:ext>
            </a:extLst>
          </p:cNvPr>
          <p:cNvSpPr txBox="1"/>
          <p:nvPr/>
        </p:nvSpPr>
        <p:spPr>
          <a:xfrm>
            <a:off x="523155" y="15982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är nöjd med verksamheten i mitt barns skola,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3">
            <a:extLst>
              <a:ext uri="{FF2B5EF4-FFF2-40B4-BE49-F238E27FC236}">
                <a16:creationId xmlns:a16="http://schemas.microsoft.com/office/drawing/2014/main" id="{AA02F3BF-BF94-B94F-B917-9DF51011F7BE}"/>
              </a:ext>
            </a:extLst>
          </p:cNvPr>
          <p:cNvSpPr txBox="1"/>
          <p:nvPr/>
        </p:nvSpPr>
        <p:spPr>
          <a:xfrm>
            <a:off x="9434925" y="198380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81078BB6-CD9E-CA41-AD74-B4E41FA8C277}"/>
              </a:ext>
            </a:extLst>
          </p:cNvPr>
          <p:cNvSpPr txBox="1"/>
          <p:nvPr/>
        </p:nvSpPr>
        <p:spPr>
          <a:xfrm>
            <a:off x="9434925" y="214038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5">
            <a:extLst>
              <a:ext uri="{FF2B5EF4-FFF2-40B4-BE49-F238E27FC236}">
                <a16:creationId xmlns:a16="http://schemas.microsoft.com/office/drawing/2014/main" id="{278B153B-D3BB-444A-834E-F4F89AD2D10E}"/>
              </a:ext>
            </a:extLst>
          </p:cNvPr>
          <p:cNvSpPr txBox="1"/>
          <p:nvPr/>
        </p:nvSpPr>
        <p:spPr>
          <a:xfrm>
            <a:off x="9434925" y="229068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6">
            <a:extLst>
              <a:ext uri="{FF2B5EF4-FFF2-40B4-BE49-F238E27FC236}">
                <a16:creationId xmlns:a16="http://schemas.microsoft.com/office/drawing/2014/main" id="{5DD0695D-2326-7443-873B-70FE3266F824}"/>
              </a:ext>
            </a:extLst>
          </p:cNvPr>
          <p:cNvSpPr txBox="1"/>
          <p:nvPr/>
        </p:nvSpPr>
        <p:spPr>
          <a:xfrm>
            <a:off x="9434925" y="244726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7">
            <a:extLst>
              <a:ext uri="{FF2B5EF4-FFF2-40B4-BE49-F238E27FC236}">
                <a16:creationId xmlns:a16="http://schemas.microsoft.com/office/drawing/2014/main" id="{CFC6C20F-7056-8246-B39D-D8F69B6606B0}"/>
              </a:ext>
            </a:extLst>
          </p:cNvPr>
          <p:cNvSpPr txBox="1"/>
          <p:nvPr/>
        </p:nvSpPr>
        <p:spPr>
          <a:xfrm>
            <a:off x="9434925" y="259132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B11F0FB4-BC1C-DD43-9C1B-298DC7F78410}"/>
              </a:ext>
            </a:extLst>
          </p:cNvPr>
          <p:cNvSpPr txBox="1"/>
          <p:nvPr/>
        </p:nvSpPr>
        <p:spPr>
          <a:xfrm>
            <a:off x="9434925" y="339424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2">
            <a:extLst>
              <a:ext uri="{FF2B5EF4-FFF2-40B4-BE49-F238E27FC236}">
                <a16:creationId xmlns:a16="http://schemas.microsoft.com/office/drawing/2014/main" id="{E7B51FBA-79CC-8B45-81A3-B80399AD5157}"/>
              </a:ext>
            </a:extLst>
          </p:cNvPr>
          <p:cNvSpPr txBox="1"/>
          <p:nvPr/>
        </p:nvSpPr>
        <p:spPr>
          <a:xfrm>
            <a:off x="523155" y="315273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kan rekommendera mitt barns skola,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3">
            <a:extLst>
              <a:ext uri="{FF2B5EF4-FFF2-40B4-BE49-F238E27FC236}">
                <a16:creationId xmlns:a16="http://schemas.microsoft.com/office/drawing/2014/main" id="{1EFEBE3F-FEED-2D44-B6A6-C129B97CF5A2}"/>
              </a:ext>
            </a:extLst>
          </p:cNvPr>
          <p:cNvSpPr txBox="1"/>
          <p:nvPr/>
        </p:nvSpPr>
        <p:spPr>
          <a:xfrm>
            <a:off x="9434925" y="353828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4">
            <a:extLst>
              <a:ext uri="{FF2B5EF4-FFF2-40B4-BE49-F238E27FC236}">
                <a16:creationId xmlns:a16="http://schemas.microsoft.com/office/drawing/2014/main" id="{6098359B-44FC-284B-B879-1B1CE656224A}"/>
              </a:ext>
            </a:extLst>
          </p:cNvPr>
          <p:cNvSpPr txBox="1"/>
          <p:nvPr/>
        </p:nvSpPr>
        <p:spPr>
          <a:xfrm>
            <a:off x="9434925" y="369486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5">
            <a:extLst>
              <a:ext uri="{FF2B5EF4-FFF2-40B4-BE49-F238E27FC236}">
                <a16:creationId xmlns:a16="http://schemas.microsoft.com/office/drawing/2014/main" id="{C397BCF8-FEA5-8E4A-B68F-12C425114134}"/>
              </a:ext>
            </a:extLst>
          </p:cNvPr>
          <p:cNvSpPr txBox="1"/>
          <p:nvPr/>
        </p:nvSpPr>
        <p:spPr>
          <a:xfrm>
            <a:off x="9434925" y="384516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6">
            <a:extLst>
              <a:ext uri="{FF2B5EF4-FFF2-40B4-BE49-F238E27FC236}">
                <a16:creationId xmlns:a16="http://schemas.microsoft.com/office/drawing/2014/main" id="{F0C24713-6967-674A-9DED-E9DF99231659}"/>
              </a:ext>
            </a:extLst>
          </p:cNvPr>
          <p:cNvSpPr txBox="1"/>
          <p:nvPr/>
        </p:nvSpPr>
        <p:spPr>
          <a:xfrm>
            <a:off x="9434925" y="400174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7">
            <a:extLst>
              <a:ext uri="{FF2B5EF4-FFF2-40B4-BE49-F238E27FC236}">
                <a16:creationId xmlns:a16="http://schemas.microsoft.com/office/drawing/2014/main" id="{5D2DE92D-8745-4F4A-AF6C-B0FD64EE2D8A}"/>
              </a:ext>
            </a:extLst>
          </p:cNvPr>
          <p:cNvSpPr txBox="1"/>
          <p:nvPr/>
        </p:nvSpPr>
        <p:spPr>
          <a:xfrm>
            <a:off x="9434925" y="414580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1">
            <a:extLst>
              <a:ext uri="{FF2B5EF4-FFF2-40B4-BE49-F238E27FC236}">
                <a16:creationId xmlns:a16="http://schemas.microsoft.com/office/drawing/2014/main" id="{0F7D0CA7-B0DE-6A4C-86D9-BA54B248E93D}"/>
              </a:ext>
            </a:extLst>
          </p:cNvPr>
          <p:cNvSpPr txBox="1"/>
          <p:nvPr/>
        </p:nvSpPr>
        <p:spPr>
          <a:xfrm>
            <a:off x="9434925" y="4967010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2">
            <a:extLst>
              <a:ext uri="{FF2B5EF4-FFF2-40B4-BE49-F238E27FC236}">
                <a16:creationId xmlns:a16="http://schemas.microsoft.com/office/drawing/2014/main" id="{5DCFEC81-B90C-4C41-B772-96688940C9E6}"/>
              </a:ext>
            </a:extLst>
          </p:cNvPr>
          <p:cNvSpPr txBox="1"/>
          <p:nvPr/>
        </p:nvSpPr>
        <p:spPr>
          <a:xfrm>
            <a:off x="523155" y="4725503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går på den skola som jag vill,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3">
            <a:extLst>
              <a:ext uri="{FF2B5EF4-FFF2-40B4-BE49-F238E27FC236}">
                <a16:creationId xmlns:a16="http://schemas.microsoft.com/office/drawing/2014/main" id="{C2C06D6C-203A-6340-92BE-6E5614E031EB}"/>
              </a:ext>
            </a:extLst>
          </p:cNvPr>
          <p:cNvSpPr txBox="1"/>
          <p:nvPr/>
        </p:nvSpPr>
        <p:spPr>
          <a:xfrm>
            <a:off x="9434925" y="5111053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4">
            <a:extLst>
              <a:ext uri="{FF2B5EF4-FFF2-40B4-BE49-F238E27FC236}">
                <a16:creationId xmlns:a16="http://schemas.microsoft.com/office/drawing/2014/main" id="{251841BF-EB8C-E040-B5EB-60478B2220E2}"/>
              </a:ext>
            </a:extLst>
          </p:cNvPr>
          <p:cNvSpPr txBox="1"/>
          <p:nvPr/>
        </p:nvSpPr>
        <p:spPr>
          <a:xfrm>
            <a:off x="9434925" y="526763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5">
            <a:extLst>
              <a:ext uri="{FF2B5EF4-FFF2-40B4-BE49-F238E27FC236}">
                <a16:creationId xmlns:a16="http://schemas.microsoft.com/office/drawing/2014/main" id="{6F38D2AF-6D9F-B144-93B8-B000EBAF3643}"/>
              </a:ext>
            </a:extLst>
          </p:cNvPr>
          <p:cNvSpPr txBox="1"/>
          <p:nvPr/>
        </p:nvSpPr>
        <p:spPr>
          <a:xfrm>
            <a:off x="9434925" y="5417936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6">
            <a:extLst>
              <a:ext uri="{FF2B5EF4-FFF2-40B4-BE49-F238E27FC236}">
                <a16:creationId xmlns:a16="http://schemas.microsoft.com/office/drawing/2014/main" id="{4F5DC24C-504E-0142-AF17-A6DE0FA1CA11}"/>
              </a:ext>
            </a:extLst>
          </p:cNvPr>
          <p:cNvSpPr txBox="1"/>
          <p:nvPr/>
        </p:nvSpPr>
        <p:spPr>
          <a:xfrm>
            <a:off x="9434925" y="557451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ruta 7">
            <a:extLst>
              <a:ext uri="{FF2B5EF4-FFF2-40B4-BE49-F238E27FC236}">
                <a16:creationId xmlns:a16="http://schemas.microsoft.com/office/drawing/2014/main" id="{4464677F-0B9D-5B43-971F-CC7FFDC8792C}"/>
              </a:ext>
            </a:extLst>
          </p:cNvPr>
          <p:cNvSpPr txBox="1"/>
          <p:nvPr/>
        </p:nvSpPr>
        <p:spPr>
          <a:xfrm>
            <a:off x="9434925" y="5718572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47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41980BD-96DB-3146-954B-4891C615E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305093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5EB1A51-EB66-C748-B6F1-1C19872DD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171270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843AF59-3420-4346-B8E1-7587FC887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328649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D730449-2C9D-494B-97EB-1811A589E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746822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8E3AE9FE-484C-9D4B-8723-A7150C9BC58B}"/>
              </a:ext>
            </a:extLst>
          </p:cNvPr>
          <p:cNvSpPr txBox="1"/>
          <p:nvPr/>
        </p:nvSpPr>
        <p:spPr>
          <a:xfrm>
            <a:off x="9434925" y="137341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0D2901F4-AC04-D440-BAFD-7ED9794EF5FD}"/>
              </a:ext>
            </a:extLst>
          </p:cNvPr>
          <p:cNvSpPr txBox="1"/>
          <p:nvPr/>
        </p:nvSpPr>
        <p:spPr>
          <a:xfrm>
            <a:off x="523155" y="1131911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Skolarbetet är stimulerande för mitt barn,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9A7BDA3F-058D-BD4A-882F-2AD5C29CD5DE}"/>
              </a:ext>
            </a:extLst>
          </p:cNvPr>
          <p:cNvSpPr txBox="1"/>
          <p:nvPr/>
        </p:nvSpPr>
        <p:spPr>
          <a:xfrm>
            <a:off x="9434925" y="151746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42AA7405-0D87-1546-87DD-0556528E2640}"/>
              </a:ext>
            </a:extLst>
          </p:cNvPr>
          <p:cNvSpPr txBox="1"/>
          <p:nvPr/>
        </p:nvSpPr>
        <p:spPr>
          <a:xfrm>
            <a:off x="9434925" y="1674040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5878DE12-3834-9343-95D2-E3794F03E5F9}"/>
              </a:ext>
            </a:extLst>
          </p:cNvPr>
          <p:cNvSpPr txBox="1"/>
          <p:nvPr/>
        </p:nvSpPr>
        <p:spPr>
          <a:xfrm>
            <a:off x="9434925" y="1824344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:a16="http://schemas.microsoft.com/office/drawing/2014/main" id="{69DDF41A-9C03-E64B-BED1-0A64D4FC689A}"/>
              </a:ext>
            </a:extLst>
          </p:cNvPr>
          <p:cNvSpPr txBox="1"/>
          <p:nvPr/>
        </p:nvSpPr>
        <p:spPr>
          <a:xfrm>
            <a:off x="9434925" y="1980923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7">
            <a:extLst>
              <a:ext uri="{FF2B5EF4-FFF2-40B4-BE49-F238E27FC236}">
                <a16:creationId xmlns:a16="http://schemas.microsoft.com/office/drawing/2014/main" id="{A41950E0-A26F-7D4C-AF9E-7A057325EBF3}"/>
              </a:ext>
            </a:extLst>
          </p:cNvPr>
          <p:cNvSpPr txBox="1"/>
          <p:nvPr/>
        </p:nvSpPr>
        <p:spPr>
          <a:xfrm>
            <a:off x="9434925" y="2124980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1">
            <a:extLst>
              <a:ext uri="{FF2B5EF4-FFF2-40B4-BE49-F238E27FC236}">
                <a16:creationId xmlns:a16="http://schemas.microsoft.com/office/drawing/2014/main" id="{1AA2A2B8-B1FE-6944-BB8A-2C24FA37E6CB}"/>
              </a:ext>
            </a:extLst>
          </p:cNvPr>
          <p:cNvSpPr txBox="1"/>
          <p:nvPr/>
        </p:nvSpPr>
        <p:spPr>
          <a:xfrm>
            <a:off x="9434925" y="2955330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BC6BF742-6EA8-A84E-82F3-A742ED646BA6}"/>
              </a:ext>
            </a:extLst>
          </p:cNvPr>
          <p:cNvSpPr txBox="1"/>
          <p:nvPr/>
        </p:nvSpPr>
        <p:spPr>
          <a:xfrm>
            <a:off x="523155" y="2713823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Lärarna är bra på att väcka mitt barns intresse för skolarbete,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FFA73605-818C-3246-A22D-437B66B5A699}"/>
              </a:ext>
            </a:extLst>
          </p:cNvPr>
          <p:cNvSpPr txBox="1"/>
          <p:nvPr/>
        </p:nvSpPr>
        <p:spPr>
          <a:xfrm>
            <a:off x="9434925" y="3099373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5A078E12-65B1-EF41-BB1F-693C8E0F7907}"/>
              </a:ext>
            </a:extLst>
          </p:cNvPr>
          <p:cNvSpPr txBox="1"/>
          <p:nvPr/>
        </p:nvSpPr>
        <p:spPr>
          <a:xfrm>
            <a:off x="9434925" y="325595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5">
            <a:extLst>
              <a:ext uri="{FF2B5EF4-FFF2-40B4-BE49-F238E27FC236}">
                <a16:creationId xmlns:a16="http://schemas.microsoft.com/office/drawing/2014/main" id="{ABA1C106-34E1-6C41-972D-327F4A1D2FDA}"/>
              </a:ext>
            </a:extLst>
          </p:cNvPr>
          <p:cNvSpPr txBox="1"/>
          <p:nvPr/>
        </p:nvSpPr>
        <p:spPr>
          <a:xfrm>
            <a:off x="9434925" y="3406256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6">
            <a:extLst>
              <a:ext uri="{FF2B5EF4-FFF2-40B4-BE49-F238E27FC236}">
                <a16:creationId xmlns:a16="http://schemas.microsoft.com/office/drawing/2014/main" id="{146E2D74-BC41-2048-84B5-FF3B34EE6918}"/>
              </a:ext>
            </a:extLst>
          </p:cNvPr>
          <p:cNvSpPr txBox="1"/>
          <p:nvPr/>
        </p:nvSpPr>
        <p:spPr>
          <a:xfrm>
            <a:off x="9434925" y="356283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7">
            <a:extLst>
              <a:ext uri="{FF2B5EF4-FFF2-40B4-BE49-F238E27FC236}">
                <a16:creationId xmlns:a16="http://schemas.microsoft.com/office/drawing/2014/main" id="{ADFEF450-125C-DD44-9A4B-F3C79751874A}"/>
              </a:ext>
            </a:extLst>
          </p:cNvPr>
          <p:cNvSpPr txBox="1"/>
          <p:nvPr/>
        </p:nvSpPr>
        <p:spPr>
          <a:xfrm>
            <a:off x="9434925" y="3706892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ACE1188D-BF44-5F40-85BE-858F9502ED2B}"/>
              </a:ext>
            </a:extLst>
          </p:cNvPr>
          <p:cNvSpPr txBox="1"/>
          <p:nvPr/>
        </p:nvSpPr>
        <p:spPr>
          <a:xfrm>
            <a:off x="9434925" y="450066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2">
            <a:extLst>
              <a:ext uri="{FF2B5EF4-FFF2-40B4-BE49-F238E27FC236}">
                <a16:creationId xmlns:a16="http://schemas.microsoft.com/office/drawing/2014/main" id="{A97B197A-B6F6-E14B-AA56-98250D75E769}"/>
              </a:ext>
            </a:extLst>
          </p:cNvPr>
          <p:cNvSpPr txBox="1"/>
          <p:nvPr/>
        </p:nvSpPr>
        <p:spPr>
          <a:xfrm>
            <a:off x="523155" y="425915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Lärarna är engagerade i mitt barns 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3">
            <a:extLst>
              <a:ext uri="{FF2B5EF4-FFF2-40B4-BE49-F238E27FC236}">
                <a16:creationId xmlns:a16="http://schemas.microsoft.com/office/drawing/2014/main" id="{C584ACC1-B801-EF41-A9DB-CB011A26D5F7}"/>
              </a:ext>
            </a:extLst>
          </p:cNvPr>
          <p:cNvSpPr txBox="1"/>
          <p:nvPr/>
        </p:nvSpPr>
        <p:spPr>
          <a:xfrm>
            <a:off x="9434925" y="464470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4">
            <a:extLst>
              <a:ext uri="{FF2B5EF4-FFF2-40B4-BE49-F238E27FC236}">
                <a16:creationId xmlns:a16="http://schemas.microsoft.com/office/drawing/2014/main" id="{F9238C0E-476B-8747-A5AE-A783ED8EE7C6}"/>
              </a:ext>
            </a:extLst>
          </p:cNvPr>
          <p:cNvSpPr txBox="1"/>
          <p:nvPr/>
        </p:nvSpPr>
        <p:spPr>
          <a:xfrm>
            <a:off x="9434925" y="480128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ruta 5">
            <a:extLst>
              <a:ext uri="{FF2B5EF4-FFF2-40B4-BE49-F238E27FC236}">
                <a16:creationId xmlns:a16="http://schemas.microsoft.com/office/drawing/2014/main" id="{CB8B3754-F4A8-334E-8BCD-734EB39DEB0E}"/>
              </a:ext>
            </a:extLst>
          </p:cNvPr>
          <p:cNvSpPr txBox="1"/>
          <p:nvPr/>
        </p:nvSpPr>
        <p:spPr>
          <a:xfrm>
            <a:off x="9434925" y="495159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ruta 6">
            <a:extLst>
              <a:ext uri="{FF2B5EF4-FFF2-40B4-BE49-F238E27FC236}">
                <a16:creationId xmlns:a16="http://schemas.microsoft.com/office/drawing/2014/main" id="{58C8514B-FEB4-024D-ABD9-4F2F537CAA3C}"/>
              </a:ext>
            </a:extLst>
          </p:cNvPr>
          <p:cNvSpPr txBox="1"/>
          <p:nvPr/>
        </p:nvSpPr>
        <p:spPr>
          <a:xfrm>
            <a:off x="9434925" y="510817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ruta 7">
            <a:extLst>
              <a:ext uri="{FF2B5EF4-FFF2-40B4-BE49-F238E27FC236}">
                <a16:creationId xmlns:a16="http://schemas.microsoft.com/office/drawing/2014/main" id="{19A0E22E-8D8D-394F-A18B-753E7825D65B}"/>
              </a:ext>
            </a:extLst>
          </p:cNvPr>
          <p:cNvSpPr txBox="1"/>
          <p:nvPr/>
        </p:nvSpPr>
        <p:spPr>
          <a:xfrm>
            <a:off x="9434925" y="525222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ruta 1">
            <a:extLst>
              <a:ext uri="{FF2B5EF4-FFF2-40B4-BE49-F238E27FC236}">
                <a16:creationId xmlns:a16="http://schemas.microsoft.com/office/drawing/2014/main" id="{6C49C938-BA68-DC4E-9EB4-37A100B7B9C5}"/>
              </a:ext>
            </a:extLst>
          </p:cNvPr>
          <p:cNvSpPr txBox="1"/>
          <p:nvPr/>
        </p:nvSpPr>
        <p:spPr>
          <a:xfrm>
            <a:off x="9434925" y="605514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14 %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ruta 2">
            <a:extLst>
              <a:ext uri="{FF2B5EF4-FFF2-40B4-BE49-F238E27FC236}">
                <a16:creationId xmlns:a16="http://schemas.microsoft.com/office/drawing/2014/main" id="{7EFE4981-DFDB-6641-B57E-87F546F864D0}"/>
              </a:ext>
            </a:extLst>
          </p:cNvPr>
          <p:cNvSpPr txBox="1"/>
          <p:nvPr/>
        </p:nvSpPr>
        <p:spPr>
          <a:xfrm>
            <a:off x="523155" y="581363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får det stöd och den hjälp som behövs,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ruta 3">
            <a:extLst>
              <a:ext uri="{FF2B5EF4-FFF2-40B4-BE49-F238E27FC236}">
                <a16:creationId xmlns:a16="http://schemas.microsoft.com/office/drawing/2014/main" id="{11475E10-EC96-EB48-A4F8-961E4713366A}"/>
              </a:ext>
            </a:extLst>
          </p:cNvPr>
          <p:cNvSpPr txBox="1"/>
          <p:nvPr/>
        </p:nvSpPr>
        <p:spPr>
          <a:xfrm>
            <a:off x="9434925" y="619918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14 %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ruta 4">
            <a:extLst>
              <a:ext uri="{FF2B5EF4-FFF2-40B4-BE49-F238E27FC236}">
                <a16:creationId xmlns:a16="http://schemas.microsoft.com/office/drawing/2014/main" id="{CFEEFF7A-707D-8244-A5CB-C5E008A57649}"/>
              </a:ext>
            </a:extLst>
          </p:cNvPr>
          <p:cNvSpPr txBox="1"/>
          <p:nvPr/>
        </p:nvSpPr>
        <p:spPr>
          <a:xfrm>
            <a:off x="9434925" y="635576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ruta 5">
            <a:extLst>
              <a:ext uri="{FF2B5EF4-FFF2-40B4-BE49-F238E27FC236}">
                <a16:creationId xmlns:a16="http://schemas.microsoft.com/office/drawing/2014/main" id="{8C6B0148-24A7-944A-8ECA-6188236427B8}"/>
              </a:ext>
            </a:extLst>
          </p:cNvPr>
          <p:cNvSpPr txBox="1"/>
          <p:nvPr/>
        </p:nvSpPr>
        <p:spPr>
          <a:xfrm>
            <a:off x="9434925" y="650607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ruta 6">
            <a:extLst>
              <a:ext uri="{FF2B5EF4-FFF2-40B4-BE49-F238E27FC236}">
                <a16:creationId xmlns:a16="http://schemas.microsoft.com/office/drawing/2014/main" id="{A67C601B-7586-F544-BA89-ADCBEFD2D9E8}"/>
              </a:ext>
            </a:extLst>
          </p:cNvPr>
          <p:cNvSpPr txBox="1"/>
          <p:nvPr/>
        </p:nvSpPr>
        <p:spPr>
          <a:xfrm>
            <a:off x="9434925" y="666265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ruta 7">
            <a:extLst>
              <a:ext uri="{FF2B5EF4-FFF2-40B4-BE49-F238E27FC236}">
                <a16:creationId xmlns:a16="http://schemas.microsoft.com/office/drawing/2014/main" id="{DBAF1F34-EC6B-0845-9D87-0772B09BAC4A}"/>
              </a:ext>
            </a:extLst>
          </p:cNvPr>
          <p:cNvSpPr txBox="1"/>
          <p:nvPr/>
        </p:nvSpPr>
        <p:spPr>
          <a:xfrm>
            <a:off x="9434925" y="680670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895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Kunskaper, forts.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6AFA43C-91B0-2E43-919E-90B9FD6A3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68523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B692F7A-9980-5348-9708-96F858E81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96603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B9E38B1A-982E-EA4D-928C-E14E9BDD8E61}"/>
              </a:ext>
            </a:extLst>
          </p:cNvPr>
          <p:cNvSpPr txBox="1"/>
          <p:nvPr/>
        </p:nvSpPr>
        <p:spPr>
          <a:xfrm>
            <a:off x="9434925" y="138256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B971809B-C433-3B4C-B51B-A3EAC6B9199F}"/>
              </a:ext>
            </a:extLst>
          </p:cNvPr>
          <p:cNvSpPr txBox="1"/>
          <p:nvPr/>
        </p:nvSpPr>
        <p:spPr>
          <a:xfrm>
            <a:off x="523155" y="11410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får utmaningar i skolarbetet,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BA0667A3-CDC1-EF4C-9F79-753C2BE3866C}"/>
              </a:ext>
            </a:extLst>
          </p:cNvPr>
          <p:cNvSpPr txBox="1"/>
          <p:nvPr/>
        </p:nvSpPr>
        <p:spPr>
          <a:xfrm>
            <a:off x="9434925" y="152660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98913E17-8513-244C-848E-174FDC21F089}"/>
              </a:ext>
            </a:extLst>
          </p:cNvPr>
          <p:cNvSpPr txBox="1"/>
          <p:nvPr/>
        </p:nvSpPr>
        <p:spPr>
          <a:xfrm>
            <a:off x="9434925" y="168318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83704A38-449C-4C48-884A-241D66DDFE58}"/>
              </a:ext>
            </a:extLst>
          </p:cNvPr>
          <p:cNvSpPr txBox="1"/>
          <p:nvPr/>
        </p:nvSpPr>
        <p:spPr>
          <a:xfrm>
            <a:off x="9434925" y="183348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:a16="http://schemas.microsoft.com/office/drawing/2014/main" id="{901DA75D-FC6D-9846-B5E9-5ED4142AFDBC}"/>
              </a:ext>
            </a:extLst>
          </p:cNvPr>
          <p:cNvSpPr txBox="1"/>
          <p:nvPr/>
        </p:nvSpPr>
        <p:spPr>
          <a:xfrm>
            <a:off x="9434925" y="199006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7">
            <a:extLst>
              <a:ext uri="{FF2B5EF4-FFF2-40B4-BE49-F238E27FC236}">
                <a16:creationId xmlns:a16="http://schemas.microsoft.com/office/drawing/2014/main" id="{EC3D0D50-3C18-E346-99ED-05B00CA2B6AC}"/>
              </a:ext>
            </a:extLst>
          </p:cNvPr>
          <p:cNvSpPr txBox="1"/>
          <p:nvPr/>
        </p:nvSpPr>
        <p:spPr>
          <a:xfrm>
            <a:off x="9434925" y="213412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1">
            <a:extLst>
              <a:ext uri="{FF2B5EF4-FFF2-40B4-BE49-F238E27FC236}">
                <a16:creationId xmlns:a16="http://schemas.microsoft.com/office/drawing/2014/main" id="{55DD5386-D982-BF48-9DBA-C168C3CAC03C}"/>
              </a:ext>
            </a:extLst>
          </p:cNvPr>
          <p:cNvSpPr txBox="1"/>
          <p:nvPr/>
        </p:nvSpPr>
        <p:spPr>
          <a:xfrm>
            <a:off x="9434925" y="294618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4D076293-EE2B-B44D-A800-EDDB226F9089}"/>
              </a:ext>
            </a:extLst>
          </p:cNvPr>
          <p:cNvSpPr txBox="1"/>
          <p:nvPr/>
        </p:nvSpPr>
        <p:spPr>
          <a:xfrm>
            <a:off x="523155" y="270467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får tydlig information om hur mitt barn utvecklas,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81EDED53-A582-F14B-8D8F-DC8AED9D3374}"/>
              </a:ext>
            </a:extLst>
          </p:cNvPr>
          <p:cNvSpPr txBox="1"/>
          <p:nvPr/>
        </p:nvSpPr>
        <p:spPr>
          <a:xfrm>
            <a:off x="9434925" y="309022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8309A5CF-B645-6E42-A04C-6859FD46F2FA}"/>
              </a:ext>
            </a:extLst>
          </p:cNvPr>
          <p:cNvSpPr txBox="1"/>
          <p:nvPr/>
        </p:nvSpPr>
        <p:spPr>
          <a:xfrm>
            <a:off x="9434925" y="324680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5">
            <a:extLst>
              <a:ext uri="{FF2B5EF4-FFF2-40B4-BE49-F238E27FC236}">
                <a16:creationId xmlns:a16="http://schemas.microsoft.com/office/drawing/2014/main" id="{D8DE5A30-6705-6E46-B1E5-5EEE7E835BED}"/>
              </a:ext>
            </a:extLst>
          </p:cNvPr>
          <p:cNvSpPr txBox="1"/>
          <p:nvPr/>
        </p:nvSpPr>
        <p:spPr>
          <a:xfrm>
            <a:off x="9434925" y="339711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6">
            <a:extLst>
              <a:ext uri="{FF2B5EF4-FFF2-40B4-BE49-F238E27FC236}">
                <a16:creationId xmlns:a16="http://schemas.microsoft.com/office/drawing/2014/main" id="{95EEF28F-B099-524E-AAEF-8290740B2133}"/>
              </a:ext>
            </a:extLst>
          </p:cNvPr>
          <p:cNvSpPr txBox="1"/>
          <p:nvPr/>
        </p:nvSpPr>
        <p:spPr>
          <a:xfrm>
            <a:off x="9434925" y="355369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7">
            <a:extLst>
              <a:ext uri="{FF2B5EF4-FFF2-40B4-BE49-F238E27FC236}">
                <a16:creationId xmlns:a16="http://schemas.microsoft.com/office/drawing/2014/main" id="{52D2F4BF-138A-F64B-890A-1366D7D58DE3}"/>
              </a:ext>
            </a:extLst>
          </p:cNvPr>
          <p:cNvSpPr txBox="1"/>
          <p:nvPr/>
        </p:nvSpPr>
        <p:spPr>
          <a:xfrm>
            <a:off x="9434925" y="369774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40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Elevernas ansvar och inflytande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F074FBC-E41D-CC47-A2BD-6BFE5590D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27142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23423E5F-F65D-414B-A52C-B6F6A6FE67B9}"/>
              </a:ext>
            </a:extLst>
          </p:cNvPr>
          <p:cNvSpPr txBox="1"/>
          <p:nvPr/>
        </p:nvSpPr>
        <p:spPr>
          <a:xfrm>
            <a:off x="9434925" y="138256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33 %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6B24393A-E00E-C147-B376-36FA37A4B5AA}"/>
              </a:ext>
            </a:extLst>
          </p:cNvPr>
          <p:cNvSpPr txBox="1"/>
          <p:nvPr/>
        </p:nvSpPr>
        <p:spPr>
          <a:xfrm>
            <a:off x="523155" y="11410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är med och planerar sitt eget skolarbete,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F09892F8-4E45-B640-8FF9-00F9E891193C}"/>
              </a:ext>
            </a:extLst>
          </p:cNvPr>
          <p:cNvSpPr txBox="1"/>
          <p:nvPr/>
        </p:nvSpPr>
        <p:spPr>
          <a:xfrm>
            <a:off x="9434925" y="152660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33 %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B627A10E-A577-B141-BFDF-39D05D428E0C}"/>
              </a:ext>
            </a:extLst>
          </p:cNvPr>
          <p:cNvSpPr txBox="1"/>
          <p:nvPr/>
        </p:nvSpPr>
        <p:spPr>
          <a:xfrm>
            <a:off x="9434925" y="168318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0D5AE7BC-1C79-B642-837F-8B5BE7570597}"/>
              </a:ext>
            </a:extLst>
          </p:cNvPr>
          <p:cNvSpPr txBox="1"/>
          <p:nvPr/>
        </p:nvSpPr>
        <p:spPr>
          <a:xfrm>
            <a:off x="9434925" y="183348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:a16="http://schemas.microsoft.com/office/drawing/2014/main" id="{C838A932-0565-9948-83CD-9DEE534974EF}"/>
              </a:ext>
            </a:extLst>
          </p:cNvPr>
          <p:cNvSpPr txBox="1"/>
          <p:nvPr/>
        </p:nvSpPr>
        <p:spPr>
          <a:xfrm>
            <a:off x="9434925" y="199006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7">
            <a:extLst>
              <a:ext uri="{FF2B5EF4-FFF2-40B4-BE49-F238E27FC236}">
                <a16:creationId xmlns:a16="http://schemas.microsoft.com/office/drawing/2014/main" id="{7651A236-7A83-5043-A6B3-2AEBA99EA8FC}"/>
              </a:ext>
            </a:extLst>
          </p:cNvPr>
          <p:cNvSpPr txBox="1"/>
          <p:nvPr/>
        </p:nvSpPr>
        <p:spPr>
          <a:xfrm>
            <a:off x="9434925" y="213412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453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Normer och värden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5661E65-BAE7-E249-81E7-8BA455FE4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92638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1DA7C43-26F6-CA48-8B54-A96D220A0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480010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E56EE0B-7C59-4A46-8C34-473DB900C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753972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EEA6780-12AB-2145-A874-0122F9EBC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50026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ruta 1">
            <a:extLst>
              <a:ext uri="{FF2B5EF4-FFF2-40B4-BE49-F238E27FC236}">
                <a16:creationId xmlns:a16="http://schemas.microsoft.com/office/drawing/2014/main" id="{13F738ED-2B41-C444-8EFA-0513A2BFC204}"/>
              </a:ext>
            </a:extLst>
          </p:cNvPr>
          <p:cNvSpPr txBox="1"/>
          <p:nvPr/>
        </p:nvSpPr>
        <p:spPr>
          <a:xfrm>
            <a:off x="9434925" y="139170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9E587033-C3CD-4545-892E-BB1E9D7A705E}"/>
              </a:ext>
            </a:extLst>
          </p:cNvPr>
          <p:cNvSpPr txBox="1"/>
          <p:nvPr/>
        </p:nvSpPr>
        <p:spPr>
          <a:xfrm>
            <a:off x="523155" y="115019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är tryggt i skolan,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0D4704E7-977A-F54E-8CB6-1EA34B045509}"/>
              </a:ext>
            </a:extLst>
          </p:cNvPr>
          <p:cNvSpPr txBox="1"/>
          <p:nvPr/>
        </p:nvSpPr>
        <p:spPr>
          <a:xfrm>
            <a:off x="9434925" y="153574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5B1E375A-E7F4-CB41-995F-C6D869B77C1D}"/>
              </a:ext>
            </a:extLst>
          </p:cNvPr>
          <p:cNvSpPr txBox="1"/>
          <p:nvPr/>
        </p:nvSpPr>
        <p:spPr>
          <a:xfrm>
            <a:off x="9434925" y="169232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041CDD58-9D8F-8846-BC1C-7BB56AA50CA6}"/>
              </a:ext>
            </a:extLst>
          </p:cNvPr>
          <p:cNvSpPr txBox="1"/>
          <p:nvPr/>
        </p:nvSpPr>
        <p:spPr>
          <a:xfrm>
            <a:off x="9434925" y="184263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6">
            <a:extLst>
              <a:ext uri="{FF2B5EF4-FFF2-40B4-BE49-F238E27FC236}">
                <a16:creationId xmlns:a16="http://schemas.microsoft.com/office/drawing/2014/main" id="{47541E61-50AE-B84E-AE83-A5BA6777B7F9}"/>
              </a:ext>
            </a:extLst>
          </p:cNvPr>
          <p:cNvSpPr txBox="1"/>
          <p:nvPr/>
        </p:nvSpPr>
        <p:spPr>
          <a:xfrm>
            <a:off x="9434925" y="199921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7">
            <a:extLst>
              <a:ext uri="{FF2B5EF4-FFF2-40B4-BE49-F238E27FC236}">
                <a16:creationId xmlns:a16="http://schemas.microsoft.com/office/drawing/2014/main" id="{CB3B240E-F51B-A240-876C-945FDC6DF078}"/>
              </a:ext>
            </a:extLst>
          </p:cNvPr>
          <p:cNvSpPr txBox="1"/>
          <p:nvPr/>
        </p:nvSpPr>
        <p:spPr>
          <a:xfrm>
            <a:off x="9434925" y="214326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1">
            <a:extLst>
              <a:ext uri="{FF2B5EF4-FFF2-40B4-BE49-F238E27FC236}">
                <a16:creationId xmlns:a16="http://schemas.microsoft.com/office/drawing/2014/main" id="{32D66CD2-4A58-1544-9483-6B5814164D58}"/>
              </a:ext>
            </a:extLst>
          </p:cNvPr>
          <p:cNvSpPr txBox="1"/>
          <p:nvPr/>
        </p:nvSpPr>
        <p:spPr>
          <a:xfrm>
            <a:off x="9434925" y="294618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2">
            <a:extLst>
              <a:ext uri="{FF2B5EF4-FFF2-40B4-BE49-F238E27FC236}">
                <a16:creationId xmlns:a16="http://schemas.microsoft.com/office/drawing/2014/main" id="{FD9BEC33-0D73-8A4F-B2ED-43B01E58704A}"/>
              </a:ext>
            </a:extLst>
          </p:cNvPr>
          <p:cNvSpPr txBox="1"/>
          <p:nvPr/>
        </p:nvSpPr>
        <p:spPr>
          <a:xfrm>
            <a:off x="523155" y="270467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har en god arbetsmiljö,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3">
            <a:extLst>
              <a:ext uri="{FF2B5EF4-FFF2-40B4-BE49-F238E27FC236}">
                <a16:creationId xmlns:a16="http://schemas.microsoft.com/office/drawing/2014/main" id="{F51059E7-F4AA-B245-8D16-4C530986886D}"/>
              </a:ext>
            </a:extLst>
          </p:cNvPr>
          <p:cNvSpPr txBox="1"/>
          <p:nvPr/>
        </p:nvSpPr>
        <p:spPr>
          <a:xfrm>
            <a:off x="9434925" y="309022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E5E22C14-1E6A-A54E-970E-7240BF1F7EFE}"/>
              </a:ext>
            </a:extLst>
          </p:cNvPr>
          <p:cNvSpPr txBox="1"/>
          <p:nvPr/>
        </p:nvSpPr>
        <p:spPr>
          <a:xfrm>
            <a:off x="9434925" y="324680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5">
            <a:extLst>
              <a:ext uri="{FF2B5EF4-FFF2-40B4-BE49-F238E27FC236}">
                <a16:creationId xmlns:a16="http://schemas.microsoft.com/office/drawing/2014/main" id="{5087FC8D-B3C5-0D42-B45A-91904B13AC23}"/>
              </a:ext>
            </a:extLst>
          </p:cNvPr>
          <p:cNvSpPr txBox="1"/>
          <p:nvPr/>
        </p:nvSpPr>
        <p:spPr>
          <a:xfrm>
            <a:off x="9434925" y="339711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6">
            <a:extLst>
              <a:ext uri="{FF2B5EF4-FFF2-40B4-BE49-F238E27FC236}">
                <a16:creationId xmlns:a16="http://schemas.microsoft.com/office/drawing/2014/main" id="{604CE6C0-58B0-064D-804A-51F7E2A08306}"/>
              </a:ext>
            </a:extLst>
          </p:cNvPr>
          <p:cNvSpPr txBox="1"/>
          <p:nvPr/>
        </p:nvSpPr>
        <p:spPr>
          <a:xfrm>
            <a:off x="9434925" y="355369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7">
            <a:extLst>
              <a:ext uri="{FF2B5EF4-FFF2-40B4-BE49-F238E27FC236}">
                <a16:creationId xmlns:a16="http://schemas.microsoft.com/office/drawing/2014/main" id="{3B8699E6-CE77-B644-A056-B8F008FA148D}"/>
              </a:ext>
            </a:extLst>
          </p:cNvPr>
          <p:cNvSpPr txBox="1"/>
          <p:nvPr/>
        </p:nvSpPr>
        <p:spPr>
          <a:xfrm>
            <a:off x="9434925" y="369774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B23F96E1-FCD1-5E46-9684-296B6C4B3CA6}"/>
              </a:ext>
            </a:extLst>
          </p:cNvPr>
          <p:cNvSpPr txBox="1"/>
          <p:nvPr/>
        </p:nvSpPr>
        <p:spPr>
          <a:xfrm>
            <a:off x="9434925" y="450066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2">
            <a:extLst>
              <a:ext uri="{FF2B5EF4-FFF2-40B4-BE49-F238E27FC236}">
                <a16:creationId xmlns:a16="http://schemas.microsoft.com/office/drawing/2014/main" id="{2C5D5391-B6CF-A740-AFB9-ADE07AC975FF}"/>
              </a:ext>
            </a:extLst>
          </p:cNvPr>
          <p:cNvSpPr txBox="1"/>
          <p:nvPr/>
        </p:nvSpPr>
        <p:spPr>
          <a:xfrm>
            <a:off x="523155" y="425915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Skolan arbetar medvetet mot kränkande handlingar som t ex mobbning,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3">
            <a:extLst>
              <a:ext uri="{FF2B5EF4-FFF2-40B4-BE49-F238E27FC236}">
                <a16:creationId xmlns:a16="http://schemas.microsoft.com/office/drawing/2014/main" id="{A4231035-03F1-3145-9020-BB30B9211599}"/>
              </a:ext>
            </a:extLst>
          </p:cNvPr>
          <p:cNvSpPr txBox="1"/>
          <p:nvPr/>
        </p:nvSpPr>
        <p:spPr>
          <a:xfrm>
            <a:off x="9434925" y="464470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4">
            <a:extLst>
              <a:ext uri="{FF2B5EF4-FFF2-40B4-BE49-F238E27FC236}">
                <a16:creationId xmlns:a16="http://schemas.microsoft.com/office/drawing/2014/main" id="{7CBFBFCD-758C-A842-88AE-67A6C8C97866}"/>
              </a:ext>
            </a:extLst>
          </p:cNvPr>
          <p:cNvSpPr txBox="1"/>
          <p:nvPr/>
        </p:nvSpPr>
        <p:spPr>
          <a:xfrm>
            <a:off x="9434925" y="480128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ruta 5">
            <a:extLst>
              <a:ext uri="{FF2B5EF4-FFF2-40B4-BE49-F238E27FC236}">
                <a16:creationId xmlns:a16="http://schemas.microsoft.com/office/drawing/2014/main" id="{E93D66E4-936C-6E44-A798-48C8AF33DFD7}"/>
              </a:ext>
            </a:extLst>
          </p:cNvPr>
          <p:cNvSpPr txBox="1"/>
          <p:nvPr/>
        </p:nvSpPr>
        <p:spPr>
          <a:xfrm>
            <a:off x="9434925" y="495159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ruta 6">
            <a:extLst>
              <a:ext uri="{FF2B5EF4-FFF2-40B4-BE49-F238E27FC236}">
                <a16:creationId xmlns:a16="http://schemas.microsoft.com/office/drawing/2014/main" id="{E2C49C2F-97F5-294C-B7F0-6430496BF03E}"/>
              </a:ext>
            </a:extLst>
          </p:cNvPr>
          <p:cNvSpPr txBox="1"/>
          <p:nvPr/>
        </p:nvSpPr>
        <p:spPr>
          <a:xfrm>
            <a:off x="9434925" y="510817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ruta 7">
            <a:extLst>
              <a:ext uri="{FF2B5EF4-FFF2-40B4-BE49-F238E27FC236}">
                <a16:creationId xmlns:a16="http://schemas.microsoft.com/office/drawing/2014/main" id="{27E90A2E-46D7-4B47-9AB2-AA2BF65FA4AA}"/>
              </a:ext>
            </a:extLst>
          </p:cNvPr>
          <p:cNvSpPr txBox="1"/>
          <p:nvPr/>
        </p:nvSpPr>
        <p:spPr>
          <a:xfrm>
            <a:off x="9434925" y="525222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ruta 1">
            <a:extLst>
              <a:ext uri="{FF2B5EF4-FFF2-40B4-BE49-F238E27FC236}">
                <a16:creationId xmlns:a16="http://schemas.microsoft.com/office/drawing/2014/main" id="{2E21B693-C3CB-434A-AD77-7E33B412DA5A}"/>
              </a:ext>
            </a:extLst>
          </p:cNvPr>
          <p:cNvSpPr txBox="1"/>
          <p:nvPr/>
        </p:nvSpPr>
        <p:spPr>
          <a:xfrm>
            <a:off x="9434925" y="605514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ruta 2">
            <a:extLst>
              <a:ext uri="{FF2B5EF4-FFF2-40B4-BE49-F238E27FC236}">
                <a16:creationId xmlns:a16="http://schemas.microsoft.com/office/drawing/2014/main" id="{C17FE3BB-D0AC-ED4A-B6E8-15C5CFC84964}"/>
              </a:ext>
            </a:extLst>
          </p:cNvPr>
          <p:cNvSpPr txBox="1"/>
          <p:nvPr/>
        </p:nvSpPr>
        <p:spPr>
          <a:xfrm>
            <a:off x="523155" y="581363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trivs i skolan,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ruta 3">
            <a:extLst>
              <a:ext uri="{FF2B5EF4-FFF2-40B4-BE49-F238E27FC236}">
                <a16:creationId xmlns:a16="http://schemas.microsoft.com/office/drawing/2014/main" id="{84AF082C-52A9-BC49-9405-ED7972855288}"/>
              </a:ext>
            </a:extLst>
          </p:cNvPr>
          <p:cNvSpPr txBox="1"/>
          <p:nvPr/>
        </p:nvSpPr>
        <p:spPr>
          <a:xfrm>
            <a:off x="9434925" y="619918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ruta 4">
            <a:extLst>
              <a:ext uri="{FF2B5EF4-FFF2-40B4-BE49-F238E27FC236}">
                <a16:creationId xmlns:a16="http://schemas.microsoft.com/office/drawing/2014/main" id="{2CFAD6B4-BDF3-6448-AE3F-5D90157C9D46}"/>
              </a:ext>
            </a:extLst>
          </p:cNvPr>
          <p:cNvSpPr txBox="1"/>
          <p:nvPr/>
        </p:nvSpPr>
        <p:spPr>
          <a:xfrm>
            <a:off x="9434925" y="635576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ruta 5">
            <a:extLst>
              <a:ext uri="{FF2B5EF4-FFF2-40B4-BE49-F238E27FC236}">
                <a16:creationId xmlns:a16="http://schemas.microsoft.com/office/drawing/2014/main" id="{BEA8370A-5D8B-9B40-B68E-63C4E6997C8B}"/>
              </a:ext>
            </a:extLst>
          </p:cNvPr>
          <p:cNvSpPr txBox="1"/>
          <p:nvPr/>
        </p:nvSpPr>
        <p:spPr>
          <a:xfrm>
            <a:off x="9434925" y="650607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ruta 6">
            <a:extLst>
              <a:ext uri="{FF2B5EF4-FFF2-40B4-BE49-F238E27FC236}">
                <a16:creationId xmlns:a16="http://schemas.microsoft.com/office/drawing/2014/main" id="{AADF6590-ED82-674E-808C-3AFBFE19ECED}"/>
              </a:ext>
            </a:extLst>
          </p:cNvPr>
          <p:cNvSpPr txBox="1"/>
          <p:nvPr/>
        </p:nvSpPr>
        <p:spPr>
          <a:xfrm>
            <a:off x="9434925" y="666265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ruta 7">
            <a:extLst>
              <a:ext uri="{FF2B5EF4-FFF2-40B4-BE49-F238E27FC236}">
                <a16:creationId xmlns:a16="http://schemas.microsoft.com/office/drawing/2014/main" id="{E6F0359D-CFBE-C94A-835C-C8708932D725}"/>
              </a:ext>
            </a:extLst>
          </p:cNvPr>
          <p:cNvSpPr txBox="1"/>
          <p:nvPr/>
        </p:nvSpPr>
        <p:spPr>
          <a:xfrm>
            <a:off x="9434925" y="680670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4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B2BF8B2-1B0A-9C42-AE61-AE9340084752}"/>
              </a:ext>
            </a:extLst>
          </p:cNvPr>
          <p:cNvSpPr txBox="1"/>
          <p:nvPr/>
        </p:nvSpPr>
        <p:spPr>
          <a:xfrm>
            <a:off x="442952" y="355728"/>
            <a:ext cx="8720057" cy="46166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+mn-lt"/>
              </a:rPr>
              <a:t>På denna sida och följande redovisas resultatet på alla enskilda frågor för </a:t>
            </a:r>
            <a:r>
              <a:rPr lang="sv-SE" sz="1200" dirty="0" err="1">
                <a:solidFill>
                  <a:schemeClr val="bg1"/>
                </a:solidFill>
                <a:latin typeface="+mn-lt"/>
              </a:rPr>
              <a:t>Ösbyskolan </a:t>
            </a:r>
            <a:r>
              <a:rPr lang="sv-SE" sz="1200" dirty="0">
                <a:solidFill>
                  <a:schemeClr val="bg1"/>
                </a:solidFill>
                <a:latin typeface="+mn-lt"/>
              </a:rPr>
              <a:t>förskoleklass. Resultatet visas för de fyra senaste åren (om data finns). Resultatet visas som medelvärden på en skala 1-4 där 4 är det högsta värdet.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9FA7FA5-88FF-C241-9BD2-29A7F0E1D1FD}"/>
              </a:ext>
            </a:extLst>
          </p:cNvPr>
          <p:cNvSpPr txBox="1"/>
          <p:nvPr/>
        </p:nvSpPr>
        <p:spPr>
          <a:xfrm>
            <a:off x="442952" y="1094601"/>
            <a:ext cx="6296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3.3 Alla målområden samt enskilda frågor – jämförelse över tid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A52364F-AA53-2F44-B8C5-C031996CA19B}"/>
              </a:ext>
            </a:extLst>
          </p:cNvPr>
          <p:cNvSpPr txBox="1"/>
          <p:nvPr/>
        </p:nvSpPr>
        <p:spPr>
          <a:xfrm>
            <a:off x="442952" y="1337348"/>
            <a:ext cx="4531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 err="1">
                <a:solidFill>
                  <a:schemeClr val="bg1"/>
                </a:solidFill>
                <a:latin typeface="+mj-lt"/>
              </a:rPr>
              <a:t>Ösbyskolan</a:t>
            </a:r>
            <a:r>
              <a:rPr lang="sv-SE" sz="1000" b="1" dirty="0">
                <a:solidFill>
                  <a:schemeClr val="bg1"/>
                </a:solidFill>
                <a:latin typeface="+mj-lt"/>
              </a:rPr>
              <a:t>, förskoleklass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8DBD011-E1B4-6643-ABA5-F6017305CB8E}"/>
              </a:ext>
            </a:extLst>
          </p:cNvPr>
          <p:cNvSpPr txBox="1"/>
          <p:nvPr/>
        </p:nvSpPr>
        <p:spPr>
          <a:xfrm>
            <a:off x="7714773" y="989456"/>
            <a:ext cx="572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bg1"/>
                </a:solidFill>
                <a:latin typeface="+mn-lt"/>
              </a:rPr>
              <a:t>2021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8B3ED4C-1293-DB4F-A1D4-D41C0030D141}"/>
              </a:ext>
            </a:extLst>
          </p:cNvPr>
          <p:cNvSpPr txBox="1"/>
          <p:nvPr/>
        </p:nvSpPr>
        <p:spPr>
          <a:xfrm>
            <a:off x="7714773" y="1451120"/>
            <a:ext cx="572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bg1"/>
                </a:solidFill>
                <a:latin typeface="+mn-lt"/>
              </a:rPr>
              <a:t>2018</a:t>
            </a:r>
          </a:p>
        </p:txBody>
      </p: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355F1DDC-D683-064B-A26A-2767C0430B3A}"/>
              </a:ext>
            </a:extLst>
          </p:cNvPr>
          <p:cNvCxnSpPr/>
          <p:nvPr/>
        </p:nvCxnSpPr>
        <p:spPr>
          <a:xfrm>
            <a:off x="7909083" y="1215993"/>
            <a:ext cx="0" cy="194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Ellips 11">
            <a:extLst>
              <a:ext uri="{FF2B5EF4-FFF2-40B4-BE49-F238E27FC236}">
                <a16:creationId xmlns:a16="http://schemas.microsoft.com/office/drawing/2014/main" id="{075A7A0D-CE2A-3243-BED0-F08B1B256295}"/>
              </a:ext>
            </a:extLst>
          </p:cNvPr>
          <p:cNvSpPr/>
          <p:nvPr/>
        </p:nvSpPr>
        <p:spPr>
          <a:xfrm>
            <a:off x="8443517" y="1939779"/>
            <a:ext cx="994410" cy="948690"/>
          </a:xfrm>
          <a:prstGeom prst="ellipse">
            <a:avLst/>
          </a:prstGeom>
          <a:solidFill>
            <a:srgbClr val="C84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627C098-80F9-D147-93BF-4B08C87436A2}"/>
              </a:ext>
            </a:extLst>
          </p:cNvPr>
          <p:cNvSpPr/>
          <p:nvPr/>
        </p:nvSpPr>
        <p:spPr>
          <a:xfrm>
            <a:off x="8443517" y="3232303"/>
            <a:ext cx="994410" cy="948690"/>
          </a:xfrm>
          <a:prstGeom prst="ellipse">
            <a:avLst/>
          </a:prstGeom>
          <a:solidFill>
            <a:srgbClr val="00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B873B762-B886-B249-979C-5683EDB0DFD2}"/>
              </a:ext>
            </a:extLst>
          </p:cNvPr>
          <p:cNvSpPr/>
          <p:nvPr/>
        </p:nvSpPr>
        <p:spPr>
          <a:xfrm>
            <a:off x="8443517" y="4374337"/>
            <a:ext cx="994410" cy="948690"/>
          </a:xfrm>
          <a:prstGeom prst="ellipse">
            <a:avLst/>
          </a:prstGeom>
          <a:solidFill>
            <a:srgbClr val="309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3121A0CA-5894-A946-9045-A58F0112D315}"/>
              </a:ext>
            </a:extLst>
          </p:cNvPr>
          <p:cNvCxnSpPr>
            <a:cxnSpLocks/>
          </p:cNvCxnSpPr>
          <p:nvPr/>
        </p:nvCxnSpPr>
        <p:spPr>
          <a:xfrm>
            <a:off x="7714773" y="2000021"/>
            <a:ext cx="0" cy="788335"/>
          </a:xfrm>
          <a:prstGeom prst="line">
            <a:avLst/>
          </a:prstGeom>
          <a:ln w="38100">
            <a:solidFill>
              <a:srgbClr val="C84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>
            <a:extLst>
              <a:ext uri="{FF2B5EF4-FFF2-40B4-BE49-F238E27FC236}">
                <a16:creationId xmlns:a16="http://schemas.microsoft.com/office/drawing/2014/main" id="{CA4BBF73-2B41-B44D-97BB-44DDDC529194}"/>
              </a:ext>
            </a:extLst>
          </p:cNvPr>
          <p:cNvCxnSpPr>
            <a:cxnSpLocks/>
          </p:cNvCxnSpPr>
          <p:nvPr/>
        </p:nvCxnSpPr>
        <p:spPr>
          <a:xfrm flipH="1">
            <a:off x="7714773" y="2985910"/>
            <a:ext cx="1925" cy="1543795"/>
          </a:xfrm>
          <a:prstGeom prst="line">
            <a:avLst/>
          </a:prstGeom>
          <a:ln w="38100">
            <a:solidFill>
              <a:srgbClr val="008C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E4E170A9-4983-C74F-AE91-FAA959BB5B78}"/>
              </a:ext>
            </a:extLst>
          </p:cNvPr>
          <p:cNvCxnSpPr>
            <a:cxnSpLocks/>
          </p:cNvCxnSpPr>
          <p:nvPr/>
        </p:nvCxnSpPr>
        <p:spPr>
          <a:xfrm>
            <a:off x="7714773" y="4672739"/>
            <a:ext cx="0" cy="333214"/>
          </a:xfrm>
          <a:prstGeom prst="line">
            <a:avLst/>
          </a:prstGeom>
          <a:ln w="38100">
            <a:solidFill>
              <a:srgbClr val="3EA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>
            <a:extLst>
              <a:ext uri="{FF2B5EF4-FFF2-40B4-BE49-F238E27FC236}">
                <a16:creationId xmlns:a16="http://schemas.microsoft.com/office/drawing/2014/main" id="{B0ED0110-3C3E-ED48-BA3C-BC6D38EB6397}"/>
              </a:ext>
            </a:extLst>
          </p:cNvPr>
          <p:cNvCxnSpPr>
            <a:cxnSpLocks/>
          </p:cNvCxnSpPr>
          <p:nvPr/>
        </p:nvCxnSpPr>
        <p:spPr>
          <a:xfrm>
            <a:off x="7728979" y="2378620"/>
            <a:ext cx="511574" cy="11430"/>
          </a:xfrm>
          <a:prstGeom prst="straightConnector1">
            <a:avLst/>
          </a:prstGeom>
          <a:ln w="50800">
            <a:solidFill>
              <a:srgbClr val="C841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 32">
            <a:extLst>
              <a:ext uri="{FF2B5EF4-FFF2-40B4-BE49-F238E27FC236}">
                <a16:creationId xmlns:a16="http://schemas.microsoft.com/office/drawing/2014/main" id="{D5D8849D-6903-224C-827E-758D5B9BA414}"/>
              </a:ext>
            </a:extLst>
          </p:cNvPr>
          <p:cNvCxnSpPr>
            <a:cxnSpLocks/>
          </p:cNvCxnSpPr>
          <p:nvPr/>
        </p:nvCxnSpPr>
        <p:spPr>
          <a:xfrm>
            <a:off x="7721876" y="3700933"/>
            <a:ext cx="511574" cy="11430"/>
          </a:xfrm>
          <a:prstGeom prst="straightConnector1">
            <a:avLst/>
          </a:prstGeom>
          <a:ln w="50800">
            <a:solidFill>
              <a:srgbClr val="00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>
            <a:extLst>
              <a:ext uri="{FF2B5EF4-FFF2-40B4-BE49-F238E27FC236}">
                <a16:creationId xmlns:a16="http://schemas.microsoft.com/office/drawing/2014/main" id="{A2B44FA4-F251-9E4C-B69F-E2ABD94000B8}"/>
              </a:ext>
            </a:extLst>
          </p:cNvPr>
          <p:cNvCxnSpPr>
            <a:cxnSpLocks/>
          </p:cNvCxnSpPr>
          <p:nvPr/>
        </p:nvCxnSpPr>
        <p:spPr>
          <a:xfrm>
            <a:off x="7728979" y="4848682"/>
            <a:ext cx="511574" cy="11430"/>
          </a:xfrm>
          <a:prstGeom prst="straightConnector1">
            <a:avLst/>
          </a:prstGeom>
          <a:ln w="50800">
            <a:solidFill>
              <a:srgbClr val="3EA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5E0C2A6F-01E8-314B-AA0B-E6FD29077768}"/>
              </a:ext>
            </a:extLst>
          </p:cNvPr>
          <p:cNvSpPr txBox="1"/>
          <p:nvPr/>
        </p:nvSpPr>
        <p:spPr>
          <a:xfrm>
            <a:off x="8325738" y="4651444"/>
            <a:ext cx="1229968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3,21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3AA6C1A-63D0-F34D-8D34-A5798DDC9F69}"/>
              </a:ext>
            </a:extLst>
          </p:cNvPr>
          <p:cNvSpPr txBox="1"/>
          <p:nvPr/>
        </p:nvSpPr>
        <p:spPr>
          <a:xfrm>
            <a:off x="8325738" y="3490606"/>
            <a:ext cx="1229968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3,60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1DC8059B-FE64-3644-9D58-772296905E48}"/>
              </a:ext>
            </a:extLst>
          </p:cNvPr>
          <p:cNvSpPr txBox="1"/>
          <p:nvPr/>
        </p:nvSpPr>
        <p:spPr>
          <a:xfrm>
            <a:off x="8325738" y="2190187"/>
            <a:ext cx="122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3,86</a:t>
            </a:r>
          </a:p>
        </p:txBody>
      </p:sp>
      <p:graphicFrame>
        <p:nvGraphicFramePr>
          <p:cNvPr id="23" name="Diagram 22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DBD64F73-4A54-704C-85B7-5DC7BCD67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376801"/>
              </p:ext>
            </p:extLst>
          </p:nvPr>
        </p:nvGraphicFramePr>
        <p:xfrm>
          <a:off x="387595" y="1703205"/>
          <a:ext cx="6986437" cy="53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ktangel med rundade hörn 21">
            <a:extLst>
              <a:ext uri="{FF2B5EF4-FFF2-40B4-BE49-F238E27FC236}">
                <a16:creationId xmlns:a16="http://schemas.microsoft.com/office/drawing/2014/main" id="{190C2A4F-31BE-A14D-9D41-9808597F5648}"/>
              </a:ext>
            </a:extLst>
          </p:cNvPr>
          <p:cNvSpPr/>
          <p:nvPr/>
        </p:nvSpPr>
        <p:spPr>
          <a:xfrm>
            <a:off x="8260356" y="800966"/>
            <a:ext cx="2193925" cy="1047750"/>
          </a:xfrm>
          <a:prstGeom prst="roundRect">
            <a:avLst/>
          </a:prstGeom>
          <a:solidFill>
            <a:srgbClr val="78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Resultaten går från 2021 (överst och mörkast färg) till 2018 (nederst och ljusast färg).</a:t>
            </a:r>
          </a:p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I cirklarna redovisas medelvärdet för hela området 2021.</a:t>
            </a:r>
          </a:p>
        </p:txBody>
      </p:sp>
    </p:spTree>
    <p:extLst>
      <p:ext uri="{BB962C8B-B14F-4D97-AF65-F5344CB8AC3E}">
        <p14:creationId xmlns:p14="http://schemas.microsoft.com/office/powerpoint/2010/main" val="3729493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Styrning och ledning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2F47F4-DE87-EC4D-9A25-82C9BE6AA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625058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6C7FF43-1B1D-E74D-84A1-2C21AD059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553275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ruta 1">
            <a:extLst>
              <a:ext uri="{FF2B5EF4-FFF2-40B4-BE49-F238E27FC236}">
                <a16:creationId xmlns:a16="http://schemas.microsoft.com/office/drawing/2014/main" id="{6C062F51-E6CE-7B4E-B9D7-D5D92B84213E}"/>
              </a:ext>
            </a:extLst>
          </p:cNvPr>
          <p:cNvSpPr txBox="1"/>
          <p:nvPr/>
        </p:nvSpPr>
        <p:spPr>
          <a:xfrm>
            <a:off x="9434925" y="138256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AD239E52-6261-F84C-B3F8-DD454577FF51}"/>
              </a:ext>
            </a:extLst>
          </p:cNvPr>
          <p:cNvSpPr txBox="1"/>
          <p:nvPr/>
        </p:nvSpPr>
        <p:spPr>
          <a:xfrm>
            <a:off x="523155" y="11410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har förtroende för rektor,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25024794-9625-3642-8642-54FDC7E58530}"/>
              </a:ext>
            </a:extLst>
          </p:cNvPr>
          <p:cNvSpPr txBox="1"/>
          <p:nvPr/>
        </p:nvSpPr>
        <p:spPr>
          <a:xfrm>
            <a:off x="9434925" y="152660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58DFD257-904D-4B44-957C-329F21906415}"/>
              </a:ext>
            </a:extLst>
          </p:cNvPr>
          <p:cNvSpPr txBox="1"/>
          <p:nvPr/>
        </p:nvSpPr>
        <p:spPr>
          <a:xfrm>
            <a:off x="9434925" y="168318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5">
            <a:extLst>
              <a:ext uri="{FF2B5EF4-FFF2-40B4-BE49-F238E27FC236}">
                <a16:creationId xmlns:a16="http://schemas.microsoft.com/office/drawing/2014/main" id="{08DA7D12-4ACB-164B-99F3-DBCE829EF76E}"/>
              </a:ext>
            </a:extLst>
          </p:cNvPr>
          <p:cNvSpPr txBox="1"/>
          <p:nvPr/>
        </p:nvSpPr>
        <p:spPr>
          <a:xfrm>
            <a:off x="9434925" y="183348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6">
            <a:extLst>
              <a:ext uri="{FF2B5EF4-FFF2-40B4-BE49-F238E27FC236}">
                <a16:creationId xmlns:a16="http://schemas.microsoft.com/office/drawing/2014/main" id="{F140C959-A7B4-5544-97D9-C675A9DF48F3}"/>
              </a:ext>
            </a:extLst>
          </p:cNvPr>
          <p:cNvSpPr txBox="1"/>
          <p:nvPr/>
        </p:nvSpPr>
        <p:spPr>
          <a:xfrm>
            <a:off x="9434925" y="199006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7">
            <a:extLst>
              <a:ext uri="{FF2B5EF4-FFF2-40B4-BE49-F238E27FC236}">
                <a16:creationId xmlns:a16="http://schemas.microsoft.com/office/drawing/2014/main" id="{85D9276F-FDFD-8E49-A332-CA5AB85D3A5C}"/>
              </a:ext>
            </a:extLst>
          </p:cNvPr>
          <p:cNvSpPr txBox="1"/>
          <p:nvPr/>
        </p:nvSpPr>
        <p:spPr>
          <a:xfrm>
            <a:off x="9434925" y="213412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1">
            <a:extLst>
              <a:ext uri="{FF2B5EF4-FFF2-40B4-BE49-F238E27FC236}">
                <a16:creationId xmlns:a16="http://schemas.microsoft.com/office/drawing/2014/main" id="{799A8456-175B-3F4E-86ED-EB566D60F101}"/>
              </a:ext>
            </a:extLst>
          </p:cNvPr>
          <p:cNvSpPr txBox="1"/>
          <p:nvPr/>
        </p:nvSpPr>
        <p:spPr>
          <a:xfrm>
            <a:off x="9434925" y="294618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2">
            <a:extLst>
              <a:ext uri="{FF2B5EF4-FFF2-40B4-BE49-F238E27FC236}">
                <a16:creationId xmlns:a16="http://schemas.microsoft.com/office/drawing/2014/main" id="{277AE2ED-4D54-A343-8A14-1794A8337289}"/>
              </a:ext>
            </a:extLst>
          </p:cNvPr>
          <p:cNvSpPr txBox="1"/>
          <p:nvPr/>
        </p:nvSpPr>
        <p:spPr>
          <a:xfrm>
            <a:off x="523155" y="270467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Mitt barn har kompetenta lärare,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3">
            <a:extLst>
              <a:ext uri="{FF2B5EF4-FFF2-40B4-BE49-F238E27FC236}">
                <a16:creationId xmlns:a16="http://schemas.microsoft.com/office/drawing/2014/main" id="{F402FB00-9921-5D41-96A1-9350C951BA87}"/>
              </a:ext>
            </a:extLst>
          </p:cNvPr>
          <p:cNvSpPr txBox="1"/>
          <p:nvPr/>
        </p:nvSpPr>
        <p:spPr>
          <a:xfrm>
            <a:off x="9434925" y="309022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5 %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4">
            <a:extLst>
              <a:ext uri="{FF2B5EF4-FFF2-40B4-BE49-F238E27FC236}">
                <a16:creationId xmlns:a16="http://schemas.microsoft.com/office/drawing/2014/main" id="{DC56CB2E-C545-AA48-8A9E-5493AA19CB40}"/>
              </a:ext>
            </a:extLst>
          </p:cNvPr>
          <p:cNvSpPr txBox="1"/>
          <p:nvPr/>
        </p:nvSpPr>
        <p:spPr>
          <a:xfrm>
            <a:off x="9434925" y="324680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5">
            <a:extLst>
              <a:ext uri="{FF2B5EF4-FFF2-40B4-BE49-F238E27FC236}">
                <a16:creationId xmlns:a16="http://schemas.microsoft.com/office/drawing/2014/main" id="{BC2C9C1B-E8ED-BE4C-AB13-364AF459772D}"/>
              </a:ext>
            </a:extLst>
          </p:cNvPr>
          <p:cNvSpPr txBox="1"/>
          <p:nvPr/>
        </p:nvSpPr>
        <p:spPr>
          <a:xfrm>
            <a:off x="9434925" y="339711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6">
            <a:extLst>
              <a:ext uri="{FF2B5EF4-FFF2-40B4-BE49-F238E27FC236}">
                <a16:creationId xmlns:a16="http://schemas.microsoft.com/office/drawing/2014/main" id="{C0EB8FAE-BBF5-CF4A-8368-ED4A49787C00}"/>
              </a:ext>
            </a:extLst>
          </p:cNvPr>
          <p:cNvSpPr txBox="1"/>
          <p:nvPr/>
        </p:nvSpPr>
        <p:spPr>
          <a:xfrm>
            <a:off x="9434925" y="355369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7">
            <a:extLst>
              <a:ext uri="{FF2B5EF4-FFF2-40B4-BE49-F238E27FC236}">
                <a16:creationId xmlns:a16="http://schemas.microsoft.com/office/drawing/2014/main" id="{69F55240-830D-B045-837B-9549FDC1BBC0}"/>
              </a:ext>
            </a:extLst>
          </p:cNvPr>
          <p:cNvSpPr txBox="1"/>
          <p:nvPr/>
        </p:nvSpPr>
        <p:spPr>
          <a:xfrm>
            <a:off x="9434925" y="369774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287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Skola och hem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31BE6D-4A5C-1446-AB05-3C40F91B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38371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561BD2-DF02-F24B-A2D3-712756441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085132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D1C0ED-B144-0D4C-997A-4A30DC47A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051384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C3802DE6-9D70-FD45-8BEA-341EE5BFA578}"/>
              </a:ext>
            </a:extLst>
          </p:cNvPr>
          <p:cNvSpPr txBox="1"/>
          <p:nvPr/>
        </p:nvSpPr>
        <p:spPr>
          <a:xfrm>
            <a:off x="9434925" y="139170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4EA20845-9C42-0240-9B3C-9FB30B53D02B}"/>
              </a:ext>
            </a:extLst>
          </p:cNvPr>
          <p:cNvSpPr txBox="1"/>
          <p:nvPr/>
        </p:nvSpPr>
        <p:spPr>
          <a:xfrm>
            <a:off x="523155" y="115019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Skolan ger mig möjlighet att vara med och diskutera hur mitt barn stöds på bästa sätt,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E1099FB5-DE2E-D842-A9DB-A7297DA075A1}"/>
              </a:ext>
            </a:extLst>
          </p:cNvPr>
          <p:cNvSpPr txBox="1"/>
          <p:nvPr/>
        </p:nvSpPr>
        <p:spPr>
          <a:xfrm>
            <a:off x="9434925" y="153574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D1242951-B1E0-5241-8B8C-5EE1E46C6847}"/>
              </a:ext>
            </a:extLst>
          </p:cNvPr>
          <p:cNvSpPr txBox="1"/>
          <p:nvPr/>
        </p:nvSpPr>
        <p:spPr>
          <a:xfrm>
            <a:off x="9434925" y="169232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C3225EED-E33C-8644-8E3C-25964A46C4CE}"/>
              </a:ext>
            </a:extLst>
          </p:cNvPr>
          <p:cNvSpPr txBox="1"/>
          <p:nvPr/>
        </p:nvSpPr>
        <p:spPr>
          <a:xfrm>
            <a:off x="9434925" y="184263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6">
            <a:extLst>
              <a:ext uri="{FF2B5EF4-FFF2-40B4-BE49-F238E27FC236}">
                <a16:creationId xmlns:a16="http://schemas.microsoft.com/office/drawing/2014/main" id="{13696091-A87A-8342-BE81-EB305DCC201C}"/>
              </a:ext>
            </a:extLst>
          </p:cNvPr>
          <p:cNvSpPr txBox="1"/>
          <p:nvPr/>
        </p:nvSpPr>
        <p:spPr>
          <a:xfrm>
            <a:off x="9434925" y="199921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7">
            <a:extLst>
              <a:ext uri="{FF2B5EF4-FFF2-40B4-BE49-F238E27FC236}">
                <a16:creationId xmlns:a16="http://schemas.microsoft.com/office/drawing/2014/main" id="{188B6FF9-75B8-CE40-A64B-7363BD89644B}"/>
              </a:ext>
            </a:extLst>
          </p:cNvPr>
          <p:cNvSpPr txBox="1"/>
          <p:nvPr/>
        </p:nvSpPr>
        <p:spPr>
          <a:xfrm>
            <a:off x="9434925" y="214326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798215F3-6C95-794C-BE6C-37173E30990B}"/>
              </a:ext>
            </a:extLst>
          </p:cNvPr>
          <p:cNvSpPr txBox="1"/>
          <p:nvPr/>
        </p:nvSpPr>
        <p:spPr>
          <a:xfrm>
            <a:off x="9434925" y="294618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2">
            <a:extLst>
              <a:ext uri="{FF2B5EF4-FFF2-40B4-BE49-F238E27FC236}">
                <a16:creationId xmlns:a16="http://schemas.microsoft.com/office/drawing/2014/main" id="{1DFABFF8-FDBB-F744-B871-32AD9A7C16EC}"/>
              </a:ext>
            </a:extLst>
          </p:cNvPr>
          <p:cNvSpPr txBox="1"/>
          <p:nvPr/>
        </p:nvSpPr>
        <p:spPr>
          <a:xfrm>
            <a:off x="523155" y="270467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Skolan har informerat om läroplanen och annat som styr skolan,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3">
            <a:extLst>
              <a:ext uri="{FF2B5EF4-FFF2-40B4-BE49-F238E27FC236}">
                <a16:creationId xmlns:a16="http://schemas.microsoft.com/office/drawing/2014/main" id="{F71DACBD-BE1B-3A47-8C3F-07B648EBEDED}"/>
              </a:ext>
            </a:extLst>
          </p:cNvPr>
          <p:cNvSpPr txBox="1"/>
          <p:nvPr/>
        </p:nvSpPr>
        <p:spPr>
          <a:xfrm>
            <a:off x="9434925" y="309022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4">
            <a:extLst>
              <a:ext uri="{FF2B5EF4-FFF2-40B4-BE49-F238E27FC236}">
                <a16:creationId xmlns:a16="http://schemas.microsoft.com/office/drawing/2014/main" id="{3E2CD37C-C0BD-854B-82CE-46D9DAB47A2F}"/>
              </a:ext>
            </a:extLst>
          </p:cNvPr>
          <p:cNvSpPr txBox="1"/>
          <p:nvPr/>
        </p:nvSpPr>
        <p:spPr>
          <a:xfrm>
            <a:off x="9434925" y="324680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5">
            <a:extLst>
              <a:ext uri="{FF2B5EF4-FFF2-40B4-BE49-F238E27FC236}">
                <a16:creationId xmlns:a16="http://schemas.microsoft.com/office/drawing/2014/main" id="{4056E8CC-9E23-914B-9DE1-C0A73B9ED272}"/>
              </a:ext>
            </a:extLst>
          </p:cNvPr>
          <p:cNvSpPr txBox="1"/>
          <p:nvPr/>
        </p:nvSpPr>
        <p:spPr>
          <a:xfrm>
            <a:off x="9434925" y="339711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6">
            <a:extLst>
              <a:ext uri="{FF2B5EF4-FFF2-40B4-BE49-F238E27FC236}">
                <a16:creationId xmlns:a16="http://schemas.microsoft.com/office/drawing/2014/main" id="{1133B53E-EB53-184D-A15B-2B80415A13B9}"/>
              </a:ext>
            </a:extLst>
          </p:cNvPr>
          <p:cNvSpPr txBox="1"/>
          <p:nvPr/>
        </p:nvSpPr>
        <p:spPr>
          <a:xfrm>
            <a:off x="9434925" y="355369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7">
            <a:extLst>
              <a:ext uri="{FF2B5EF4-FFF2-40B4-BE49-F238E27FC236}">
                <a16:creationId xmlns:a16="http://schemas.microsoft.com/office/drawing/2014/main" id="{9B1E4BE4-6DE9-0642-8437-EABB63052210}"/>
              </a:ext>
            </a:extLst>
          </p:cNvPr>
          <p:cNvSpPr txBox="1"/>
          <p:nvPr/>
        </p:nvSpPr>
        <p:spPr>
          <a:xfrm>
            <a:off x="9434925" y="369774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7737EAF9-1A5B-E944-8F39-F38A042BA72F}"/>
              </a:ext>
            </a:extLst>
          </p:cNvPr>
          <p:cNvSpPr txBox="1"/>
          <p:nvPr/>
        </p:nvSpPr>
        <p:spPr>
          <a:xfrm>
            <a:off x="9434925" y="450066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1B73BD00-2327-FC48-946F-B6F76027355E}"/>
              </a:ext>
            </a:extLst>
          </p:cNvPr>
          <p:cNvSpPr txBox="1"/>
          <p:nvPr/>
        </p:nvSpPr>
        <p:spPr>
          <a:xfrm>
            <a:off x="523155" y="425915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vet vem på skolan jag ska vända mig till med olika frågor eller problem,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2EE574AE-7365-1147-A3D9-0CAC1355C88A}"/>
              </a:ext>
            </a:extLst>
          </p:cNvPr>
          <p:cNvSpPr txBox="1"/>
          <p:nvPr/>
        </p:nvSpPr>
        <p:spPr>
          <a:xfrm>
            <a:off x="9434925" y="464470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6AAD0D95-E748-9848-B172-762A52CC93A3}"/>
              </a:ext>
            </a:extLst>
          </p:cNvPr>
          <p:cNvSpPr txBox="1"/>
          <p:nvPr/>
        </p:nvSpPr>
        <p:spPr>
          <a:xfrm>
            <a:off x="9434925" y="480128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5">
            <a:extLst>
              <a:ext uri="{FF2B5EF4-FFF2-40B4-BE49-F238E27FC236}">
                <a16:creationId xmlns:a16="http://schemas.microsoft.com/office/drawing/2014/main" id="{19FA2352-8D3F-CC4F-923C-B622A6BC93E6}"/>
              </a:ext>
            </a:extLst>
          </p:cNvPr>
          <p:cNvSpPr txBox="1"/>
          <p:nvPr/>
        </p:nvSpPr>
        <p:spPr>
          <a:xfrm>
            <a:off x="9434925" y="495159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6">
            <a:extLst>
              <a:ext uri="{FF2B5EF4-FFF2-40B4-BE49-F238E27FC236}">
                <a16:creationId xmlns:a16="http://schemas.microsoft.com/office/drawing/2014/main" id="{D4657BD4-ED57-834A-9D19-6C1D6311DD0E}"/>
              </a:ext>
            </a:extLst>
          </p:cNvPr>
          <p:cNvSpPr txBox="1"/>
          <p:nvPr/>
        </p:nvSpPr>
        <p:spPr>
          <a:xfrm>
            <a:off x="9434925" y="510817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7">
            <a:extLst>
              <a:ext uri="{FF2B5EF4-FFF2-40B4-BE49-F238E27FC236}">
                <a16:creationId xmlns:a16="http://schemas.microsoft.com/office/drawing/2014/main" id="{B7DB17B3-B5B1-144F-85FE-7B02326A4655}"/>
              </a:ext>
            </a:extLst>
          </p:cNvPr>
          <p:cNvSpPr txBox="1"/>
          <p:nvPr/>
        </p:nvSpPr>
        <p:spPr>
          <a:xfrm>
            <a:off x="9434925" y="525222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368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CE43D2-D534-3845-9B8E-5BA638418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975313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954868-1B45-4144-841D-4BC49EE3F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36055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EC86E9-143B-5D44-AEF9-A70935490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980668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8404325-27F3-744F-867E-86786B776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340990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ruta 1">
            <a:extLst>
              <a:ext uri="{FF2B5EF4-FFF2-40B4-BE49-F238E27FC236}">
                <a16:creationId xmlns:a16="http://schemas.microsoft.com/office/drawing/2014/main" id="{65E497B3-8A71-7748-9265-BBF0F81947CA}"/>
              </a:ext>
            </a:extLst>
          </p:cNvPr>
          <p:cNvSpPr txBox="1"/>
          <p:nvPr/>
        </p:nvSpPr>
        <p:spPr>
          <a:xfrm>
            <a:off x="9434925" y="139170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2">
            <a:extLst>
              <a:ext uri="{FF2B5EF4-FFF2-40B4-BE49-F238E27FC236}">
                <a16:creationId xmlns:a16="http://schemas.microsoft.com/office/drawing/2014/main" id="{AC96845B-9DE4-3D4E-9829-183A84D3263B}"/>
              </a:ext>
            </a:extLst>
          </p:cNvPr>
          <p:cNvSpPr txBox="1"/>
          <p:nvPr/>
        </p:nvSpPr>
        <p:spPr>
          <a:xfrm>
            <a:off x="523155" y="115019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Personalen på mitt barns fritidshem är kompetent,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0EC535FF-C1A0-D648-9DD2-2BD1F9B13687}"/>
              </a:ext>
            </a:extLst>
          </p:cNvPr>
          <p:cNvSpPr txBox="1"/>
          <p:nvPr/>
        </p:nvSpPr>
        <p:spPr>
          <a:xfrm>
            <a:off x="9434925" y="153574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4">
            <a:extLst>
              <a:ext uri="{FF2B5EF4-FFF2-40B4-BE49-F238E27FC236}">
                <a16:creationId xmlns:a16="http://schemas.microsoft.com/office/drawing/2014/main" id="{E0B13927-D28A-C74B-B341-F1CF0B735293}"/>
              </a:ext>
            </a:extLst>
          </p:cNvPr>
          <p:cNvSpPr txBox="1"/>
          <p:nvPr/>
        </p:nvSpPr>
        <p:spPr>
          <a:xfrm>
            <a:off x="9434925" y="169232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42F489F6-E66C-1F43-B5F1-B41A33DFD590}"/>
              </a:ext>
            </a:extLst>
          </p:cNvPr>
          <p:cNvSpPr txBox="1"/>
          <p:nvPr/>
        </p:nvSpPr>
        <p:spPr>
          <a:xfrm>
            <a:off x="9434925" y="184263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ruta 6">
            <a:extLst>
              <a:ext uri="{FF2B5EF4-FFF2-40B4-BE49-F238E27FC236}">
                <a16:creationId xmlns:a16="http://schemas.microsoft.com/office/drawing/2014/main" id="{F186E8E0-07F3-2B48-B953-8C2544FA7D60}"/>
              </a:ext>
            </a:extLst>
          </p:cNvPr>
          <p:cNvSpPr txBox="1"/>
          <p:nvPr/>
        </p:nvSpPr>
        <p:spPr>
          <a:xfrm>
            <a:off x="9434925" y="199921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ruta 7">
            <a:extLst>
              <a:ext uri="{FF2B5EF4-FFF2-40B4-BE49-F238E27FC236}">
                <a16:creationId xmlns:a16="http://schemas.microsoft.com/office/drawing/2014/main" id="{6840584C-C46D-2B4D-9B97-64BE6F8348B3}"/>
              </a:ext>
            </a:extLst>
          </p:cNvPr>
          <p:cNvSpPr txBox="1"/>
          <p:nvPr/>
        </p:nvSpPr>
        <p:spPr>
          <a:xfrm>
            <a:off x="9434925" y="214326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ruta 1">
            <a:extLst>
              <a:ext uri="{FF2B5EF4-FFF2-40B4-BE49-F238E27FC236}">
                <a16:creationId xmlns:a16="http://schemas.microsoft.com/office/drawing/2014/main" id="{FB9D4DF6-87BF-1E4C-8F01-53BE146E1DCD}"/>
              </a:ext>
            </a:extLst>
          </p:cNvPr>
          <p:cNvSpPr txBox="1"/>
          <p:nvPr/>
        </p:nvSpPr>
        <p:spPr>
          <a:xfrm>
            <a:off x="9434925" y="294618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ruta 2">
            <a:extLst>
              <a:ext uri="{FF2B5EF4-FFF2-40B4-BE49-F238E27FC236}">
                <a16:creationId xmlns:a16="http://schemas.microsoft.com/office/drawing/2014/main" id="{A310ABB4-4931-2C4B-9231-2C1919CB6FE4}"/>
              </a:ext>
            </a:extLst>
          </p:cNvPr>
          <p:cNvSpPr txBox="1"/>
          <p:nvPr/>
        </p:nvSpPr>
        <p:spPr>
          <a:xfrm>
            <a:off x="523155" y="270467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Fritidshemmets verksamhet är stimulerande för mitt barns sociala 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ruta 3">
            <a:extLst>
              <a:ext uri="{FF2B5EF4-FFF2-40B4-BE49-F238E27FC236}">
                <a16:creationId xmlns:a16="http://schemas.microsoft.com/office/drawing/2014/main" id="{73E056FB-8EC4-794F-97BF-7BC1EA12FB11}"/>
              </a:ext>
            </a:extLst>
          </p:cNvPr>
          <p:cNvSpPr txBox="1"/>
          <p:nvPr/>
        </p:nvSpPr>
        <p:spPr>
          <a:xfrm>
            <a:off x="9434925" y="309022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ruta 4">
            <a:extLst>
              <a:ext uri="{FF2B5EF4-FFF2-40B4-BE49-F238E27FC236}">
                <a16:creationId xmlns:a16="http://schemas.microsoft.com/office/drawing/2014/main" id="{EC874404-A145-9942-99E8-1CD201AC8FD5}"/>
              </a:ext>
            </a:extLst>
          </p:cNvPr>
          <p:cNvSpPr txBox="1"/>
          <p:nvPr/>
        </p:nvSpPr>
        <p:spPr>
          <a:xfrm>
            <a:off x="9434925" y="324680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ruta 5">
            <a:extLst>
              <a:ext uri="{FF2B5EF4-FFF2-40B4-BE49-F238E27FC236}">
                <a16:creationId xmlns:a16="http://schemas.microsoft.com/office/drawing/2014/main" id="{4FAAF41E-7DB2-FF4D-A235-B9F1922FEEBE}"/>
              </a:ext>
            </a:extLst>
          </p:cNvPr>
          <p:cNvSpPr txBox="1"/>
          <p:nvPr/>
        </p:nvSpPr>
        <p:spPr>
          <a:xfrm>
            <a:off x="9434925" y="339711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ruta 6">
            <a:extLst>
              <a:ext uri="{FF2B5EF4-FFF2-40B4-BE49-F238E27FC236}">
                <a16:creationId xmlns:a16="http://schemas.microsoft.com/office/drawing/2014/main" id="{C2FA134D-AA0A-AD47-84B8-F120305C3574}"/>
              </a:ext>
            </a:extLst>
          </p:cNvPr>
          <p:cNvSpPr txBox="1"/>
          <p:nvPr/>
        </p:nvSpPr>
        <p:spPr>
          <a:xfrm>
            <a:off x="9434925" y="355369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7">
            <a:extLst>
              <a:ext uri="{FF2B5EF4-FFF2-40B4-BE49-F238E27FC236}">
                <a16:creationId xmlns:a16="http://schemas.microsoft.com/office/drawing/2014/main" id="{AEAC9E92-DAEE-F24C-AEBE-4A95EF25A175}"/>
              </a:ext>
            </a:extLst>
          </p:cNvPr>
          <p:cNvSpPr txBox="1"/>
          <p:nvPr/>
        </p:nvSpPr>
        <p:spPr>
          <a:xfrm>
            <a:off x="9434925" y="369774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F4178861-3EEE-D344-BABF-2DF7AC42747B}"/>
              </a:ext>
            </a:extLst>
          </p:cNvPr>
          <p:cNvSpPr txBox="1"/>
          <p:nvPr/>
        </p:nvSpPr>
        <p:spPr>
          <a:xfrm>
            <a:off x="9434925" y="450066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2">
            <a:extLst>
              <a:ext uri="{FF2B5EF4-FFF2-40B4-BE49-F238E27FC236}">
                <a16:creationId xmlns:a16="http://schemas.microsoft.com/office/drawing/2014/main" id="{83872B84-24FD-5049-B124-076567C654E9}"/>
              </a:ext>
            </a:extLst>
          </p:cNvPr>
          <p:cNvSpPr txBox="1"/>
          <p:nvPr/>
        </p:nvSpPr>
        <p:spPr>
          <a:xfrm>
            <a:off x="523155" y="425915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Fritidshemmets verksamhet är stimulerande och utvecklande för mitt barns lärande,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3">
            <a:extLst>
              <a:ext uri="{FF2B5EF4-FFF2-40B4-BE49-F238E27FC236}">
                <a16:creationId xmlns:a16="http://schemas.microsoft.com/office/drawing/2014/main" id="{BE3744E5-BC78-FD4C-AF54-9647C393B070}"/>
              </a:ext>
            </a:extLst>
          </p:cNvPr>
          <p:cNvSpPr txBox="1"/>
          <p:nvPr/>
        </p:nvSpPr>
        <p:spPr>
          <a:xfrm>
            <a:off x="9434925" y="464470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4">
            <a:extLst>
              <a:ext uri="{FF2B5EF4-FFF2-40B4-BE49-F238E27FC236}">
                <a16:creationId xmlns:a16="http://schemas.microsoft.com/office/drawing/2014/main" id="{A8F384B9-CC5F-E443-BB45-8031D100ABB2}"/>
              </a:ext>
            </a:extLst>
          </p:cNvPr>
          <p:cNvSpPr txBox="1"/>
          <p:nvPr/>
        </p:nvSpPr>
        <p:spPr>
          <a:xfrm>
            <a:off x="9434925" y="480128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5">
            <a:extLst>
              <a:ext uri="{FF2B5EF4-FFF2-40B4-BE49-F238E27FC236}">
                <a16:creationId xmlns:a16="http://schemas.microsoft.com/office/drawing/2014/main" id="{377CA499-EF7F-2E40-90D8-40252EBF7828}"/>
              </a:ext>
            </a:extLst>
          </p:cNvPr>
          <p:cNvSpPr txBox="1"/>
          <p:nvPr/>
        </p:nvSpPr>
        <p:spPr>
          <a:xfrm>
            <a:off x="9434925" y="495159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6">
            <a:extLst>
              <a:ext uri="{FF2B5EF4-FFF2-40B4-BE49-F238E27FC236}">
                <a16:creationId xmlns:a16="http://schemas.microsoft.com/office/drawing/2014/main" id="{A36FFB97-C1E6-5648-8DB4-8DEE2CC76E0F}"/>
              </a:ext>
            </a:extLst>
          </p:cNvPr>
          <p:cNvSpPr txBox="1"/>
          <p:nvPr/>
        </p:nvSpPr>
        <p:spPr>
          <a:xfrm>
            <a:off x="9434925" y="510817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7">
            <a:extLst>
              <a:ext uri="{FF2B5EF4-FFF2-40B4-BE49-F238E27FC236}">
                <a16:creationId xmlns:a16="http://schemas.microsoft.com/office/drawing/2014/main" id="{CD7EDA8A-93CE-8A49-8FDE-96F8CEC432EF}"/>
              </a:ext>
            </a:extLst>
          </p:cNvPr>
          <p:cNvSpPr txBox="1"/>
          <p:nvPr/>
        </p:nvSpPr>
        <p:spPr>
          <a:xfrm>
            <a:off x="9434925" y="525222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ruta 1">
            <a:extLst>
              <a:ext uri="{FF2B5EF4-FFF2-40B4-BE49-F238E27FC236}">
                <a16:creationId xmlns:a16="http://schemas.microsoft.com/office/drawing/2014/main" id="{57D41C74-4499-4C4A-80A8-9DCEB2BCE83E}"/>
              </a:ext>
            </a:extLst>
          </p:cNvPr>
          <p:cNvSpPr txBox="1"/>
          <p:nvPr/>
        </p:nvSpPr>
        <p:spPr>
          <a:xfrm>
            <a:off x="9434925" y="605514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ruta 2">
            <a:extLst>
              <a:ext uri="{FF2B5EF4-FFF2-40B4-BE49-F238E27FC236}">
                <a16:creationId xmlns:a16="http://schemas.microsoft.com/office/drawing/2014/main" id="{25681658-2FEC-9141-9586-7B4038D15A12}"/>
              </a:ext>
            </a:extLst>
          </p:cNvPr>
          <p:cNvSpPr txBox="1"/>
          <p:nvPr/>
        </p:nvSpPr>
        <p:spPr>
          <a:xfrm>
            <a:off x="523155" y="581363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får information från fritidshemmet om mitt barns 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ruta 3">
            <a:extLst>
              <a:ext uri="{FF2B5EF4-FFF2-40B4-BE49-F238E27FC236}">
                <a16:creationId xmlns:a16="http://schemas.microsoft.com/office/drawing/2014/main" id="{CE5D3851-FA05-0042-9D2E-FFAFC8E204E0}"/>
              </a:ext>
            </a:extLst>
          </p:cNvPr>
          <p:cNvSpPr txBox="1"/>
          <p:nvPr/>
        </p:nvSpPr>
        <p:spPr>
          <a:xfrm>
            <a:off x="9434925" y="619918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ruta 4">
            <a:extLst>
              <a:ext uri="{FF2B5EF4-FFF2-40B4-BE49-F238E27FC236}">
                <a16:creationId xmlns:a16="http://schemas.microsoft.com/office/drawing/2014/main" id="{16F8CDF0-8B36-8844-9DA4-F54CBC4D6C7B}"/>
              </a:ext>
            </a:extLst>
          </p:cNvPr>
          <p:cNvSpPr txBox="1"/>
          <p:nvPr/>
        </p:nvSpPr>
        <p:spPr>
          <a:xfrm>
            <a:off x="9434925" y="635576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ruta 5">
            <a:extLst>
              <a:ext uri="{FF2B5EF4-FFF2-40B4-BE49-F238E27FC236}">
                <a16:creationId xmlns:a16="http://schemas.microsoft.com/office/drawing/2014/main" id="{DB942159-5787-EF44-8962-2C80B302D337}"/>
              </a:ext>
            </a:extLst>
          </p:cNvPr>
          <p:cNvSpPr txBox="1"/>
          <p:nvPr/>
        </p:nvSpPr>
        <p:spPr>
          <a:xfrm>
            <a:off x="9434925" y="650607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ruta 6">
            <a:extLst>
              <a:ext uri="{FF2B5EF4-FFF2-40B4-BE49-F238E27FC236}">
                <a16:creationId xmlns:a16="http://schemas.microsoft.com/office/drawing/2014/main" id="{770152C9-3126-EB44-9F0D-E1EEBCF549E9}"/>
              </a:ext>
            </a:extLst>
          </p:cNvPr>
          <p:cNvSpPr txBox="1"/>
          <p:nvPr/>
        </p:nvSpPr>
        <p:spPr>
          <a:xfrm>
            <a:off x="9434925" y="666265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ruta 7">
            <a:extLst>
              <a:ext uri="{FF2B5EF4-FFF2-40B4-BE49-F238E27FC236}">
                <a16:creationId xmlns:a16="http://schemas.microsoft.com/office/drawing/2014/main" id="{4A605CAF-948E-0244-93B8-31561E85E3D5}"/>
              </a:ext>
            </a:extLst>
          </p:cNvPr>
          <p:cNvSpPr txBox="1"/>
          <p:nvPr/>
        </p:nvSpPr>
        <p:spPr>
          <a:xfrm>
            <a:off x="9434925" y="680670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ruta 4">
            <a:extLst>
              <a:ext uri="{FF2B5EF4-FFF2-40B4-BE49-F238E27FC236}">
                <a16:creationId xmlns:a16="http://schemas.microsoft.com/office/drawing/2014/main" id="{E093E76D-FEDA-DD4A-8691-691421A11321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698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75ABAAD-402E-574D-A029-DC15D075CF4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Fritidshem, forts.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939C7C-BCEF-5044-A86C-97266FFFF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446336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1">
            <a:extLst>
              <a:ext uri="{FF2B5EF4-FFF2-40B4-BE49-F238E27FC236}">
                <a16:creationId xmlns:a16="http://schemas.microsoft.com/office/drawing/2014/main" id="{25398B7F-18BB-0E4D-BBEF-9E17C79CCFE7}"/>
              </a:ext>
            </a:extLst>
          </p:cNvPr>
          <p:cNvSpPr txBox="1"/>
          <p:nvPr/>
        </p:nvSpPr>
        <p:spPr>
          <a:xfrm>
            <a:off x="9434925" y="138256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ruta 2">
            <a:extLst>
              <a:ext uri="{FF2B5EF4-FFF2-40B4-BE49-F238E27FC236}">
                <a16:creationId xmlns:a16="http://schemas.microsoft.com/office/drawing/2014/main" id="{13E9580B-EFEC-0241-8D3C-9CFA32BF9D73}"/>
              </a:ext>
            </a:extLst>
          </p:cNvPr>
          <p:cNvSpPr txBox="1"/>
          <p:nvPr/>
        </p:nvSpPr>
        <p:spPr>
          <a:xfrm>
            <a:off x="523155" y="11410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är nöjd med verksamheten på mitt barns fritidshem,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ruta 3">
            <a:extLst>
              <a:ext uri="{FF2B5EF4-FFF2-40B4-BE49-F238E27FC236}">
                <a16:creationId xmlns:a16="http://schemas.microsoft.com/office/drawing/2014/main" id="{7264C2AE-CA37-1F4C-A252-B1E3D5AD2DB6}"/>
              </a:ext>
            </a:extLst>
          </p:cNvPr>
          <p:cNvSpPr txBox="1"/>
          <p:nvPr/>
        </p:nvSpPr>
        <p:spPr>
          <a:xfrm>
            <a:off x="9434925" y="152660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FCA332A3-B8A2-2D4D-BFDC-BEE0CF0B701A}"/>
              </a:ext>
            </a:extLst>
          </p:cNvPr>
          <p:cNvSpPr txBox="1"/>
          <p:nvPr/>
        </p:nvSpPr>
        <p:spPr>
          <a:xfrm>
            <a:off x="9434925" y="168318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07B99DC0-F4FC-C144-B61A-FF3FCC3D2619}"/>
              </a:ext>
            </a:extLst>
          </p:cNvPr>
          <p:cNvSpPr txBox="1"/>
          <p:nvPr/>
        </p:nvSpPr>
        <p:spPr>
          <a:xfrm>
            <a:off x="9434925" y="183348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ruta 6">
            <a:extLst>
              <a:ext uri="{FF2B5EF4-FFF2-40B4-BE49-F238E27FC236}">
                <a16:creationId xmlns:a16="http://schemas.microsoft.com/office/drawing/2014/main" id="{A6313367-18D7-C74F-B27D-5DDB43383BD5}"/>
              </a:ext>
            </a:extLst>
          </p:cNvPr>
          <p:cNvSpPr txBox="1"/>
          <p:nvPr/>
        </p:nvSpPr>
        <p:spPr>
          <a:xfrm>
            <a:off x="9434925" y="199006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ruta 7">
            <a:extLst>
              <a:ext uri="{FF2B5EF4-FFF2-40B4-BE49-F238E27FC236}">
                <a16:creationId xmlns:a16="http://schemas.microsoft.com/office/drawing/2014/main" id="{2B9F67CB-E736-B045-A23F-1C69341D1818}"/>
              </a:ext>
            </a:extLst>
          </p:cNvPr>
          <p:cNvSpPr txBox="1"/>
          <p:nvPr/>
        </p:nvSpPr>
        <p:spPr>
          <a:xfrm>
            <a:off x="9434925" y="213412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F9BD0845-1F38-114F-8082-47327B082B31}"/>
              </a:ext>
            </a:extLst>
          </p:cNvPr>
          <p:cNvSpPr txBox="1"/>
          <p:nvPr/>
        </p:nvSpPr>
        <p:spPr>
          <a:xfrm>
            <a:off x="523155" y="7298547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/>
                </a:solidFill>
              </a:rPr>
              <a:t/>
            </a:r>
            <a:endParaRPr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619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973FC4C-2D17-AF49-B0F8-D47426765D71}"/>
              </a:ext>
            </a:extLst>
          </p:cNvPr>
          <p:cNvSpPr txBox="1"/>
          <p:nvPr/>
        </p:nvSpPr>
        <p:spPr>
          <a:xfrm>
            <a:off x="460615" y="690060"/>
            <a:ext cx="45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</a:rPr>
              <a:t>Kommunspecifika frågor: Danderyd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7E2DB7E-0EAE-0140-A952-CF8881F66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854250"/>
              </p:ext>
            </p:extLst>
          </p:nvPr>
        </p:nvGraphicFramePr>
        <p:xfrm>
          <a:off x="460615" y="113078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AA01B78-6C22-C743-AB78-F56C6550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928884"/>
              </p:ext>
            </p:extLst>
          </p:nvPr>
        </p:nvGraphicFramePr>
        <p:xfrm>
          <a:off x="460615" y="268810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8E04862-1C74-EF4A-BE81-760803486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523163"/>
              </p:ext>
            </p:extLst>
          </p:nvPr>
        </p:nvGraphicFramePr>
        <p:xfrm>
          <a:off x="460615" y="424542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E6DF365-81AC-C641-B9C0-98188139F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406581"/>
              </p:ext>
            </p:extLst>
          </p:nvPr>
        </p:nvGraphicFramePr>
        <p:xfrm>
          <a:off x="460615" y="5802749"/>
          <a:ext cx="9708022" cy="144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ruta 1">
            <a:extLst>
              <a:ext uri="{FF2B5EF4-FFF2-40B4-BE49-F238E27FC236}">
                <a16:creationId xmlns:a16="http://schemas.microsoft.com/office/drawing/2014/main" id="{97EAE151-0423-5740-96C5-551A4EFBA4E4}"/>
              </a:ext>
            </a:extLst>
          </p:cNvPr>
          <p:cNvSpPr txBox="1"/>
          <p:nvPr/>
        </p:nvSpPr>
        <p:spPr>
          <a:xfrm>
            <a:off x="9434925" y="1382562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19 %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ruta 2">
            <a:extLst>
              <a:ext uri="{FF2B5EF4-FFF2-40B4-BE49-F238E27FC236}">
                <a16:creationId xmlns:a16="http://schemas.microsoft.com/office/drawing/2014/main" id="{BBD321C8-0943-E046-B72A-1C763E1F1F4C}"/>
              </a:ext>
            </a:extLst>
          </p:cNvPr>
          <p:cNvSpPr txBox="1"/>
          <p:nvPr/>
        </p:nvSpPr>
        <p:spPr>
          <a:xfrm>
            <a:off x="523155" y="1141055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Personalen bemöter flickor och pojkar på samma sätt,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ruta 3">
            <a:extLst>
              <a:ext uri="{FF2B5EF4-FFF2-40B4-BE49-F238E27FC236}">
                <a16:creationId xmlns:a16="http://schemas.microsoft.com/office/drawing/2014/main" id="{92F9A860-1CB4-6F44-97A5-10CA047BC664}"/>
              </a:ext>
            </a:extLst>
          </p:cNvPr>
          <p:cNvSpPr txBox="1"/>
          <p:nvPr/>
        </p:nvSpPr>
        <p:spPr>
          <a:xfrm>
            <a:off x="9434925" y="1526605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19 %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ruta 4">
            <a:extLst>
              <a:ext uri="{FF2B5EF4-FFF2-40B4-BE49-F238E27FC236}">
                <a16:creationId xmlns:a16="http://schemas.microsoft.com/office/drawing/2014/main" id="{C713E7AD-391E-7249-BAF4-94FD9F012E60}"/>
              </a:ext>
            </a:extLst>
          </p:cNvPr>
          <p:cNvSpPr txBox="1"/>
          <p:nvPr/>
        </p:nvSpPr>
        <p:spPr>
          <a:xfrm>
            <a:off x="9434925" y="1683184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ruta 5">
            <a:extLst>
              <a:ext uri="{FF2B5EF4-FFF2-40B4-BE49-F238E27FC236}">
                <a16:creationId xmlns:a16="http://schemas.microsoft.com/office/drawing/2014/main" id="{2365BD02-F709-0A4F-AB36-C67E37AF4A53}"/>
              </a:ext>
            </a:extLst>
          </p:cNvPr>
          <p:cNvSpPr txBox="1"/>
          <p:nvPr/>
        </p:nvSpPr>
        <p:spPr>
          <a:xfrm>
            <a:off x="9434925" y="1833488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ruta 6">
            <a:extLst>
              <a:ext uri="{FF2B5EF4-FFF2-40B4-BE49-F238E27FC236}">
                <a16:creationId xmlns:a16="http://schemas.microsoft.com/office/drawing/2014/main" id="{4D3A75EC-B016-5641-BC93-B0E43B1E51B0}"/>
              </a:ext>
            </a:extLst>
          </p:cNvPr>
          <p:cNvSpPr txBox="1"/>
          <p:nvPr/>
        </p:nvSpPr>
        <p:spPr>
          <a:xfrm>
            <a:off x="9434925" y="1990067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ruta 7">
            <a:extLst>
              <a:ext uri="{FF2B5EF4-FFF2-40B4-BE49-F238E27FC236}">
                <a16:creationId xmlns:a16="http://schemas.microsoft.com/office/drawing/2014/main" id="{14B15595-2374-5344-BE0D-F5C248DFBC4E}"/>
              </a:ext>
            </a:extLst>
          </p:cNvPr>
          <p:cNvSpPr txBox="1"/>
          <p:nvPr/>
        </p:nvSpPr>
        <p:spPr>
          <a:xfrm>
            <a:off x="9434925" y="2134124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ruta 1">
            <a:extLst>
              <a:ext uri="{FF2B5EF4-FFF2-40B4-BE49-F238E27FC236}">
                <a16:creationId xmlns:a16="http://schemas.microsoft.com/office/drawing/2014/main" id="{478B7979-802D-9944-887B-A7BDBA98A384}"/>
              </a:ext>
            </a:extLst>
          </p:cNvPr>
          <p:cNvSpPr txBox="1"/>
          <p:nvPr/>
        </p:nvSpPr>
        <p:spPr>
          <a:xfrm>
            <a:off x="9434925" y="294618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14 %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ruta 2">
            <a:extLst>
              <a:ext uri="{FF2B5EF4-FFF2-40B4-BE49-F238E27FC236}">
                <a16:creationId xmlns:a16="http://schemas.microsoft.com/office/drawing/2014/main" id="{5ADD8DB4-EA9F-1C42-A388-C25692DE2DF3}"/>
              </a:ext>
            </a:extLst>
          </p:cNvPr>
          <p:cNvSpPr txBox="1"/>
          <p:nvPr/>
        </p:nvSpPr>
        <p:spPr>
          <a:xfrm>
            <a:off x="523155" y="270467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Lärarna arbetar aktivt för att stimulera mitt barns språkutveckling,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ruta 3">
            <a:extLst>
              <a:ext uri="{FF2B5EF4-FFF2-40B4-BE49-F238E27FC236}">
                <a16:creationId xmlns:a16="http://schemas.microsoft.com/office/drawing/2014/main" id="{97369538-D9C1-9F47-9CB6-C9F52A7B6C1D}"/>
              </a:ext>
            </a:extLst>
          </p:cNvPr>
          <p:cNvSpPr txBox="1"/>
          <p:nvPr/>
        </p:nvSpPr>
        <p:spPr>
          <a:xfrm>
            <a:off x="9434925" y="309022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14 %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ruta 4">
            <a:extLst>
              <a:ext uri="{FF2B5EF4-FFF2-40B4-BE49-F238E27FC236}">
                <a16:creationId xmlns:a16="http://schemas.microsoft.com/office/drawing/2014/main" id="{00844524-ECD0-6F4C-85C8-8988A1E343B2}"/>
              </a:ext>
            </a:extLst>
          </p:cNvPr>
          <p:cNvSpPr txBox="1"/>
          <p:nvPr/>
        </p:nvSpPr>
        <p:spPr>
          <a:xfrm>
            <a:off x="9434925" y="324680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ruta 5">
            <a:extLst>
              <a:ext uri="{FF2B5EF4-FFF2-40B4-BE49-F238E27FC236}">
                <a16:creationId xmlns:a16="http://schemas.microsoft.com/office/drawing/2014/main" id="{3A1BF32E-58C1-AA41-B254-A83B4087B87A}"/>
              </a:ext>
            </a:extLst>
          </p:cNvPr>
          <p:cNvSpPr txBox="1"/>
          <p:nvPr/>
        </p:nvSpPr>
        <p:spPr>
          <a:xfrm>
            <a:off x="9434925" y="339711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ruta 6">
            <a:extLst>
              <a:ext uri="{FF2B5EF4-FFF2-40B4-BE49-F238E27FC236}">
                <a16:creationId xmlns:a16="http://schemas.microsoft.com/office/drawing/2014/main" id="{A8D01145-8575-2F40-83A5-1308A8A615F0}"/>
              </a:ext>
            </a:extLst>
          </p:cNvPr>
          <p:cNvSpPr txBox="1"/>
          <p:nvPr/>
        </p:nvSpPr>
        <p:spPr>
          <a:xfrm>
            <a:off x="9434925" y="355369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ruta 7">
            <a:extLst>
              <a:ext uri="{FF2B5EF4-FFF2-40B4-BE49-F238E27FC236}">
                <a16:creationId xmlns:a16="http://schemas.microsoft.com/office/drawing/2014/main" id="{1A16F5E9-8459-464E-9F68-2C71C6238138}"/>
              </a:ext>
            </a:extLst>
          </p:cNvPr>
          <p:cNvSpPr txBox="1"/>
          <p:nvPr/>
        </p:nvSpPr>
        <p:spPr>
          <a:xfrm>
            <a:off x="9434925" y="369774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ruta 1">
            <a:extLst>
              <a:ext uri="{FF2B5EF4-FFF2-40B4-BE49-F238E27FC236}">
                <a16:creationId xmlns:a16="http://schemas.microsoft.com/office/drawing/2014/main" id="{65C4C986-06B2-FB4A-9332-EA15B10E204F}"/>
              </a:ext>
            </a:extLst>
          </p:cNvPr>
          <p:cNvSpPr txBox="1"/>
          <p:nvPr/>
        </p:nvSpPr>
        <p:spPr>
          <a:xfrm>
            <a:off x="9434925" y="450066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ruta 2">
            <a:extLst>
              <a:ext uri="{FF2B5EF4-FFF2-40B4-BE49-F238E27FC236}">
                <a16:creationId xmlns:a16="http://schemas.microsoft.com/office/drawing/2014/main" id="{921D611E-3176-6947-B7B5-E1864C91BB25}"/>
              </a:ext>
            </a:extLst>
          </p:cNvPr>
          <p:cNvSpPr txBox="1"/>
          <p:nvPr/>
        </p:nvSpPr>
        <p:spPr>
          <a:xfrm>
            <a:off x="523155" y="425915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Jag får information om målen som styr fritidshemsverksamheten,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ruta 3">
            <a:extLst>
              <a:ext uri="{FF2B5EF4-FFF2-40B4-BE49-F238E27FC236}">
                <a16:creationId xmlns:a16="http://schemas.microsoft.com/office/drawing/2014/main" id="{22AF50B3-1897-BB4C-BAFB-08B46E034ED0}"/>
              </a:ext>
            </a:extLst>
          </p:cNvPr>
          <p:cNvSpPr txBox="1"/>
          <p:nvPr/>
        </p:nvSpPr>
        <p:spPr>
          <a:xfrm>
            <a:off x="9434925" y="464470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10 %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ruta 4">
            <a:extLst>
              <a:ext uri="{FF2B5EF4-FFF2-40B4-BE49-F238E27FC236}">
                <a16:creationId xmlns:a16="http://schemas.microsoft.com/office/drawing/2014/main" id="{17C932E4-5B42-BF44-BC68-7F7E5395DE41}"/>
              </a:ext>
            </a:extLst>
          </p:cNvPr>
          <p:cNvSpPr txBox="1"/>
          <p:nvPr/>
        </p:nvSpPr>
        <p:spPr>
          <a:xfrm>
            <a:off x="9434925" y="480128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ruta 5">
            <a:extLst>
              <a:ext uri="{FF2B5EF4-FFF2-40B4-BE49-F238E27FC236}">
                <a16:creationId xmlns:a16="http://schemas.microsoft.com/office/drawing/2014/main" id="{2155B305-BB13-A941-AB73-8CD133A34BA1}"/>
              </a:ext>
            </a:extLst>
          </p:cNvPr>
          <p:cNvSpPr txBox="1"/>
          <p:nvPr/>
        </p:nvSpPr>
        <p:spPr>
          <a:xfrm>
            <a:off x="9434925" y="495159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ruta 6">
            <a:extLst>
              <a:ext uri="{FF2B5EF4-FFF2-40B4-BE49-F238E27FC236}">
                <a16:creationId xmlns:a16="http://schemas.microsoft.com/office/drawing/2014/main" id="{8840131F-A250-FA4D-B7CE-6F87B123B684}"/>
              </a:ext>
            </a:extLst>
          </p:cNvPr>
          <p:cNvSpPr txBox="1"/>
          <p:nvPr/>
        </p:nvSpPr>
        <p:spPr>
          <a:xfrm>
            <a:off x="9434925" y="510817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ruta 7">
            <a:extLst>
              <a:ext uri="{FF2B5EF4-FFF2-40B4-BE49-F238E27FC236}">
                <a16:creationId xmlns:a16="http://schemas.microsoft.com/office/drawing/2014/main" id="{52F51FEA-2001-C44D-8709-5DFE4BE6435D}"/>
              </a:ext>
            </a:extLst>
          </p:cNvPr>
          <p:cNvSpPr txBox="1"/>
          <p:nvPr/>
        </p:nvSpPr>
        <p:spPr>
          <a:xfrm>
            <a:off x="9434925" y="525222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ruta 1">
            <a:extLst>
              <a:ext uri="{FF2B5EF4-FFF2-40B4-BE49-F238E27FC236}">
                <a16:creationId xmlns:a16="http://schemas.microsoft.com/office/drawing/2014/main" id="{3ED64523-55CE-824D-8312-00D2C12F7F29}"/>
              </a:ext>
            </a:extLst>
          </p:cNvPr>
          <p:cNvSpPr txBox="1"/>
          <p:nvPr/>
        </p:nvSpPr>
        <p:spPr>
          <a:xfrm>
            <a:off x="9434925" y="6055146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textruta 2">
            <a:extLst>
              <a:ext uri="{FF2B5EF4-FFF2-40B4-BE49-F238E27FC236}">
                <a16:creationId xmlns:a16="http://schemas.microsoft.com/office/drawing/2014/main" id="{629F2F2C-DD26-B040-B88A-0D8FEA53C4BB}"/>
              </a:ext>
            </a:extLst>
          </p:cNvPr>
          <p:cNvSpPr txBox="1"/>
          <p:nvPr/>
        </p:nvSpPr>
        <p:spPr>
          <a:xfrm>
            <a:off x="523155" y="5813639"/>
            <a:ext cx="4939150" cy="1230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" b="1">
                <a:solidFill>
                  <a:schemeClr val="bg1">
                    <a:lumMod val="95000"/>
                    <a:lumOff val="5000"/>
                  </a:schemeClr>
                </a:solidFill>
              </a:rPr>
              <a:t>Öppettiderna på fritidshemmet passar min familjs behov, förskoleklass</a:t>
            </a:r>
            <a:endParaRPr sz="11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ruta 3">
            <a:extLst>
              <a:ext uri="{FF2B5EF4-FFF2-40B4-BE49-F238E27FC236}">
                <a16:creationId xmlns:a16="http://schemas.microsoft.com/office/drawing/2014/main" id="{B84D7560-09B5-6B47-9614-49A28A5DE60C}"/>
              </a:ext>
            </a:extLst>
          </p:cNvPr>
          <p:cNvSpPr txBox="1"/>
          <p:nvPr/>
        </p:nvSpPr>
        <p:spPr>
          <a:xfrm>
            <a:off x="9434925" y="6199189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>0 %</a:t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ruta 4">
            <a:extLst>
              <a:ext uri="{FF2B5EF4-FFF2-40B4-BE49-F238E27FC236}">
                <a16:creationId xmlns:a16="http://schemas.microsoft.com/office/drawing/2014/main" id="{ECCE50EB-97E9-4E4A-96F6-81DD5A7A3C1F}"/>
              </a:ext>
            </a:extLst>
          </p:cNvPr>
          <p:cNvSpPr txBox="1"/>
          <p:nvPr/>
        </p:nvSpPr>
        <p:spPr>
          <a:xfrm>
            <a:off x="9434925" y="6355768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textruta 5">
            <a:extLst>
              <a:ext uri="{FF2B5EF4-FFF2-40B4-BE49-F238E27FC236}">
                <a16:creationId xmlns:a16="http://schemas.microsoft.com/office/drawing/2014/main" id="{3267895C-5D1E-5C4B-92D0-09D4DDE66F86}"/>
              </a:ext>
            </a:extLst>
          </p:cNvPr>
          <p:cNvSpPr txBox="1"/>
          <p:nvPr/>
        </p:nvSpPr>
        <p:spPr>
          <a:xfrm>
            <a:off x="9434925" y="6506072"/>
            <a:ext cx="733732" cy="1697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textruta 6">
            <a:extLst>
              <a:ext uri="{FF2B5EF4-FFF2-40B4-BE49-F238E27FC236}">
                <a16:creationId xmlns:a16="http://schemas.microsoft.com/office/drawing/2014/main" id="{829A36DE-ACC9-964F-86C1-14CA5D4F8ABA}"/>
              </a:ext>
            </a:extLst>
          </p:cNvPr>
          <p:cNvSpPr txBox="1"/>
          <p:nvPr/>
        </p:nvSpPr>
        <p:spPr>
          <a:xfrm>
            <a:off x="9434925" y="6662651"/>
            <a:ext cx="733732" cy="169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textruta 7">
            <a:extLst>
              <a:ext uri="{FF2B5EF4-FFF2-40B4-BE49-F238E27FC236}">
                <a16:creationId xmlns:a16="http://schemas.microsoft.com/office/drawing/2014/main" id="{9944B3CC-BE43-D14A-B3FF-863D51FB9964}"/>
              </a:ext>
            </a:extLst>
          </p:cNvPr>
          <p:cNvSpPr txBox="1"/>
          <p:nvPr/>
        </p:nvSpPr>
        <p:spPr>
          <a:xfrm>
            <a:off x="9434925" y="6806708"/>
            <a:ext cx="733732" cy="16969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0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endParaRPr sz="6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ruta 2">
            <a:extLst>
              <a:ext uri="{FF2B5EF4-FFF2-40B4-BE49-F238E27FC236}">
                <a16:creationId xmlns:a16="http://schemas.microsoft.com/office/drawing/2014/main" id="{85B9C464-1C8F-A140-8E42-3D6C2CA8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76250"/>
            <a:ext cx="59395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3.3 Alla målområden samt enskilda frågor – jämförelse över tid</a:t>
            </a:r>
          </a:p>
        </p:txBody>
      </p:sp>
      <p:sp>
        <p:nvSpPr>
          <p:cNvPr id="23554" name="textruta 4">
            <a:extLst>
              <a:ext uri="{FF2B5EF4-FFF2-40B4-BE49-F238E27FC236}">
                <a16:creationId xmlns:a16="http://schemas.microsoft.com/office/drawing/2014/main" id="{B6B43675-59C8-1B41-9933-A0DF1A6D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19138"/>
            <a:ext cx="4532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1000" b="1">
                <a:solidFill>
                  <a:schemeClr val="bg1"/>
                </a:solidFill>
                <a:latin typeface="+mj-lt"/>
              </a:rPr>
              <a:t>Ösbyskolan, förskoleklass</a:t>
            </a:r>
          </a:p>
        </p:txBody>
      </p:sp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8FAE74FB-6D19-B94B-B31F-97F315277F9A}"/>
              </a:ext>
            </a:extLst>
          </p:cNvPr>
          <p:cNvSpPr/>
          <p:nvPr/>
        </p:nvSpPr>
        <p:spPr>
          <a:xfrm>
            <a:off x="8054975" y="476250"/>
            <a:ext cx="2193925" cy="1047750"/>
          </a:xfrm>
          <a:prstGeom prst="roundRect">
            <a:avLst/>
          </a:prstGeom>
          <a:solidFill>
            <a:srgbClr val="78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Resultaten går från 2021 (överst och mörkast färg) till 2018 (nederst och ljusast färg).</a:t>
            </a:r>
          </a:p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/>
              <a:t>I cirklarna redovisas medelvärdet för hela området 2021.</a:t>
            </a:r>
          </a:p>
        </p:txBody>
      </p:sp>
      <p:sp>
        <p:nvSpPr>
          <p:cNvPr id="23556" name="textruta 7">
            <a:extLst>
              <a:ext uri="{FF2B5EF4-FFF2-40B4-BE49-F238E27FC236}">
                <a16:creationId xmlns:a16="http://schemas.microsoft.com/office/drawing/2014/main" id="{FBF73BCC-04B6-A840-AC7F-E46F039A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554038"/>
            <a:ext cx="5730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900">
                <a:solidFill>
                  <a:schemeClr val="bg1"/>
                </a:solidFill>
                <a:latin typeface="+mn-lt"/>
              </a:rPr>
              <a:t>2021</a:t>
            </a:r>
          </a:p>
        </p:txBody>
      </p:sp>
      <p:sp>
        <p:nvSpPr>
          <p:cNvPr id="23557" name="textruta 8">
            <a:extLst>
              <a:ext uri="{FF2B5EF4-FFF2-40B4-BE49-F238E27FC236}">
                <a16:creationId xmlns:a16="http://schemas.microsoft.com/office/drawing/2014/main" id="{688F0079-4975-834B-B397-6E297F7A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1016000"/>
            <a:ext cx="5730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SE" sz="900">
                <a:solidFill>
                  <a:schemeClr val="bg1"/>
                </a:solidFill>
                <a:latin typeface="+mn-lt"/>
              </a:rPr>
              <a:t>2018</a:t>
            </a:r>
          </a:p>
        </p:txBody>
      </p:sp>
      <p:cxnSp>
        <p:nvCxnSpPr>
          <p:cNvPr id="11" name="Rak pil 10">
            <a:extLst>
              <a:ext uri="{FF2B5EF4-FFF2-40B4-BE49-F238E27FC236}">
                <a16:creationId xmlns:a16="http://schemas.microsoft.com/office/drawing/2014/main" id="{CB720D31-83CC-9D4A-A6E0-9E767ED64335}"/>
              </a:ext>
            </a:extLst>
          </p:cNvPr>
          <p:cNvCxnSpPr/>
          <p:nvPr/>
        </p:nvCxnSpPr>
        <p:spPr>
          <a:xfrm>
            <a:off x="7751763" y="781050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EF3B0F47-9066-0849-B5FA-7D2A961F01D8}"/>
              </a:ext>
            </a:extLst>
          </p:cNvPr>
          <p:cNvSpPr txBox="1"/>
          <p:nvPr/>
        </p:nvSpPr>
        <p:spPr>
          <a:xfrm>
            <a:off x="4478338" y="6775450"/>
            <a:ext cx="184150" cy="407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>
              <a:latin typeface="+mn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8359CE5-EDF2-D342-A5BB-3FFE313A25A0}"/>
              </a:ext>
            </a:extLst>
          </p:cNvPr>
          <p:cNvSpPr txBox="1"/>
          <p:nvPr/>
        </p:nvSpPr>
        <p:spPr>
          <a:xfrm>
            <a:off x="5251450" y="6762750"/>
            <a:ext cx="185738" cy="409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>
              <a:latin typeface="+mn-lt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D7FA81FA-4914-5B40-AAC5-8A53652B1BB9}"/>
              </a:ext>
            </a:extLst>
          </p:cNvPr>
          <p:cNvSpPr/>
          <p:nvPr/>
        </p:nvSpPr>
        <p:spPr>
          <a:xfrm>
            <a:off x="8443913" y="2039831"/>
            <a:ext cx="993775" cy="947737"/>
          </a:xfrm>
          <a:prstGeom prst="ellipse">
            <a:avLst/>
          </a:prstGeom>
          <a:solidFill>
            <a:srgbClr val="C84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241E1435-1D6F-1544-BA8E-5E45883DD780}"/>
              </a:ext>
            </a:extLst>
          </p:cNvPr>
          <p:cNvSpPr/>
          <p:nvPr/>
        </p:nvSpPr>
        <p:spPr>
          <a:xfrm>
            <a:off x="8443913" y="3064953"/>
            <a:ext cx="993775" cy="949325"/>
          </a:xfrm>
          <a:prstGeom prst="ellipse">
            <a:avLst/>
          </a:prstGeom>
          <a:solidFill>
            <a:srgbClr val="00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/>
          </a:p>
        </p:txBody>
      </p:sp>
      <p:cxnSp>
        <p:nvCxnSpPr>
          <p:cNvPr id="35" name="Rak 34">
            <a:extLst>
              <a:ext uri="{FF2B5EF4-FFF2-40B4-BE49-F238E27FC236}">
                <a16:creationId xmlns:a16="http://schemas.microsoft.com/office/drawing/2014/main" id="{4D12BC26-CAAD-B34A-8260-D573FB5F52E7}"/>
              </a:ext>
            </a:extLst>
          </p:cNvPr>
          <p:cNvCxnSpPr>
            <a:cxnSpLocks/>
          </p:cNvCxnSpPr>
          <p:nvPr/>
        </p:nvCxnSpPr>
        <p:spPr>
          <a:xfrm>
            <a:off x="7715250" y="2000250"/>
            <a:ext cx="0" cy="983174"/>
          </a:xfrm>
          <a:prstGeom prst="line">
            <a:avLst/>
          </a:prstGeom>
          <a:ln w="38100">
            <a:solidFill>
              <a:srgbClr val="C84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>
            <a:extLst>
              <a:ext uri="{FF2B5EF4-FFF2-40B4-BE49-F238E27FC236}">
                <a16:creationId xmlns:a16="http://schemas.microsoft.com/office/drawing/2014/main" id="{EF0F7AFC-B15D-B043-AA8F-F98F85612A21}"/>
              </a:ext>
            </a:extLst>
          </p:cNvPr>
          <p:cNvCxnSpPr>
            <a:cxnSpLocks/>
          </p:cNvCxnSpPr>
          <p:nvPr/>
        </p:nvCxnSpPr>
        <p:spPr>
          <a:xfrm flipH="1">
            <a:off x="7708900" y="3236780"/>
            <a:ext cx="6350" cy="543057"/>
          </a:xfrm>
          <a:prstGeom prst="line">
            <a:avLst/>
          </a:prstGeom>
          <a:ln w="38100">
            <a:solidFill>
              <a:srgbClr val="008C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>
            <a:extLst>
              <a:ext uri="{FF2B5EF4-FFF2-40B4-BE49-F238E27FC236}">
                <a16:creationId xmlns:a16="http://schemas.microsoft.com/office/drawing/2014/main" id="{A132D608-F9D1-E840-8526-9FE0D8A41DEC}"/>
              </a:ext>
            </a:extLst>
          </p:cNvPr>
          <p:cNvCxnSpPr>
            <a:cxnSpLocks/>
          </p:cNvCxnSpPr>
          <p:nvPr/>
        </p:nvCxnSpPr>
        <p:spPr>
          <a:xfrm>
            <a:off x="7721600" y="2501793"/>
            <a:ext cx="511175" cy="12700"/>
          </a:xfrm>
          <a:prstGeom prst="straightConnector1">
            <a:avLst/>
          </a:prstGeom>
          <a:ln w="50800">
            <a:solidFill>
              <a:srgbClr val="C841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>
            <a:extLst>
              <a:ext uri="{FF2B5EF4-FFF2-40B4-BE49-F238E27FC236}">
                <a16:creationId xmlns:a16="http://schemas.microsoft.com/office/drawing/2014/main" id="{912E625E-C9DC-1444-BBD1-81DD778048CD}"/>
              </a:ext>
            </a:extLst>
          </p:cNvPr>
          <p:cNvCxnSpPr>
            <a:cxnSpLocks/>
          </p:cNvCxnSpPr>
          <p:nvPr/>
        </p:nvCxnSpPr>
        <p:spPr>
          <a:xfrm>
            <a:off x="7721600" y="3510584"/>
            <a:ext cx="511175" cy="11113"/>
          </a:xfrm>
          <a:prstGeom prst="straightConnector1">
            <a:avLst/>
          </a:prstGeom>
          <a:ln w="50800">
            <a:solidFill>
              <a:srgbClr val="00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286400E7-10C9-774B-8310-A3D85C58AF7E}"/>
              </a:ext>
            </a:extLst>
          </p:cNvPr>
          <p:cNvSpPr txBox="1"/>
          <p:nvPr/>
        </p:nvSpPr>
        <p:spPr>
          <a:xfrm>
            <a:off x="8326438" y="3299441"/>
            <a:ext cx="1228725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53" b="1" dirty="0">
                <a:latin typeface="+mj-lt"/>
              </a:rPr>
              <a:t>3,68</a:t>
            </a:r>
          </a:p>
        </p:txBody>
      </p:sp>
      <p:graphicFrame>
        <p:nvGraphicFramePr>
          <p:cNvPr id="20" name="Diagram 19" descr="Detta är ett diagram som visar medelvärdet för varje frågeområde. Det lägsta möjliga värdet är 1 och det högsta möjliga värdet är 5. Vet ej har exkluderats ur medelvärdet. Jämförelse görs mellan det egna värdet och värden för överliggande nivåer.">
            <a:extLst>
              <a:ext uri="{FF2B5EF4-FFF2-40B4-BE49-F238E27FC236}">
                <a16:creationId xmlns:a16="http://schemas.microsoft.com/office/drawing/2014/main" id="{CD3EFFB6-FE51-9043-B002-A4FCD8B6F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949270"/>
              </p:ext>
            </p:extLst>
          </p:nvPr>
        </p:nvGraphicFramePr>
        <p:xfrm>
          <a:off x="387595" y="1703205"/>
          <a:ext cx="6986437" cy="53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F0C3B201-E9B9-3A4C-AF93-58EF1AE8FE56}"/>
              </a:ext>
            </a:extLst>
          </p:cNvPr>
          <p:cNvSpPr txBox="1"/>
          <p:nvPr/>
        </p:nvSpPr>
        <p:spPr>
          <a:xfrm>
            <a:off x="8318500" y="2290719"/>
            <a:ext cx="1230313" cy="725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53" b="1" dirty="0">
                <a:latin typeface="+mj-lt"/>
              </a:rPr>
              <a:t>3,80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F9EADE6-83EA-8F43-8D1B-340F5576516A}"/>
              </a:ext>
            </a:extLst>
          </p:cNvPr>
          <p:cNvSpPr/>
          <p:nvPr/>
        </p:nvSpPr>
        <p:spPr>
          <a:xfrm>
            <a:off x="8437563" y="5135536"/>
            <a:ext cx="993775" cy="947737"/>
          </a:xfrm>
          <a:prstGeom prst="ellipse">
            <a:avLst/>
          </a:prstGeom>
          <a:solidFill>
            <a:srgbClr val="C84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053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DCA22BA9-C738-B449-81EF-E23087C472F7}"/>
              </a:ext>
            </a:extLst>
          </p:cNvPr>
          <p:cNvCxnSpPr>
            <a:cxnSpLocks/>
          </p:cNvCxnSpPr>
          <p:nvPr/>
        </p:nvCxnSpPr>
        <p:spPr>
          <a:xfrm>
            <a:off x="7708900" y="4936210"/>
            <a:ext cx="0" cy="1379349"/>
          </a:xfrm>
          <a:prstGeom prst="line">
            <a:avLst/>
          </a:prstGeom>
          <a:ln w="38100">
            <a:solidFill>
              <a:srgbClr val="C84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973DFF84-C7B0-5044-9D01-373FC84C739A}"/>
              </a:ext>
            </a:extLst>
          </p:cNvPr>
          <p:cNvCxnSpPr>
            <a:cxnSpLocks/>
          </p:cNvCxnSpPr>
          <p:nvPr/>
        </p:nvCxnSpPr>
        <p:spPr>
          <a:xfrm>
            <a:off x="7715250" y="5597498"/>
            <a:ext cx="511175" cy="12700"/>
          </a:xfrm>
          <a:prstGeom prst="straightConnector1">
            <a:avLst/>
          </a:prstGeom>
          <a:ln w="50800">
            <a:solidFill>
              <a:srgbClr val="C841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E10D6486-3538-8443-90C6-57259B610F0C}"/>
              </a:ext>
            </a:extLst>
          </p:cNvPr>
          <p:cNvSpPr txBox="1"/>
          <p:nvPr/>
        </p:nvSpPr>
        <p:spPr>
          <a:xfrm>
            <a:off x="8312150" y="5386424"/>
            <a:ext cx="1230313" cy="725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53" b="1" dirty="0">
                <a:latin typeface="+mj-lt"/>
              </a:rPr>
              <a:t>3,66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A480B3FA-C4A7-E14F-9AAC-B0BD7D1E1469}"/>
              </a:ext>
            </a:extLst>
          </p:cNvPr>
          <p:cNvSpPr/>
          <p:nvPr/>
        </p:nvSpPr>
        <p:spPr>
          <a:xfrm>
            <a:off x="8443517" y="4098297"/>
            <a:ext cx="994410" cy="948690"/>
          </a:xfrm>
          <a:prstGeom prst="ellipse">
            <a:avLst/>
          </a:prstGeom>
          <a:solidFill>
            <a:srgbClr val="309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8FC89703-7BF5-8E4D-86A2-5BA298AF2257}"/>
              </a:ext>
            </a:extLst>
          </p:cNvPr>
          <p:cNvCxnSpPr>
            <a:cxnSpLocks/>
          </p:cNvCxnSpPr>
          <p:nvPr/>
        </p:nvCxnSpPr>
        <p:spPr>
          <a:xfrm>
            <a:off x="7708900" y="3921071"/>
            <a:ext cx="0" cy="860156"/>
          </a:xfrm>
          <a:prstGeom prst="line">
            <a:avLst/>
          </a:prstGeom>
          <a:ln w="38100">
            <a:solidFill>
              <a:srgbClr val="3EA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8E57CAAE-8079-E64E-9933-47A5EC2440F1}"/>
              </a:ext>
            </a:extLst>
          </p:cNvPr>
          <p:cNvCxnSpPr>
            <a:cxnSpLocks/>
          </p:cNvCxnSpPr>
          <p:nvPr/>
        </p:nvCxnSpPr>
        <p:spPr>
          <a:xfrm>
            <a:off x="7728979" y="4546468"/>
            <a:ext cx="511574" cy="11430"/>
          </a:xfrm>
          <a:prstGeom prst="straightConnector1">
            <a:avLst/>
          </a:prstGeom>
          <a:ln w="50800">
            <a:solidFill>
              <a:srgbClr val="3EA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341C6B23-2C5C-ED46-A67C-02BD66F50FEA}"/>
              </a:ext>
            </a:extLst>
          </p:cNvPr>
          <p:cNvSpPr txBox="1"/>
          <p:nvPr/>
        </p:nvSpPr>
        <p:spPr>
          <a:xfrm>
            <a:off x="8325738" y="4375404"/>
            <a:ext cx="1229968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3,60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nkätfabriken Diagram_Dekor">
      <a:dk1>
        <a:srgbClr val="000000"/>
      </a:dk1>
      <a:lt1>
        <a:srgbClr val="FFFFFF"/>
      </a:lt1>
      <a:dk2>
        <a:srgbClr val="F1F1F0"/>
      </a:dk2>
      <a:lt2>
        <a:srgbClr val="D5E8CB"/>
      </a:lt2>
      <a:accent1>
        <a:srgbClr val="EA5901"/>
      </a:accent1>
      <a:accent2>
        <a:srgbClr val="8DC5CB"/>
      </a:accent2>
      <a:accent3>
        <a:srgbClr val="00696F"/>
      </a:accent3>
      <a:accent4>
        <a:srgbClr val="D5E8CB"/>
      </a:accent4>
      <a:accent5>
        <a:srgbClr val="6F1C00"/>
      </a:accent5>
      <a:accent6>
        <a:srgbClr val="ED8F8B"/>
      </a:accent6>
      <a:hlink>
        <a:srgbClr val="4C4D4C"/>
      </a:hlink>
      <a:folHlink>
        <a:srgbClr val="69458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4128D9E-F9B1-3F4A-8936-A47977FF1572}" vid="{C75ED972-33B3-3940-88B0-ADC4208860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ockholms stad">
    <a:dk1>
      <a:srgbClr val="000000"/>
    </a:dk1>
    <a:lt1>
      <a:srgbClr val="FFFFFF"/>
    </a:lt1>
    <a:dk2>
      <a:srgbClr val="C40064"/>
    </a:dk2>
    <a:lt2>
      <a:srgbClr val="FEDEED"/>
    </a:lt2>
    <a:accent1>
      <a:srgbClr val="00867F"/>
    </a:accent1>
    <a:accent2>
      <a:srgbClr val="D5F7F4"/>
    </a:accent2>
    <a:accent3>
      <a:srgbClr val="006EBF"/>
    </a:accent3>
    <a:accent4>
      <a:srgbClr val="DCD9D2"/>
    </a:accent4>
    <a:accent5>
      <a:srgbClr val="5D237D"/>
    </a:accent5>
    <a:accent6>
      <a:srgbClr val="F1E6FC"/>
    </a:accent6>
    <a:hlink>
      <a:srgbClr val="006EBF"/>
    </a:hlink>
    <a:folHlink>
      <a:srgbClr val="5D237D"/>
    </a:folHlink>
  </a:clrScheme>
  <a:fontScheme name="Stockholms sta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ockholms stad">
    <a:dk1>
      <a:srgbClr val="000000"/>
    </a:dk1>
    <a:lt1>
      <a:srgbClr val="FFFFFF"/>
    </a:lt1>
    <a:dk2>
      <a:srgbClr val="C40064"/>
    </a:dk2>
    <a:lt2>
      <a:srgbClr val="FEDEED"/>
    </a:lt2>
    <a:accent1>
      <a:srgbClr val="00867F"/>
    </a:accent1>
    <a:accent2>
      <a:srgbClr val="D5F7F4"/>
    </a:accent2>
    <a:accent3>
      <a:srgbClr val="006EBF"/>
    </a:accent3>
    <a:accent4>
      <a:srgbClr val="DCD9D2"/>
    </a:accent4>
    <a:accent5>
      <a:srgbClr val="5D237D"/>
    </a:accent5>
    <a:accent6>
      <a:srgbClr val="F1E6FC"/>
    </a:accent6>
    <a:hlink>
      <a:srgbClr val="006EBF"/>
    </a:hlink>
    <a:folHlink>
      <a:srgbClr val="5D237D"/>
    </a:folHlink>
  </a:clrScheme>
  <a:fontScheme name="Stockholms sta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ockholms stad">
    <a:dk1>
      <a:srgbClr val="000000"/>
    </a:dk1>
    <a:lt1>
      <a:srgbClr val="FFFFFF"/>
    </a:lt1>
    <a:dk2>
      <a:srgbClr val="C40064"/>
    </a:dk2>
    <a:lt2>
      <a:srgbClr val="FEDEED"/>
    </a:lt2>
    <a:accent1>
      <a:srgbClr val="00867F"/>
    </a:accent1>
    <a:accent2>
      <a:srgbClr val="D5F7F4"/>
    </a:accent2>
    <a:accent3>
      <a:srgbClr val="006EBF"/>
    </a:accent3>
    <a:accent4>
      <a:srgbClr val="DCD9D2"/>
    </a:accent4>
    <a:accent5>
      <a:srgbClr val="5D237D"/>
    </a:accent5>
    <a:accent6>
      <a:srgbClr val="F1E6FC"/>
    </a:accent6>
    <a:hlink>
      <a:srgbClr val="006EBF"/>
    </a:hlink>
    <a:folHlink>
      <a:srgbClr val="5D237D"/>
    </a:folHlink>
  </a:clrScheme>
  <a:fontScheme name="Stockholms sta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ockholms stad">
    <a:dk1>
      <a:srgbClr val="000000"/>
    </a:dk1>
    <a:lt1>
      <a:srgbClr val="FFFFFF"/>
    </a:lt1>
    <a:dk2>
      <a:srgbClr val="C40064"/>
    </a:dk2>
    <a:lt2>
      <a:srgbClr val="FEDEED"/>
    </a:lt2>
    <a:accent1>
      <a:srgbClr val="00867F"/>
    </a:accent1>
    <a:accent2>
      <a:srgbClr val="D5F7F4"/>
    </a:accent2>
    <a:accent3>
      <a:srgbClr val="006EBF"/>
    </a:accent3>
    <a:accent4>
      <a:srgbClr val="DCD9D2"/>
    </a:accent4>
    <a:accent5>
      <a:srgbClr val="5D237D"/>
    </a:accent5>
    <a:accent6>
      <a:srgbClr val="F1E6FC"/>
    </a:accent6>
    <a:hlink>
      <a:srgbClr val="006EBF"/>
    </a:hlink>
    <a:folHlink>
      <a:srgbClr val="5D237D"/>
    </a:folHlink>
  </a:clrScheme>
  <a:fontScheme name="Stockholms sta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15071</TotalTime>
  <Words>14211</Words>
  <Application>Microsoft Macintosh PowerPoint</Application>
  <PresentationFormat>Custom</PresentationFormat>
  <Paragraphs>2159</Paragraphs>
  <Slides>117</Slides>
  <Notes>99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3" baseType="lpstr">
      <vt:lpstr>Arial</vt:lpstr>
      <vt:lpstr>Univers LT Std 55</vt:lpstr>
      <vt:lpstr>Arial Black</vt:lpstr>
      <vt:lpstr>Calibri</vt:lpstr>
      <vt:lpstr>Univers LT Std 45 Light</vt:lpstr>
      <vt:lpstr>Office-tema</vt:lpstr>
      <vt:lpstr>PowerPoint Presentation</vt:lpstr>
      <vt:lpstr>PowerPoint Presentation</vt:lpstr>
      <vt:lpstr>1. Bakgrund</vt:lpstr>
      <vt:lpstr>2. En snabb överblick</vt:lpstr>
      <vt:lpstr>3. Sammanfattning</vt:lpstr>
      <vt:lpstr>3. Sammanfattning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Resultat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Nacka kommun</dc:title>
  <dc:creator>Josefin Stagge</dc:creator>
  <cp:lastModifiedBy>Anton Victorson</cp:lastModifiedBy>
  <cp:revision>720</cp:revision>
  <dcterms:created xsi:type="dcterms:W3CDTF">2021-01-11T12:42:17Z</dcterms:created>
  <dcterms:modified xsi:type="dcterms:W3CDTF">2021-04-22T16:40:48Z</dcterms:modified>
</cp:coreProperties>
</file>